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6" r:id="rId5"/>
    <p:sldId id="307" r:id="rId6"/>
    <p:sldId id="308" r:id="rId7"/>
    <p:sldId id="317" r:id="rId8"/>
    <p:sldId id="309" r:id="rId9"/>
    <p:sldId id="311" r:id="rId10"/>
    <p:sldId id="313" r:id="rId11"/>
    <p:sldId id="314" r:id="rId12"/>
    <p:sldId id="318" r:id="rId13"/>
    <p:sldId id="319" r:id="rId14"/>
    <p:sldId id="316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17" name="yt_image_14517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19" name="yt_shape_14519"/>
          <p:cNvSpPr txBox="1"/>
          <p:nvPr/>
        </p:nvSpPr>
        <p:spPr>
          <a:xfrm>
            <a:off x="540120" y="14821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极差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标准差在生活中的应用很广泛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看数据的稳定性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053b,isEnd"/>
              </a:rPr>
              <a:t>根据方差做出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决策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都需用到这几个统计量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一般而言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方差越大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数据波动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253a,isEnd"/>
              </a:rPr>
              <a:t>方差越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数据波动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C51B46-DD54-EAC2-BFE4-7DDF35492393}"/>
              </a:ext>
            </a:extLst>
          </p:cNvPr>
          <p:cNvSpPr txBox="1"/>
          <p:nvPr/>
        </p:nvSpPr>
        <p:spPr>
          <a:xfrm>
            <a:off x="9136908" y="191084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越大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96EC2B-4F14-0D38-99CC-CF9CCC225378}"/>
              </a:ext>
            </a:extLst>
          </p:cNvPr>
          <p:cNvSpPr txBox="1"/>
          <p:nvPr/>
        </p:nvSpPr>
        <p:spPr>
          <a:xfrm>
            <a:off x="2583709" y="2386335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越小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2" name="yt_shape_1456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561" name="yt_image_14561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64" name="yt_shape_14564"/>
          <p:cNvSpPr txBox="1"/>
          <p:nvPr/>
        </p:nvSpPr>
        <p:spPr>
          <a:xfrm>
            <a:off x="540119" y="1482165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我校为了选派一名学生参加全市实践活动技能竞赛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8ec94"/>
              </a:rPr>
              <a:t>两位同学在校实习基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地现场进行加工直径为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的零件测试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他们各加工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个零件的相关数据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40bf"/>
              </a:rPr>
              <a:t>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根据测试的有关数据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566" name="yt_table_14566" title="H_122.90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02310815"/>
                  </p:ext>
                </p:extLst>
              </p:nvPr>
            </p:nvGraphicFramePr>
            <p:xfrm>
              <a:off x="540000" y="3536919"/>
              <a:ext cx="11111999" cy="1716533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77748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781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781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781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平均数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方差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完全符合要求个数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</m:sub>
                                <m:sup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</m:t>
                                  </m:r>
                                </m:sub>
                                <m:sup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4566" name="yt_table_14566" descr="{&quot;rangeId&quot;:19}" title="H_122.90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02310815"/>
                  </p:ext>
                </p:extLst>
              </p:nvPr>
            </p:nvGraphicFramePr>
            <p:xfrm>
              <a:off x="540000" y="3536919"/>
              <a:ext cx="11111999" cy="1560895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77748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781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781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781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15811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平均数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方差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完全符合要求个数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2393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200219" t="-100000" r="-100219" b="-1267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21145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200219" t="-200000" r="-100219" b="-267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8" name="yt_shape_14568"/>
          <p:cNvSpPr txBox="1"/>
          <p:nvPr/>
        </p:nvSpPr>
        <p:spPr>
          <a:xfrm>
            <a:off x="540000" y="900000"/>
            <a:ext cx="93631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考虑平均数与完全符合要求的个数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的成绩好些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570" name="yt_image_14570" title="H_171.4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1784" y="1463762"/>
            <a:ext cx="4423213" cy="217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572" name="yt_shape_14572"/>
              <p:cNvSpPr txBox="1"/>
              <p:nvPr/>
            </p:nvSpPr>
            <p:spPr>
              <a:xfrm>
                <a:off x="540119" y="3759390"/>
                <a:ext cx="11492915" cy="13814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二人的方差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考虑平均数与方差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说明谁的成绩好些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008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更稳定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d9d16"/>
                  </a:rPr>
                  <a:t>的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成绩更好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572" name="yt_shape_14572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59390"/>
                <a:ext cx="11492915" cy="1381468"/>
              </a:xfrm>
              <a:prstGeom prst="rect">
                <a:avLst/>
              </a:prstGeom>
              <a:blipFill>
                <a:blip r:embed="rId3"/>
                <a:stretch>
                  <a:fillRect l="-1645" t="-3982" b="-12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8D0D717-BE3C-3AA0-3CB6-DC1171A61C6E}"/>
              </a:ext>
            </a:extLst>
          </p:cNvPr>
          <p:cNvSpPr txBox="1"/>
          <p:nvPr/>
        </p:nvSpPr>
        <p:spPr>
          <a:xfrm>
            <a:off x="7355614" y="853194"/>
            <a:ext cx="718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776A5BA-ABE4-429C-3826-ECD0D100E36A}"/>
                  </a:ext>
                </a:extLst>
              </p:cNvPr>
              <p:cNvSpPr txBox="1"/>
              <p:nvPr/>
            </p:nvSpPr>
            <p:spPr>
              <a:xfrm>
                <a:off x="450108" y="4290979"/>
                <a:ext cx="11307826" cy="5781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008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026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更稳定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1_d9d16"/>
                  </a:rPr>
                  <a:t>的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776A5BA-ABE4-429C-3826-ECD0D100E3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90979"/>
                <a:ext cx="11307826" cy="578181"/>
              </a:xfrm>
              <a:prstGeom prst="rect">
                <a:avLst/>
              </a:prstGeom>
              <a:blipFill>
                <a:blip r:embed="rId4"/>
                <a:stretch>
                  <a:fillRect l="-863" t="-33684" r="-2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6D89365-49E3-DA55-E3CB-082248309BBD}"/>
              </a:ext>
            </a:extLst>
          </p:cNvPr>
          <p:cNvSpPr txBox="1"/>
          <p:nvPr/>
        </p:nvSpPr>
        <p:spPr>
          <a:xfrm>
            <a:off x="450108" y="4672641"/>
            <a:ext cx="1551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成绩更好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7" name="yt_shape_14577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考虑图中折线走势及竞赛加工零件的个数远远超过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个的实际情况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b9a5"/>
              </a:rPr>
              <a:t>你认为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派谁去合适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简述理由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从折线走势看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的成绩越来越接近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20mm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并趋于稳定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11b17"/>
              </a:rPr>
              <a:t>去更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579" name="yt_image_14579" title="H_171.4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7848" y="2766454"/>
            <a:ext cx="4423213" cy="217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B51EC81-2278-873F-456E-61FD835098BD}"/>
              </a:ext>
            </a:extLst>
          </p:cNvPr>
          <p:cNvSpPr txBox="1"/>
          <p:nvPr/>
        </p:nvSpPr>
        <p:spPr>
          <a:xfrm>
            <a:off x="450108" y="1804170"/>
            <a:ext cx="111972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从折线走势看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的成绩越来越接近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20mm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并趋于稳定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所以派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11b17"/>
              </a:rPr>
              <a:t>去更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ED74B7-750D-317E-8FBA-E44B55F6F725}"/>
              </a:ext>
            </a:extLst>
          </p:cNvPr>
          <p:cNvSpPr txBox="1"/>
          <p:nvPr/>
        </p:nvSpPr>
        <p:spPr>
          <a:xfrm>
            <a:off x="450108" y="2279658"/>
            <a:ext cx="942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2" name="yt_shape_14582"/>
          <p:cNvSpPr txBox="1"/>
          <p:nvPr/>
        </p:nvSpPr>
        <p:spPr>
          <a:xfrm>
            <a:off x="540000" y="900000"/>
            <a:ext cx="5470152" cy="10715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50" b="0" i="0" u="none" spc="-5950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  <a:r>
              <a:rPr lang="en-US" altLang="zh-CN" sz="5950" b="0" i="0" u="none" spc="41168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</a:p>
        </p:txBody>
      </p:sp>
      <p:pic>
        <p:nvPicPr>
          <p:cNvPr id="14581" name="yt_image_145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423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84" name="yt_shape_14584"/>
          <p:cNvSpPr txBox="1"/>
          <p:nvPr/>
        </p:nvSpPr>
        <p:spPr>
          <a:xfrm>
            <a:off x="540119" y="2140388"/>
            <a:ext cx="11492915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极差、方差是刻画数据离散程度的统计量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4_ea7f1"/>
              </a:rPr>
              <a:t>极差、方差越大表明这组数据的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离散程度越大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数据越不稳定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极差、方差越小表明这组数据的离散程度越小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3a48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数据越稳定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1" name="yt_shape_1452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520" name="yt_image_14520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23" name="yt_shape_14523"/>
          <p:cNvSpPr txBox="1"/>
          <p:nvPr/>
        </p:nvSpPr>
        <p:spPr>
          <a:xfrm>
            <a:off x="540000" y="1482165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极差、方差及标准差的应用</a:t>
            </a:r>
          </a:p>
        </p:txBody>
      </p:sp>
      <p:sp>
        <p:nvSpPr>
          <p:cNvPr id="14524" name="yt_shape_14524"/>
          <p:cNvSpPr txBox="1"/>
          <p:nvPr/>
        </p:nvSpPr>
        <p:spPr>
          <a:xfrm>
            <a:off x="540119" y="1971599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丹东市中考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某校拟派一名跳高运动员参加一项校际比赛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54f6"/>
              </a:rPr>
              <a:t>名跳高运动员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进行了多次选拔比赛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他们比赛成绩的平均数和方差如下表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525" name="yt_table_14525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57130"/>
              </p:ext>
            </p:extLst>
          </p:nvPr>
        </p:nvGraphicFramePr>
        <p:xfrm>
          <a:off x="540000" y="3066918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9190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84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8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84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977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平均数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527" name="yt_shape_14527"/>
          <p:cNvSpPr txBox="1"/>
          <p:nvPr/>
        </p:nvSpPr>
        <p:spPr>
          <a:xfrm>
            <a:off x="540120" y="503732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根据表中数据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要从中选择一名平均成绩好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且发挥稳定的运动员参加比赛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91b7"/>
              </a:rPr>
              <a:t>最合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适的人选是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28" name="yt_table_1452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908121"/>
              </p:ext>
            </p:extLst>
          </p:nvPr>
        </p:nvGraphicFramePr>
        <p:xfrm>
          <a:off x="540056" y="5996762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3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3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3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4"/>
                  </a:ext>
                </a:extLst>
              </a:tr>
            </a:tbl>
          </a:graphicData>
        </a:graphic>
      </p:graphicFrame>
      <p:pic>
        <p:nvPicPr>
          <p:cNvPr id="3" name="yt_shape_1716044092872" title="H_26.259764">
            <a:extLst>
              <a:ext uri="{FF2B5EF4-FFF2-40B4-BE49-F238E27FC236}">
                <a16:creationId xmlns:a16="http://schemas.microsoft.com/office/drawing/2014/main" id="{2B251B08-774B-638F-2638-24CC3F243C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5D66CF-D89F-0E3B-7AB8-3AF720015911}"/>
              </a:ext>
            </a:extLst>
          </p:cNvPr>
          <p:cNvSpPr txBox="1"/>
          <p:nvPr/>
        </p:nvSpPr>
        <p:spPr>
          <a:xfrm>
            <a:off x="2583709" y="546600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30" name="yt_shape_14530"/>
              <p:cNvSpPr txBox="1"/>
              <p:nvPr/>
            </p:nvSpPr>
            <p:spPr>
              <a:xfrm>
                <a:off x="540119" y="900000"/>
                <a:ext cx="11492915" cy="18832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扬州市中考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某射击运动队进行了五次射击测试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c19f8,isEnd"/>
                  </a:rPr>
                  <a:t>乙两名选手的测试成绩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乙两选手成绩的方差分别记为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甲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乙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甲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2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乙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d898,isEnd"/>
                  </a:rPr>
                  <a:t>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甲队员射击的极差为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68195,isEnd"/>
                  </a:rPr>
                  <a:t>乙队员射击的极差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30" name="yt_shape_145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883272"/>
              </a:xfrm>
              <a:prstGeom prst="rect">
                <a:avLst/>
              </a:prstGeom>
              <a:blipFill>
                <a:blip r:embed="rId2"/>
                <a:stretch>
                  <a:fillRect l="-1645" t="-2913" b="-9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32" name="yt_image_14532" title="H_257.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6164" y="2986424"/>
            <a:ext cx="4699670" cy="326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246A2F-A716-8B30-973C-DB9A0F799457}"/>
              </a:ext>
            </a:extLst>
          </p:cNvPr>
          <p:cNvSpPr txBox="1"/>
          <p:nvPr/>
        </p:nvSpPr>
        <p:spPr>
          <a:xfrm>
            <a:off x="9523813" y="1328682"/>
            <a:ext cx="789685" cy="58332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0A0E373-F2AE-9CF2-3E85-29C660E15C5E}"/>
                  </a:ext>
                </a:extLst>
              </p:cNvPr>
              <p:cNvSpPr txBox="1"/>
              <p:nvPr/>
            </p:nvSpPr>
            <p:spPr>
              <a:xfrm>
                <a:off x="10181038" y="1328682"/>
                <a:ext cx="718629" cy="5833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-200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乙</m:t>
                            </m:r>
                          </m:sub>
                        </m:sSub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hasSerialNum': 1, 'mathAnswerShape': 1, 'pageBreak': True}">
                <a:extLst>
                  <a:ext uri="{FF2B5EF4-FFF2-40B4-BE49-F238E27FC236}">
                    <a16:creationId xmlns:a16="http://schemas.microsoft.com/office/drawing/2014/main" id="{E0A0E373-F2AE-9CF2-3E85-29C660E15C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81038" y="1328682"/>
                <a:ext cx="718629" cy="58332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8B7E924-1DFC-2AFA-AD19-0AB7C0E12EAC}"/>
              </a:ext>
            </a:extLst>
          </p:cNvPr>
          <p:cNvSpPr txBox="1"/>
          <p:nvPr/>
        </p:nvSpPr>
        <p:spPr>
          <a:xfrm>
            <a:off x="7003307" y="18183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BF0C57C-0B1A-F674-EA70-9BA813504AF5}"/>
              </a:ext>
            </a:extLst>
          </p:cNvPr>
          <p:cNvSpPr txBox="1"/>
          <p:nvPr/>
        </p:nvSpPr>
        <p:spPr>
          <a:xfrm>
            <a:off x="1059708" y="22938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34" name="yt_shape_14534"/>
              <p:cNvSpPr txBox="1"/>
              <p:nvPr/>
            </p:nvSpPr>
            <p:spPr>
              <a:xfrm>
                <a:off x="540000" y="900000"/>
                <a:ext cx="9618018" cy="26354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铜仁市中考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乙两人参加射击训练的成绩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乙两人射击的成绩的标准差分别为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乙两人射击成绩比较稳定的是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34" name="yt_shape_145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618018" cy="2635465"/>
              </a:xfrm>
              <a:prstGeom prst="rect">
                <a:avLst/>
              </a:prstGeom>
              <a:blipFill>
                <a:blip r:embed="rId2"/>
                <a:stretch>
                  <a:fillRect l="-1966" t="-2083" r="-951" b="-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E4E17E4-4E5B-66B8-8185-EFF336FDE088}"/>
                  </a:ext>
                </a:extLst>
              </p:cNvPr>
              <p:cNvSpPr txBox="1"/>
              <p:nvPr/>
            </p:nvSpPr>
            <p:spPr>
              <a:xfrm>
                <a:off x="6746014" y="2279658"/>
                <a:ext cx="900939" cy="852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, 'hasSerialNum': 1}">
                <a:extLst>
                  <a:ext uri="{FF2B5EF4-FFF2-40B4-BE49-F238E27FC236}">
                    <a16:creationId xmlns:a16="http://schemas.microsoft.com/office/drawing/2014/main" id="{6E4E17E4-4E5B-66B8-8185-EFF336FDE0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6014" y="2279658"/>
                <a:ext cx="900939" cy="85275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DC47499-BDEA-D760-6BC6-CB1C40E60B2F}"/>
              </a:ext>
            </a:extLst>
          </p:cNvPr>
          <p:cNvCxnSpPr/>
          <p:nvPr/>
        </p:nvCxnSpPr>
        <p:spPr>
          <a:xfrm>
            <a:off x="6483600" y="3104657"/>
            <a:ext cx="10733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FC360AB-2BC4-869F-1596-807D11CCAABD}"/>
                  </a:ext>
                </a:extLst>
              </p:cNvPr>
              <p:cNvSpPr txBox="1"/>
              <p:nvPr/>
            </p:nvSpPr>
            <p:spPr>
              <a:xfrm>
                <a:off x="8124090" y="2279658"/>
                <a:ext cx="935799" cy="852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, 'hasSerialNum': 1}">
                <a:extLst>
                  <a:ext uri="{FF2B5EF4-FFF2-40B4-BE49-F238E27FC236}">
                    <a16:creationId xmlns:a16="http://schemas.microsoft.com/office/drawing/2014/main" id="{DFC360AB-2BC4-869F-1596-807D11CCAA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4090" y="2279658"/>
                <a:ext cx="935799" cy="85275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1679E45-B3FC-042D-77C5-67F802D0C775}"/>
              </a:ext>
            </a:extLst>
          </p:cNvPr>
          <p:cNvCxnSpPr/>
          <p:nvPr/>
        </p:nvCxnSpPr>
        <p:spPr>
          <a:xfrm>
            <a:off x="7861677" y="3104657"/>
            <a:ext cx="110820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178A934-F896-A5FD-4019-449C2ACAC555}"/>
              </a:ext>
            </a:extLst>
          </p:cNvPr>
          <p:cNvSpPr txBox="1"/>
          <p:nvPr/>
        </p:nvSpPr>
        <p:spPr>
          <a:xfrm>
            <a:off x="6088789" y="3038801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" name="yt_shape_14540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某射击队教练为了了解队员训练情况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f8f3"/>
              </a:rPr>
              <a:t>从队员中选取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乙两名队员进行射击测试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相同条件下各射靶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成绩统计如下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541" name="yt_table_14541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836367"/>
              </p:ext>
            </p:extLst>
          </p:nvPr>
        </p:nvGraphicFramePr>
        <p:xfrm>
          <a:off x="540000" y="2011799"/>
          <a:ext cx="11111996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09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9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98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98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98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命中环数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甲命中相应环数的次数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乙命中相应环数的次数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543" name="yt_shape_14543"/>
          <p:cNvSpPr txBox="1"/>
          <p:nvPr/>
        </p:nvSpPr>
        <p:spPr>
          <a:xfrm>
            <a:off x="540119" y="398220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根据上述信息可知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甲命中环数的中位数是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78f0,isEnd"/>
              </a:rPr>
              <a:t>乙命中环数的众数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环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41EC99-FC77-CA22-D5AD-62F0CF8794E7}"/>
              </a:ext>
            </a:extLst>
          </p:cNvPr>
          <p:cNvSpPr txBox="1"/>
          <p:nvPr/>
        </p:nvSpPr>
        <p:spPr>
          <a:xfrm>
            <a:off x="7308107" y="393540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EAD97C-DDAA-F871-7B2E-9D604EA2C74D}"/>
              </a:ext>
            </a:extLst>
          </p:cNvPr>
          <p:cNvSpPr txBox="1"/>
          <p:nvPr/>
        </p:nvSpPr>
        <p:spPr>
          <a:xfrm>
            <a:off x="1059708" y="441089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545" name="yt_shape_14545"/>
              <p:cNvSpPr txBox="1"/>
              <p:nvPr/>
            </p:nvSpPr>
            <p:spPr>
              <a:xfrm>
                <a:off x="450108" y="4505100"/>
                <a:ext cx="11492915" cy="9401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如果乙再射击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命中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那么乙射击成绩的方差会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0ed6,isEnd"/>
                  </a:rPr>
                  <a:t>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甲的平均数是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甲的方差是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乙的平均数是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乙的方差是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所以甲的成绩比较稳定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4545" name="yt_shape_145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05100"/>
                <a:ext cx="11492915" cy="940124"/>
              </a:xfrm>
              <a:prstGeom prst="rect">
                <a:avLst/>
              </a:prstGeom>
              <a:blipFill>
                <a:blip r:embed="rId2"/>
                <a:stretch>
                  <a:fillRect l="-1645" t="-5195" b="-3603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0E8B3A9-6AD3-494F-58DD-4D9634F6FB3D}"/>
              </a:ext>
            </a:extLst>
          </p:cNvPr>
          <p:cNvSpPr txBox="1"/>
          <p:nvPr/>
        </p:nvSpPr>
        <p:spPr>
          <a:xfrm>
            <a:off x="8742096" y="445829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变小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ECF26E-4F61-6BBA-316B-F6A122983273}"/>
              </a:ext>
            </a:extLst>
          </p:cNvPr>
          <p:cNvSpPr txBox="1"/>
          <p:nvPr/>
        </p:nvSpPr>
        <p:spPr>
          <a:xfrm>
            <a:off x="450108" y="1228105"/>
            <a:ext cx="8104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甲的平均数是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76A308F-A29D-63C9-EB55-1588DAB0AD32}"/>
                  </a:ext>
                </a:extLst>
              </p:cNvPr>
              <p:cNvSpPr txBox="1"/>
              <p:nvPr/>
            </p:nvSpPr>
            <p:spPr>
              <a:xfrm>
                <a:off x="450108" y="1703593"/>
                <a:ext cx="8531923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甲的方差是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76A308F-A29D-63C9-EB55-1588DAB0AD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703593"/>
                <a:ext cx="8531923" cy="768046"/>
              </a:xfrm>
              <a:prstGeom prst="rect">
                <a:avLst/>
              </a:prstGeom>
              <a:blipFill>
                <a:blip r:embed="rId3"/>
                <a:stretch>
                  <a:fillRect l="-1144" r="-1287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6A2ED95-E8DB-D95A-0488-B7281B1301D2}"/>
              </a:ext>
            </a:extLst>
          </p:cNvPr>
          <p:cNvSpPr txBox="1"/>
          <p:nvPr/>
        </p:nvSpPr>
        <p:spPr>
          <a:xfrm>
            <a:off x="450108" y="2378027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乙的平均数是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1C618B5-BDE2-A851-0BAD-E8C92F32F009}"/>
                  </a:ext>
                </a:extLst>
              </p:cNvPr>
              <p:cNvSpPr txBox="1"/>
              <p:nvPr/>
            </p:nvSpPr>
            <p:spPr>
              <a:xfrm>
                <a:off x="450108" y="2853515"/>
                <a:ext cx="8989123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乙的方差是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1C618B5-BDE2-A851-0BAD-E8C92F32F0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53515"/>
                <a:ext cx="8989123" cy="768045"/>
              </a:xfrm>
              <a:prstGeom prst="rect">
                <a:avLst/>
              </a:prstGeom>
              <a:blipFill>
                <a:blip r:embed="rId4"/>
                <a:stretch>
                  <a:fillRect l="-1085" r="-122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B9CBDE1-5CFD-020F-5581-A108691357E8}"/>
              </a:ext>
            </a:extLst>
          </p:cNvPr>
          <p:cNvSpPr txBox="1"/>
          <p:nvPr/>
        </p:nvSpPr>
        <p:spPr>
          <a:xfrm>
            <a:off x="450108" y="352794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43559D8-1653-A281-4F4C-3AA65229BD76}"/>
              </a:ext>
            </a:extLst>
          </p:cNvPr>
          <p:cNvSpPr txBox="1"/>
          <p:nvPr/>
        </p:nvSpPr>
        <p:spPr>
          <a:xfrm>
            <a:off x="450108" y="4003436"/>
            <a:ext cx="3380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所以甲的成绩比较稳定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6469" y="689359"/>
            <a:ext cx="902466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试通过计算说明甲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乙两名队员的射击成绩谁比较稳定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8" name="yt_shape_14548"/>
          <p:cNvSpPr txBox="1"/>
          <p:nvPr/>
        </p:nvSpPr>
        <p:spPr>
          <a:xfrm>
            <a:off x="540000" y="90000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对方差的意义理解不透而出错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49" name="yt_shape_14549"/>
              <p:cNvSpPr txBox="1"/>
              <p:nvPr/>
            </p:nvSpPr>
            <p:spPr>
              <a:xfrm>
                <a:off x="540119" y="1389434"/>
                <a:ext cx="11492915" cy="14686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郴州市中考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人学习小组在寒假期间进行线上测试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其成绩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7378,isEnd"/>
                  </a:rPr>
                  <a:t>分别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方差为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后来老师发现每人都少加了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c00c,isEnd"/>
                  </a:rPr>
                  <a:t>每人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补加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人新成绩的方差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新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49" name="yt_shape_145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468672"/>
              </a:xfrm>
              <a:prstGeom prst="rect">
                <a:avLst/>
              </a:prstGeom>
              <a:blipFill>
                <a:blip r:embed="rId2"/>
                <a:stretch>
                  <a:fillRect l="-1645" t="-3734" b="-9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4092949" title="H_26.259764">
            <a:extLst>
              <a:ext uri="{FF2B5EF4-FFF2-40B4-BE49-F238E27FC236}">
                <a16:creationId xmlns:a16="http://schemas.microsoft.com/office/drawing/2014/main" id="{C083A19C-6EF1-CB3E-71A3-D04A90B592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DA3979-978C-7C08-885D-1E5C35B906B5}"/>
              </a:ext>
            </a:extLst>
          </p:cNvPr>
          <p:cNvSpPr txBox="1"/>
          <p:nvPr/>
        </p:nvSpPr>
        <p:spPr>
          <a:xfrm>
            <a:off x="5771853" y="2293604"/>
            <a:ext cx="942086" cy="59710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2" name="yt_shape_1455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551" name="yt_image_14551" title="H_41.8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54" name="yt_shape_14554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辽宁省中考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乙两人在相同的条件下各射击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6ae3a"/>
              </a:rPr>
              <a:t>将每次命中的环数绘制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成如图所示统计图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根据统计图得出的结论正确的是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56" name="yt_table_1455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1475266"/>
              </p:ext>
            </p:extLst>
          </p:nvPr>
        </p:nvGraphicFramePr>
        <p:xfrm>
          <a:off x="540056" y="2441600"/>
          <a:ext cx="7129464" cy="1901952"/>
        </p:xfrm>
        <a:graphic>
          <a:graphicData uri="http://schemas.openxmlformats.org/drawingml/2006/table">
            <a:tbl>
              <a:tblPr/>
              <a:tblGrid>
                <a:gridCol w="7129464">
                  <a:extLst>
                    <a:ext uri="{9D8B030D-6E8A-4147-A177-3AD203B41FA5}">
                      <a16:colId xmlns:a16="http://schemas.microsoft.com/office/drawing/2014/main" val="106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甲的射击成绩比乙的射击成绩更稳定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甲射击成绩的众数大于乙射击成绩的众数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甲射击成绩的平均数大于乙射击成绩的平均数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甲射击成绩的中位数大于乙射击成绩的中位数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"/>
                  </a:ext>
                </a:extLst>
              </a:tr>
            </a:tbl>
          </a:graphicData>
        </a:graphic>
      </p:graphicFrame>
      <p:pic>
        <p:nvPicPr>
          <p:cNvPr id="14555" name="yt_image_14555_skip" title="H_148.5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32785" y="2441600"/>
            <a:ext cx="3517473" cy="188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EBFC81C-F241-97DF-569E-32AEA505DACB}"/>
              </a:ext>
            </a:extLst>
          </p:cNvPr>
          <p:cNvSpPr txBox="1"/>
          <p:nvPr/>
        </p:nvSpPr>
        <p:spPr>
          <a:xfrm>
            <a:off x="7917707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8" name="yt_shape_14558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在某次军事夏令营射击考核中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乙两名同学各进行了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次射击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97b1,isEnd"/>
              </a:rPr>
              <a:t>射击成绩如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则这两人中水平发挥较为稳定的是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559" name="yt_image_14559" title="H_175.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5135" y="1995319"/>
            <a:ext cx="3241728" cy="2232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9D0AC7-DA10-3894-6B27-02F9BC916F42}"/>
              </a:ext>
            </a:extLst>
          </p:cNvPr>
          <p:cNvSpPr txBox="1"/>
          <p:nvPr/>
        </p:nvSpPr>
        <p:spPr>
          <a:xfrm>
            <a:off x="6546108" y="1328682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793</Words>
  <Application>Microsoft Office PowerPoint</Application>
  <PresentationFormat>宽屏</PresentationFormat>
  <Paragraphs>120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50" baseType="lpstr">
      <vt:lpstr>,isEnd</vt:lpstr>
      <vt:lpstr>_⨹_1_040bf</vt:lpstr>
      <vt:lpstr>_⨹_1_6d898,isEnd</vt:lpstr>
      <vt:lpstr>_⨹_1_b3a48</vt:lpstr>
      <vt:lpstr>_⨹_1_c0ed6,isEnd</vt:lpstr>
      <vt:lpstr>_⨹_1_d9d16</vt:lpstr>
      <vt:lpstr>_⨹_10_6ae3a</vt:lpstr>
      <vt:lpstr>_⨹_10_c19f8,isEnd</vt:lpstr>
      <vt:lpstr>_⨹_14_ea7f1</vt:lpstr>
      <vt:lpstr>_⨹_2_11b17</vt:lpstr>
      <vt:lpstr>_⨹_2_27378,isEnd</vt:lpstr>
      <vt:lpstr>_⨹_2_3c00c,isEnd</vt:lpstr>
      <vt:lpstr>_⨹_2_991b7</vt:lpstr>
      <vt:lpstr>_⨹_3_4b9a5</vt:lpstr>
      <vt:lpstr>_⨹_3_d253a,isEnd</vt:lpstr>
      <vt:lpstr>_⨹_5_f97b1,isEnd</vt:lpstr>
      <vt:lpstr>_⨹_6_4f8f3</vt:lpstr>
      <vt:lpstr>_⨹_6_754f6</vt:lpstr>
      <vt:lpstr>_⨹_6_9053b,isEnd</vt:lpstr>
      <vt:lpstr>_⨹_8_68195,isEnd</vt:lpstr>
      <vt:lpstr>_⨹_8_b78f0,isEnd</vt:lpstr>
      <vt:lpstr>_⨹_9_8ec94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2024-05-18T14:44:41Z</dcterms:created>
  <dcterms:modified xsi:type="dcterms:W3CDTF">2024-05-20T10:45:26Z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