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10" r:id="rId6"/>
    <p:sldId id="317" r:id="rId7"/>
    <p:sldId id="320" r:id="rId8"/>
    <p:sldId id="324" r:id="rId9"/>
    <p:sldId id="326" r:id="rId10"/>
    <p:sldId id="328" r:id="rId11"/>
    <p:sldId id="330" r:id="rId12"/>
    <p:sldId id="335" r:id="rId13"/>
    <p:sldId id="345" r:id="rId14"/>
    <p:sldId id="336" r:id="rId15"/>
    <p:sldId id="337" r:id="rId16"/>
    <p:sldId id="34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126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4" name="yt_image_1086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588" y="900000"/>
            <a:ext cx="2012823" cy="55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6" name="yt_image_1086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05" y="1661209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868"/>
          <p:cNvSpPr txBox="1"/>
          <p:nvPr/>
        </p:nvSpPr>
        <p:spPr>
          <a:xfrm>
            <a:off x="540119" y="210765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的立方等于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就叫做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9ba9,isEnd"/>
              </a:rPr>
              <a:t>的立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正数的立方根是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负数的立方根是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求一个数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的立方根的运算叫做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叫做被开方数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7A440D-6DF2-9951-AB28-20300DCBCE05}"/>
              </a:ext>
            </a:extLst>
          </p:cNvPr>
          <p:cNvSpPr txBox="1"/>
          <p:nvPr/>
        </p:nvSpPr>
        <p:spPr>
          <a:xfrm>
            <a:off x="6538171" y="2060848"/>
            <a:ext cx="127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B3D45B-C4FD-7FF9-0C5D-517B58E4B4DE}"/>
              </a:ext>
            </a:extLst>
          </p:cNvPr>
          <p:cNvSpPr txBox="1"/>
          <p:nvPr/>
        </p:nvSpPr>
        <p:spPr>
          <a:xfrm>
            <a:off x="3269508" y="30118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EEA1BF-2428-73B3-95C5-6521FB7DAB9E}"/>
              </a:ext>
            </a:extLst>
          </p:cNvPr>
          <p:cNvSpPr txBox="1"/>
          <p:nvPr/>
        </p:nvSpPr>
        <p:spPr>
          <a:xfrm>
            <a:off x="6469908" y="301182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393A30-5C5A-F252-83E1-7B6DDF8A3411}"/>
              </a:ext>
            </a:extLst>
          </p:cNvPr>
          <p:cNvSpPr txBox="1"/>
          <p:nvPr/>
        </p:nvSpPr>
        <p:spPr>
          <a:xfrm>
            <a:off x="9670307" y="30118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B2919B-C5D2-5E35-E06B-E0ED7F4FAD05}"/>
              </a:ext>
            </a:extLst>
          </p:cNvPr>
          <p:cNvSpPr txBox="1"/>
          <p:nvPr/>
        </p:nvSpPr>
        <p:spPr>
          <a:xfrm>
            <a:off x="5345958" y="348731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开立方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7" name="yt_shape_10927"/>
              <p:cNvSpPr txBox="1"/>
              <p:nvPr/>
            </p:nvSpPr>
            <p:spPr>
              <a:xfrm>
                <a:off x="540000" y="900000"/>
                <a:ext cx="9697848" cy="4581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　　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8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27" name="yt_shape_109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97848" cy="4581447"/>
              </a:xfrm>
              <a:prstGeom prst="rect">
                <a:avLst/>
              </a:prstGeom>
              <a:blipFill>
                <a:blip r:embed="rId2"/>
                <a:stretch>
                  <a:fillRect l="-1950" t="-1198" r="-943" b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CB9529-67AB-D81D-FE6E-459E2DD2EF48}"/>
              </a:ext>
            </a:extLst>
          </p:cNvPr>
          <p:cNvSpPr txBox="1"/>
          <p:nvPr/>
        </p:nvSpPr>
        <p:spPr>
          <a:xfrm>
            <a:off x="7692164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BCE377-8975-C6F1-95B3-F3A87B5A7ACD}"/>
              </a:ext>
            </a:extLst>
          </p:cNvPr>
          <p:cNvSpPr txBox="1"/>
          <p:nvPr/>
        </p:nvSpPr>
        <p:spPr>
          <a:xfrm>
            <a:off x="9444447" y="1328682"/>
            <a:ext cx="637285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68A4B9-85F3-9F53-CD23-153AC36E833E}"/>
                  </a:ext>
                </a:extLst>
              </p:cNvPr>
              <p:cNvSpPr txBox="1"/>
              <p:nvPr/>
            </p:nvSpPr>
            <p:spPr>
              <a:xfrm>
                <a:off x="449989" y="3291975"/>
                <a:ext cx="28423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F668A4B9-85F3-9F53-CD23-153AC36E83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91975"/>
                <a:ext cx="2842324" cy="767030"/>
              </a:xfrm>
              <a:prstGeom prst="rect">
                <a:avLst/>
              </a:prstGeom>
              <a:blipFill>
                <a:blip r:embed="rId3"/>
                <a:stretch>
                  <a:fillRect l="-343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C90309-91C5-3036-D0DD-A48ADE346366}"/>
              </a:ext>
            </a:extLst>
          </p:cNvPr>
          <p:cNvSpPr txBox="1"/>
          <p:nvPr/>
        </p:nvSpPr>
        <p:spPr>
          <a:xfrm>
            <a:off x="449989" y="449047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B9D004-B55B-0091-47EC-30325D269F61}"/>
              </a:ext>
            </a:extLst>
          </p:cNvPr>
          <p:cNvSpPr txBox="1"/>
          <p:nvPr/>
        </p:nvSpPr>
        <p:spPr>
          <a:xfrm>
            <a:off x="449989" y="49659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8" name="yt_shape_10938"/>
          <p:cNvSpPr txBox="1"/>
          <p:nvPr/>
        </p:nvSpPr>
        <p:spPr>
          <a:xfrm>
            <a:off x="540000" y="900000"/>
            <a:ext cx="325890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8BCFFB-A79D-8EF4-494A-BA0549277541}"/>
              </a:ext>
            </a:extLst>
          </p:cNvPr>
          <p:cNvSpPr txBox="1"/>
          <p:nvPr/>
        </p:nvSpPr>
        <p:spPr>
          <a:xfrm>
            <a:off x="449989" y="1804170"/>
            <a:ext cx="295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802D4A-443D-E9B9-C472-5FD71013373C}"/>
              </a:ext>
            </a:extLst>
          </p:cNvPr>
          <p:cNvSpPr txBox="1"/>
          <p:nvPr/>
        </p:nvSpPr>
        <p:spPr>
          <a:xfrm>
            <a:off x="497614" y="2279658"/>
            <a:ext cx="158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196542-1BB4-E9F5-7589-BD19B7CA1173}"/>
              </a:ext>
            </a:extLst>
          </p:cNvPr>
          <p:cNvSpPr txBox="1"/>
          <p:nvPr/>
        </p:nvSpPr>
        <p:spPr>
          <a:xfrm>
            <a:off x="497614" y="2755146"/>
            <a:ext cx="97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1" name="yt_shape_10941"/>
              <p:cNvSpPr txBox="1"/>
              <p:nvPr/>
            </p:nvSpPr>
            <p:spPr>
              <a:xfrm>
                <a:off x="540000" y="900000"/>
                <a:ext cx="3922549" cy="3378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41" name="yt_shape_10941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22549" cy="3378617"/>
              </a:xfrm>
              <a:prstGeom prst="rect">
                <a:avLst/>
              </a:prstGeom>
              <a:blipFill>
                <a:blip r:embed="rId2"/>
                <a:stretch>
                  <a:fillRect l="-4821" r="-3733" b="-2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94C7C4-18CD-A729-606F-B9F6B64EF3DF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406469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5494C7C4-18CD-A729-606F-B9F6B64EF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4064698" cy="769061"/>
              </a:xfrm>
              <a:prstGeom prst="rect">
                <a:avLst/>
              </a:prstGeom>
              <a:blipFill>
                <a:blip r:embed="rId3"/>
                <a:stretch>
                  <a:fillRect l="-2399" r="-22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EFE5B8-6475-E941-84A6-2D75907FA673}"/>
                  </a:ext>
                </a:extLst>
              </p:cNvPr>
              <p:cNvSpPr txBox="1"/>
              <p:nvPr/>
            </p:nvSpPr>
            <p:spPr>
              <a:xfrm>
                <a:off x="449989" y="2204093"/>
                <a:ext cx="31264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85EFE5B8-6475-E941-84A6-2D75907FA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093"/>
                <a:ext cx="3126486" cy="775793"/>
              </a:xfrm>
              <a:prstGeom prst="rect">
                <a:avLst/>
              </a:prstGeom>
              <a:blipFill>
                <a:blip r:embed="rId4"/>
                <a:stretch>
                  <a:fillRect l="-3119" r="-292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AA3F6A-3F36-A621-F513-015BDA99E80F}"/>
                  </a:ext>
                </a:extLst>
              </p:cNvPr>
              <p:cNvSpPr txBox="1"/>
              <p:nvPr/>
            </p:nvSpPr>
            <p:spPr>
              <a:xfrm>
                <a:off x="449989" y="2886274"/>
                <a:ext cx="21581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6BAA3F6A-3F36-A621-F513-015BDA99E8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6274"/>
                <a:ext cx="2158111" cy="772808"/>
              </a:xfrm>
              <a:prstGeom prst="rect">
                <a:avLst/>
              </a:prstGeom>
              <a:blipFill>
                <a:blip r:embed="rId5"/>
                <a:stretch>
                  <a:fillRect l="-4520" r="-423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DD7F06-3FB6-53EB-2B10-8DE52A4A8C12}"/>
                  </a:ext>
                </a:extLst>
              </p:cNvPr>
              <p:cNvSpPr txBox="1"/>
              <p:nvPr/>
            </p:nvSpPr>
            <p:spPr>
              <a:xfrm>
                <a:off x="497614" y="3565470"/>
                <a:ext cx="1348487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52DD7F06-3FB6-53EB-2B10-8DE52A4A8C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565470"/>
                <a:ext cx="1348487" cy="727278"/>
              </a:xfrm>
              <a:prstGeom prst="rect">
                <a:avLst/>
              </a:prstGeom>
              <a:blipFill>
                <a:blip r:embed="rId6"/>
                <a:stretch>
                  <a:fillRect l="-7240" r="-72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5" name="yt_shape_1094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已知一个正方体的体积是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现在要在它的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635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角上分别截去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个大小相同的小正方体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使截去后余下的体积是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488cm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05be"/>
              </a:rPr>
              <a:t>求截得的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每个小正方体的棱长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设截得的每个小正方体的棱长是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截得的每个小正方体的棱长是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1E88CA-BA2E-5D8D-B8C3-343293847FE2}"/>
              </a:ext>
            </a:extLst>
          </p:cNvPr>
          <p:cNvSpPr txBox="1"/>
          <p:nvPr/>
        </p:nvSpPr>
        <p:spPr>
          <a:xfrm>
            <a:off x="450108" y="2279658"/>
            <a:ext cx="596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设截得的每个小正方体的棱长是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066365-A4C1-F5EB-0351-064BD999EC74}"/>
              </a:ext>
            </a:extLst>
          </p:cNvPr>
          <p:cNvSpPr txBox="1"/>
          <p:nvPr/>
        </p:nvSpPr>
        <p:spPr>
          <a:xfrm>
            <a:off x="450108" y="2755146"/>
            <a:ext cx="412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90D59C-8138-CCCA-FCA5-ADF66A85A6B4}"/>
              </a:ext>
            </a:extLst>
          </p:cNvPr>
          <p:cNvSpPr txBox="1"/>
          <p:nvPr/>
        </p:nvSpPr>
        <p:spPr>
          <a:xfrm>
            <a:off x="450108" y="3230634"/>
            <a:ext cx="2293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715235-2034-08D2-F5B9-8EA22FC1790A}"/>
              </a:ext>
            </a:extLst>
          </p:cNvPr>
          <p:cNvSpPr txBox="1"/>
          <p:nvPr/>
        </p:nvSpPr>
        <p:spPr>
          <a:xfrm>
            <a:off x="450108" y="370612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622971-AA14-7610-E113-0960D63C09BF}"/>
              </a:ext>
            </a:extLst>
          </p:cNvPr>
          <p:cNvSpPr txBox="1"/>
          <p:nvPr/>
        </p:nvSpPr>
        <p:spPr>
          <a:xfrm>
            <a:off x="450108" y="4181610"/>
            <a:ext cx="542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截得的每个小正方体的棱长是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9" name="yt_shape_1094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48" name="yt_image_10948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1" name="yt_shape_10951"/>
          <p:cNvSpPr txBox="1"/>
          <p:nvPr/>
        </p:nvSpPr>
        <p:spPr>
          <a:xfrm>
            <a:off x="540000" y="1482165"/>
            <a:ext cx="54117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52" name="yt_table_10952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3988638"/>
                  </p:ext>
                </p:extLst>
              </p:nvPr>
            </p:nvGraphicFramePr>
            <p:xfrm>
              <a:off x="540000" y="1961468"/>
              <a:ext cx="11111998" cy="10392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06651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382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3597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601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223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58882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000001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952" name="yt_table_10952" descr="{&quot;rangeId&quot;:22,&quot;mathAnswerShape&quot;:1}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3988638"/>
                  </p:ext>
                </p:extLst>
              </p:nvPr>
            </p:nvGraphicFramePr>
            <p:xfrm>
              <a:off x="540000" y="1961468"/>
              <a:ext cx="11111998" cy="10392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06651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382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3597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601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223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58882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000001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7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571" t="-101163" r="-942857" b="-26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54" name="yt_shape_10954"/>
              <p:cNvSpPr txBox="1"/>
              <p:nvPr/>
            </p:nvSpPr>
            <p:spPr>
              <a:xfrm>
                <a:off x="540119" y="3270480"/>
                <a:ext cx="11492915" cy="23861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由上表你发现了什么规律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用语言叙述这个规律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一个数的小数点向右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或向左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移动三位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5_4b84f,isEnd"/>
                  </a:rPr>
                  <a:t>则这个数的立方根的小数点就向右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或向左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移动一位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根据你发现的规律填空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954" name="yt_shape_10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0480"/>
                <a:ext cx="11492915" cy="2386102"/>
              </a:xfrm>
              <a:prstGeom prst="rect">
                <a:avLst/>
              </a:prstGeom>
              <a:blipFill>
                <a:blip r:embed="rId4"/>
                <a:stretch>
                  <a:fillRect l="-1645" t="-2041" b="-6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1CBC23-4D30-9ECC-ADBB-0F299446661C}"/>
              </a:ext>
            </a:extLst>
          </p:cNvPr>
          <p:cNvSpPr txBox="1"/>
          <p:nvPr/>
        </p:nvSpPr>
        <p:spPr>
          <a:xfrm>
            <a:off x="2565825" y="25826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C87487-F750-58A2-EBF1-5897FEE4708B}"/>
              </a:ext>
            </a:extLst>
          </p:cNvPr>
          <p:cNvSpPr txBox="1"/>
          <p:nvPr/>
        </p:nvSpPr>
        <p:spPr>
          <a:xfrm>
            <a:off x="5227863" y="258269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136584-B36D-FB8C-5C9A-D3546682325D}"/>
              </a:ext>
            </a:extLst>
          </p:cNvPr>
          <p:cNvSpPr txBox="1"/>
          <p:nvPr/>
        </p:nvSpPr>
        <p:spPr>
          <a:xfrm>
            <a:off x="7006617" y="2582695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EDDCC1-AB5F-BC7B-C990-1FA94C2ECC7C}"/>
              </a:ext>
            </a:extLst>
          </p:cNvPr>
          <p:cNvSpPr txBox="1"/>
          <p:nvPr/>
        </p:nvSpPr>
        <p:spPr>
          <a:xfrm>
            <a:off x="8071541" y="2582695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30C551-ACBD-0726-7F87-9451D5FD9F09}"/>
              </a:ext>
            </a:extLst>
          </p:cNvPr>
          <p:cNvSpPr txBox="1"/>
          <p:nvPr/>
        </p:nvSpPr>
        <p:spPr>
          <a:xfrm>
            <a:off x="10041530" y="2582695"/>
            <a:ext cx="6372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CF006F-FB2E-2C63-2EDD-23CC18A18DE1}"/>
              </a:ext>
            </a:extLst>
          </p:cNvPr>
          <p:cNvSpPr txBox="1"/>
          <p:nvPr/>
        </p:nvSpPr>
        <p:spPr>
          <a:xfrm>
            <a:off x="450108" y="369916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一个数的小数点向右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或向左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移动三位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5_4b84f"/>
              </a:rPr>
              <a:t>则这个数的立方根的小数点就向右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5FE566-FFA0-31FF-552E-78136D777185}"/>
              </a:ext>
            </a:extLst>
          </p:cNvPr>
          <p:cNvSpPr txBox="1"/>
          <p:nvPr/>
        </p:nvSpPr>
        <p:spPr>
          <a:xfrm>
            <a:off x="450108" y="417465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或向左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移动一位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FA61B4-8D1A-B97E-FBAB-6B394E7F97DC}"/>
              </a:ext>
            </a:extLst>
          </p:cNvPr>
          <p:cNvSpPr txBox="1"/>
          <p:nvPr/>
        </p:nvSpPr>
        <p:spPr>
          <a:xfrm>
            <a:off x="5150886" y="5125626"/>
            <a:ext cx="1246887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0F26DD-865A-920C-D707-ED17819DE76E}"/>
              </a:ext>
            </a:extLst>
          </p:cNvPr>
          <p:cNvSpPr txBox="1"/>
          <p:nvPr/>
        </p:nvSpPr>
        <p:spPr>
          <a:xfrm>
            <a:off x="8210887" y="5125626"/>
            <a:ext cx="1399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0959"/>
              <p:cNvSpPr txBox="1"/>
              <p:nvPr/>
            </p:nvSpPr>
            <p:spPr>
              <a:xfrm>
                <a:off x="540000" y="5711008"/>
                <a:ext cx="11492915" cy="9993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031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5180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51800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c6de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518000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6" name="yt_shape_109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11008"/>
                <a:ext cx="11492915" cy="999376"/>
              </a:xfrm>
              <a:prstGeom prst="rect">
                <a:avLst/>
              </a:prstGeom>
              <a:blipFill>
                <a:blip r:embed="rId5"/>
                <a:stretch>
                  <a:fillRect l="-1645" t="-1829" b="-15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82BF6A7D-5E6A-1983-E4CB-8786543DD690}"/>
              </a:ext>
            </a:extLst>
          </p:cNvPr>
          <p:cNvSpPr txBox="1"/>
          <p:nvPr/>
        </p:nvSpPr>
        <p:spPr>
          <a:xfrm>
            <a:off x="1059589" y="6189284"/>
            <a:ext cx="1399287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7303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1E23166-09C6-0C30-F1C7-02249C0CE552}"/>
              </a:ext>
            </a:extLst>
          </p:cNvPr>
          <p:cNvSpPr txBox="1"/>
          <p:nvPr/>
        </p:nvSpPr>
        <p:spPr>
          <a:xfrm>
            <a:off x="4532341" y="6189284"/>
            <a:ext cx="1246886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7" grpId="0" build="allAtOnce"/>
      <p:bldP spid="1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/>
          <p:cNvSpPr txBox="1"/>
          <p:nvPr/>
        </p:nvSpPr>
        <p:spPr>
          <a:xfrm>
            <a:off x="540000" y="900000"/>
            <a:ext cx="5470152" cy="1071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5950" b="0" i="0" u="none" spc="41168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0961" name="yt_image_10961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b="50853"/>
          <a:stretch/>
        </p:blipFill>
        <p:spPr bwMode="auto">
          <a:xfrm>
            <a:off x="540000" y="900001"/>
            <a:ext cx="5414423" cy="5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64" name="yt_shape_10964"/>
              <p:cNvSpPr txBox="1"/>
              <p:nvPr/>
            </p:nvSpPr>
            <p:spPr>
              <a:xfrm>
                <a:off x="540119" y="1700808"/>
                <a:ext cx="11492915" cy="151162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任意实数都有立方根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正数的立方根为正数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负数的立方根为负数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ba340"/>
                  </a:rPr>
                  <a:t>的立方根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互为相反数的数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立方根也互为相反数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64" name="yt_shape_109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0808"/>
                <a:ext cx="11492915" cy="1511623"/>
              </a:xfrm>
              <a:prstGeom prst="rect">
                <a:avLst/>
              </a:prstGeom>
              <a:blipFill>
                <a:blip r:embed="rId3"/>
                <a:stretch>
                  <a:fillRect l="-954" t="-2800" b="-640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325513" y="900000"/>
            <a:ext cx="1444691" cy="351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0778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0871" name="yt_image_10871" title="H_31.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513" y="941398"/>
            <a:ext cx="1428789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4" name="yt_shape_10874"/>
          <p:cNvSpPr txBox="1"/>
          <p:nvPr/>
        </p:nvSpPr>
        <p:spPr>
          <a:xfrm>
            <a:off x="540119" y="138642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已知一个正方体形状的魔方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它的体积是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216cm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而一个体积是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dea2"/>
              </a:rPr>
              <a:t>的长方体纸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盒的宽与魔方的棱长相等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还知道纸盒的长与高相等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求该魔方的棱长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求长方体纸盒的长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7" name="yt_shape_10877"/>
          <p:cNvSpPr txBox="1"/>
          <p:nvPr/>
        </p:nvSpPr>
        <p:spPr>
          <a:xfrm>
            <a:off x="540000" y="900000"/>
            <a:ext cx="8463855" cy="37729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【自主解答】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设魔方的棱长为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魔方的棱长为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设长方体纸盒的长为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负值舍去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长方体纸盒的长为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解答此类试题一般是利用体积公式建立方程求解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6" name="yt_shape_108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85" name="yt_image_10885" title="H_41.8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8" name="yt_shape_10888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立方根的概念与计算</a:t>
            </a:r>
          </a:p>
        </p:txBody>
      </p:sp>
      <p:sp>
        <p:nvSpPr>
          <p:cNvPr id="10889" name="yt_shape_10889"/>
          <p:cNvSpPr txBox="1"/>
          <p:nvPr/>
        </p:nvSpPr>
        <p:spPr>
          <a:xfrm>
            <a:off x="540000" y="1971599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0" name="yt_table_108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624304"/>
              </p:ext>
            </p:extLst>
          </p:nvPr>
        </p:nvGraphicFramePr>
        <p:xfrm>
          <a:off x="540056" y="2450902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不存在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92" name="yt_shape_10892"/>
              <p:cNvSpPr txBox="1"/>
              <p:nvPr/>
            </p:nvSpPr>
            <p:spPr>
              <a:xfrm>
                <a:off x="540000" y="2977073"/>
                <a:ext cx="6081793" cy="30883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027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3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892" name="yt_shape_10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7073"/>
                <a:ext cx="6081793" cy="3088346"/>
              </a:xfrm>
              <a:prstGeom prst="rect">
                <a:avLst/>
              </a:prstGeom>
              <a:blipFill>
                <a:blip r:embed="rId3"/>
                <a:stretch>
                  <a:fillRect l="-3109" t="-592" r="-2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28042" title="H_26.259764">
            <a:extLst>
              <a:ext uri="{FF2B5EF4-FFF2-40B4-BE49-F238E27FC236}">
                <a16:creationId xmlns:a16="http://schemas.microsoft.com/office/drawing/2014/main" id="{DF10763E-9E91-3DB7-545F-20591DA5D2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C71FE5-3CB6-ABA8-56E9-F4F247956D62}"/>
              </a:ext>
            </a:extLst>
          </p:cNvPr>
          <p:cNvSpPr txBox="1"/>
          <p:nvPr/>
        </p:nvSpPr>
        <p:spPr>
          <a:xfrm>
            <a:off x="3421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82BE76-1E3C-9F23-3591-9B4F36DFE9B0}"/>
              </a:ext>
            </a:extLst>
          </p:cNvPr>
          <p:cNvSpPr txBox="1"/>
          <p:nvPr/>
        </p:nvSpPr>
        <p:spPr>
          <a:xfrm>
            <a:off x="5425341" y="2930267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F8F3F6-B58A-0098-F67E-0F8252FB1980}"/>
              </a:ext>
            </a:extLst>
          </p:cNvPr>
          <p:cNvSpPr txBox="1"/>
          <p:nvPr/>
        </p:nvSpPr>
        <p:spPr>
          <a:xfrm>
            <a:off x="5710964" y="345058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1E6EE6D-C2D0-2EB7-6DC8-4A1763CCC189}"/>
                  </a:ext>
                </a:extLst>
              </p:cNvPr>
              <p:cNvSpPr txBox="1"/>
              <p:nvPr/>
            </p:nvSpPr>
            <p:spPr>
              <a:xfrm>
                <a:off x="449989" y="5077012"/>
                <a:ext cx="4991100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6" name="文本框 5" descr="{'rangeId': 7, 'hasSerialNum': 1, 'mathAnswerShape': 1}">
                <a:extLst>
                  <a:ext uri="{FF2B5EF4-FFF2-40B4-BE49-F238E27FC236}">
                    <a16:creationId xmlns:a16="http://schemas.microsoft.com/office/drawing/2014/main" id="{31E6EE6D-C2D0-2EB7-6DC8-4A1763CCC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7012"/>
                <a:ext cx="4991100" cy="1005345"/>
              </a:xfrm>
              <a:prstGeom prst="rect">
                <a:avLst/>
              </a:prstGeom>
              <a:blipFill>
                <a:blip r:embed="rId5"/>
                <a:stretch>
                  <a:fillRect l="-1954" r="-1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0" name="yt_shape_10900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立方根的性质</a:t>
            </a:r>
          </a:p>
        </p:txBody>
      </p:sp>
      <p:sp>
        <p:nvSpPr>
          <p:cNvPr id="10901" name="yt_shape_10901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2" name="yt_table_10902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0549292"/>
                  </p:ext>
                </p:extLst>
              </p:nvPr>
            </p:nvGraphicFramePr>
            <p:xfrm>
              <a:off x="540056" y="1868737"/>
              <a:ext cx="8942706" cy="995807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484346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负数没有立方根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立方根等于本身的数只有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902" name="yt_table_10902" descr="{&quot;rangeId&quot;:9,&quot;type&quot;:&quot;Option&quot;}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0549292"/>
                  </p:ext>
                </p:extLst>
              </p:nvPr>
            </p:nvGraphicFramePr>
            <p:xfrm>
              <a:off x="540056" y="1868737"/>
              <a:ext cx="8942706" cy="885445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484346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负数没有立方根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r="-11812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立方根等于本身的数只有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03" name="yt_shape_10903"/>
              <p:cNvSpPr txBox="1"/>
              <p:nvPr/>
            </p:nvSpPr>
            <p:spPr>
              <a:xfrm>
                <a:off x="540000" y="2804774"/>
                <a:ext cx="7066743" cy="24326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903" name="yt_shape_109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4774"/>
                <a:ext cx="7066743" cy="2432654"/>
              </a:xfrm>
              <a:prstGeom prst="rect">
                <a:avLst/>
              </a:prstGeom>
              <a:blipFill>
                <a:blip r:embed="rId3"/>
                <a:stretch>
                  <a:fillRect l="-2675" r="-1639" b="-7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28104" title="H_26.259764">
            <a:extLst>
              <a:ext uri="{FF2B5EF4-FFF2-40B4-BE49-F238E27FC236}">
                <a16:creationId xmlns:a16="http://schemas.microsoft.com/office/drawing/2014/main" id="{8A5788AD-686D-D07D-B80F-FCBDC2A1D1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54CE68-5FA9-FC33-F86E-AB17BB75E2AD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74570-702F-E4F7-F286-1FCD770172CF}"/>
              </a:ext>
            </a:extLst>
          </p:cNvPr>
          <p:cNvSpPr txBox="1"/>
          <p:nvPr/>
        </p:nvSpPr>
        <p:spPr>
          <a:xfrm>
            <a:off x="2841590" y="2757968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173416-19D6-1DEF-E3EA-374C53D02B6D}"/>
                  </a:ext>
                </a:extLst>
              </p:cNvPr>
              <p:cNvSpPr txBox="1"/>
              <p:nvPr/>
            </p:nvSpPr>
            <p:spPr>
              <a:xfrm>
                <a:off x="5863999" y="2757968"/>
                <a:ext cx="101352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5" name="文本框 4" descr="{'rangeId': 10, 'hasSerialNum': 1, 'mathAnswerShape': 1}">
                <a:extLst>
                  <a:ext uri="{FF2B5EF4-FFF2-40B4-BE49-F238E27FC236}">
                    <a16:creationId xmlns:a16="http://schemas.microsoft.com/office/drawing/2014/main" id="{1B173416-19D6-1DEF-E3EA-374C53D02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3999" y="2757968"/>
                <a:ext cx="1013524" cy="1061162"/>
              </a:xfrm>
              <a:prstGeom prst="rect">
                <a:avLst/>
              </a:prstGeom>
              <a:blipFill>
                <a:blip r:embed="rId5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A29B6C0-D735-4A78-7BF3-755B1F37D8F9}"/>
              </a:ext>
            </a:extLst>
          </p:cNvPr>
          <p:cNvCxnSpPr/>
          <p:nvPr/>
        </p:nvCxnSpPr>
        <p:spPr>
          <a:xfrm>
            <a:off x="5649210" y="3791374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0FCDF440-C2EA-EDC4-8FAA-859C44FE532C}"/>
              </a:ext>
            </a:extLst>
          </p:cNvPr>
          <p:cNvSpPr txBox="1"/>
          <p:nvPr/>
        </p:nvSpPr>
        <p:spPr>
          <a:xfrm>
            <a:off x="3030566" y="3725518"/>
            <a:ext cx="637285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6F75B00-1730-056C-AB2E-98D2D302DF72}"/>
                  </a:ext>
                </a:extLst>
              </p:cNvPr>
              <p:cNvSpPr txBox="1"/>
              <p:nvPr/>
            </p:nvSpPr>
            <p:spPr>
              <a:xfrm>
                <a:off x="6181563" y="3725518"/>
                <a:ext cx="114211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8" name="文本框 7" descr="{'rangeId': 10, 'hasSerialNum': 1, 'mathAnswerShape': 1}">
                <a:extLst>
                  <a:ext uri="{FF2B5EF4-FFF2-40B4-BE49-F238E27FC236}">
                    <a16:creationId xmlns:a16="http://schemas.microsoft.com/office/drawing/2014/main" id="{06F75B00-1730-056C-AB2E-98D2D302DF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1563" y="3725518"/>
                <a:ext cx="1142111" cy="1061161"/>
              </a:xfrm>
              <a:prstGeom prst="rect">
                <a:avLst/>
              </a:prstGeom>
              <a:blipFill>
                <a:blip r:embed="rId6"/>
                <a:stretch>
                  <a:fillRect l="-8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0425E33-C84C-5672-43B2-7806768851DF}"/>
              </a:ext>
            </a:extLst>
          </p:cNvPr>
          <p:cNvCxnSpPr/>
          <p:nvPr/>
        </p:nvCxnSpPr>
        <p:spPr>
          <a:xfrm>
            <a:off x="5966774" y="4758923"/>
            <a:ext cx="12668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73BF3CB5-F8D1-5FB7-28C7-553DED97D707}"/>
              </a:ext>
            </a:extLst>
          </p:cNvPr>
          <p:cNvSpPr txBox="1"/>
          <p:nvPr/>
        </p:nvSpPr>
        <p:spPr>
          <a:xfrm>
            <a:off x="2517232" y="4693067"/>
            <a:ext cx="684910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814FC8-1D04-80E3-D108-AE38FD3C7C45}"/>
              </a:ext>
            </a:extLst>
          </p:cNvPr>
          <p:cNvSpPr txBox="1"/>
          <p:nvPr/>
        </p:nvSpPr>
        <p:spPr>
          <a:xfrm>
            <a:off x="5202075" y="4693067"/>
            <a:ext cx="684911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9" name="yt_shape_1090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立方根的应用</a:t>
            </a:r>
          </a:p>
        </p:txBody>
      </p:sp>
      <p:sp>
        <p:nvSpPr>
          <p:cNvPr id="10910" name="yt_shape_10910"/>
          <p:cNvSpPr txBox="1"/>
          <p:nvPr/>
        </p:nvSpPr>
        <p:spPr>
          <a:xfrm>
            <a:off x="540120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将一块体积为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的正方体锯成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块同样大小的小正方体木块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7dd1"/>
              </a:rPr>
              <a:t>则每个小正方体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木块的棱长为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11" name="yt_table_109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215798"/>
              </p:ext>
            </p:extLst>
          </p:nvPr>
        </p:nvGraphicFramePr>
        <p:xfrm>
          <a:off x="540056" y="2348869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sp>
        <p:nvSpPr>
          <p:cNvPr id="10913" name="yt_shape_10913"/>
          <p:cNvSpPr txBox="1"/>
          <p:nvPr/>
        </p:nvSpPr>
        <p:spPr>
          <a:xfrm>
            <a:off x="540119" y="287504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的长方体容器中装满水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51d4,isEnd"/>
              </a:rPr>
              <a:t>将容器中的水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全部倒入一个正方体容器中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恰好倒满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两容器的厚度忽略不计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b39f,isEnd"/>
              </a:rPr>
              <a:t>则此正方体容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器的棱长是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6043628165" title="H_26.259764">
            <a:extLst>
              <a:ext uri="{FF2B5EF4-FFF2-40B4-BE49-F238E27FC236}">
                <a16:creationId xmlns:a16="http://schemas.microsoft.com/office/drawing/2014/main" id="{8FAAAD7B-49C9-AD64-9089-D2B2D0798A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9AE90A-CC60-39A2-E7C9-75E22966B566}"/>
              </a:ext>
            </a:extLst>
          </p:cNvPr>
          <p:cNvSpPr txBox="1"/>
          <p:nvPr/>
        </p:nvSpPr>
        <p:spPr>
          <a:xfrm>
            <a:off x="2888509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311670-BF6C-FAEF-4DFE-6C6CC9D66CAA}"/>
              </a:ext>
            </a:extLst>
          </p:cNvPr>
          <p:cNvSpPr txBox="1"/>
          <p:nvPr/>
        </p:nvSpPr>
        <p:spPr>
          <a:xfrm>
            <a:off x="2278908" y="3779210"/>
            <a:ext cx="100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5" name="yt_shape_10915"/>
          <p:cNvSpPr txBox="1"/>
          <p:nvPr/>
        </p:nvSpPr>
        <p:spPr>
          <a:xfrm>
            <a:off x="540000" y="1790823"/>
            <a:ext cx="57002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设该正方体的棱长为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该正方体的棱长为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1CD929-27CA-7667-711A-0C3E3F4873F1}"/>
              </a:ext>
            </a:extLst>
          </p:cNvPr>
          <p:cNvSpPr txBox="1"/>
          <p:nvPr/>
        </p:nvSpPr>
        <p:spPr>
          <a:xfrm>
            <a:off x="449989" y="1744017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设该正方体的棱长为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A2D66F-AF88-6D67-8D15-E182C380C429}"/>
              </a:ext>
            </a:extLst>
          </p:cNvPr>
          <p:cNvSpPr txBox="1"/>
          <p:nvPr/>
        </p:nvSpPr>
        <p:spPr>
          <a:xfrm>
            <a:off x="449989" y="2219505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F32073-A0C6-6D5B-F6E7-B655A07974BA}"/>
              </a:ext>
            </a:extLst>
          </p:cNvPr>
          <p:cNvSpPr txBox="1"/>
          <p:nvPr/>
        </p:nvSpPr>
        <p:spPr>
          <a:xfrm>
            <a:off x="449989" y="2694993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该正方体的棱长为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913"/>
          <p:cNvSpPr txBox="1"/>
          <p:nvPr/>
        </p:nvSpPr>
        <p:spPr>
          <a:xfrm>
            <a:off x="540119" y="863439"/>
            <a:ext cx="11492915" cy="986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一个正方体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它的体积是棱长为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的正方体体积的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250f,isEnd"/>
              </a:rPr>
              <a:t>这个正方体的棱长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8" name="yt_shape_10918"/>
              <p:cNvSpPr txBox="1"/>
              <p:nvPr/>
            </p:nvSpPr>
            <p:spPr>
              <a:xfrm>
                <a:off x="540000" y="1389434"/>
                <a:ext cx="6827575" cy="913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立方根等于本身的数是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18" name="yt_shape_109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827575" cy="913455"/>
              </a:xfrm>
              <a:prstGeom prst="rect">
                <a:avLst/>
              </a:prstGeom>
              <a:blipFill>
                <a:blip r:embed="rId2"/>
                <a:stretch>
                  <a:fillRect l="-2768" t="-6000" r="-1786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28227" title="H_26.259764">
            <a:extLst>
              <a:ext uri="{FF2B5EF4-FFF2-40B4-BE49-F238E27FC236}">
                <a16:creationId xmlns:a16="http://schemas.microsoft.com/office/drawing/2014/main" id="{817C8432-E54D-4ABA-F464-21DE612E81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09DD41-C5A0-A9F5-D0D1-792932286D15}"/>
              </a:ext>
            </a:extLst>
          </p:cNvPr>
          <p:cNvSpPr txBox="1"/>
          <p:nvPr/>
        </p:nvSpPr>
        <p:spPr>
          <a:xfrm>
            <a:off x="4336189" y="134262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A2EA58-928D-59B2-BC05-EF20897FB4FA}"/>
              </a:ext>
            </a:extLst>
          </p:cNvPr>
          <p:cNvSpPr txBox="1"/>
          <p:nvPr/>
        </p:nvSpPr>
        <p:spPr>
          <a:xfrm>
            <a:off x="6144733" y="1818116"/>
            <a:ext cx="10944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2" name="yt_shape_109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21" name="yt_image_10921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4" name="yt_shape_10924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有一个数值转换器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原理如图所示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4bde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6" name="yt_table_10926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1576145"/>
                  </p:ext>
                </p:extLst>
              </p:nvPr>
            </p:nvGraphicFramePr>
            <p:xfrm>
              <a:off x="540056" y="3247237"/>
              <a:ext cx="8192771" cy="5217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  <a:gridCol w="2341182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1426464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926" name="yt_table_10926_skip" descr="{&quot;rangeId&quot;:17,&quot;type&quot;:&quot;Option&quot;,&quot;drawing&quot;:[&quot;yt_image_10925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1576145"/>
                  </p:ext>
                </p:extLst>
              </p:nvPr>
            </p:nvGraphicFramePr>
            <p:xfrm>
              <a:off x="540056" y="3247237"/>
              <a:ext cx="8192771" cy="4621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  <a:gridCol w="2341182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1426464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625" t="-6494" r="-15963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3140" t="-6494" r="-6174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4786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25" name="yt_image_10925_skip" title="H_63.45">
            <a:extLst>
              <a:ext uri="">
                <a16:creationId xmlns="" xmlns:m="http://schemas.openxmlformats.org/officeDocument/2006/math" xmlns:mc="http://schemas.openxmlformats.org/markup-compatibility/2006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658" y="2441600"/>
            <a:ext cx="4723277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306907-6C2B-72A4-F778-75BCC95F1784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953</Words>
  <Application>Microsoft Office PowerPoint</Application>
  <PresentationFormat>宽屏</PresentationFormat>
  <Paragraphs>160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4" baseType="lpstr">
      <vt:lpstr>,isEnd</vt:lpstr>
      <vt:lpstr>_⨹_1_0c6de,isEnd</vt:lpstr>
      <vt:lpstr>_⨹_1_f8635</vt:lpstr>
      <vt:lpstr>_⨹_15_4b84f</vt:lpstr>
      <vt:lpstr>_⨹_15_4b84f,isEnd</vt:lpstr>
      <vt:lpstr>_⨹_2_d9ba9,isEnd</vt:lpstr>
      <vt:lpstr>_⨹_3_14bde</vt:lpstr>
      <vt:lpstr>_⨹_4_305be</vt:lpstr>
      <vt:lpstr>_⨹_4_ba340</vt:lpstr>
      <vt:lpstr>_⨹_5_adea2</vt:lpstr>
      <vt:lpstr>_⨹_6_5b39f,isEnd</vt:lpstr>
      <vt:lpstr>_⨹_6_d51d4,isEnd</vt:lpstr>
      <vt:lpstr>_⨹_7_47dd1</vt:lpstr>
      <vt:lpstr>_⨹_8_a250f,isEnd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2024-05-18T14:44:41Z</dcterms:created>
  <dcterms:modified xsi:type="dcterms:W3CDTF">2024-05-22T06:30:11Z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