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2" r:id="rId10"/>
    <p:sldId id="313" r:id="rId11"/>
    <p:sldId id="315" r:id="rId12"/>
    <p:sldId id="321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8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根据实际问题判断函数图象</a:t>
            </a:r>
          </a:p>
        </p:txBody>
      </p:sp>
      <p:sp>
        <p:nvSpPr>
          <p:cNvPr id="13103" name="yt_shape_13103"/>
          <p:cNvSpPr txBox="1"/>
          <p:nvPr/>
        </p:nvSpPr>
        <p:spPr>
          <a:xfrm>
            <a:off x="540120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李叔叔开车上班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最初以某一速度匀速行驶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e96b"/>
              </a:rPr>
              <a:t>中途停车加油耽误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了几分钟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为了按时到单位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李叔叔在不违反交通规则的前提下加快了速度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e7c"/>
              </a:rPr>
              <a:t>仍保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持匀速行驶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则汽车行驶的路程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0f83"/>
              </a:rPr>
              <a:t>的函数关系的大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04" name="yt_image_13104" title="H_104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61496"/>
            <a:ext cx="481119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94370" title="H_25.973701">
            <a:extLst>
              <a:ext uri="{FF2B5EF4-FFF2-40B4-BE49-F238E27FC236}">
                <a16:creationId xmlns:a16="http://schemas.microsoft.com/office/drawing/2014/main" id="{34A9E1B5-3166-927A-4D1D-A4674D9B1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55E3DF-A6B8-E963-B984-AEFD4DA18BFC}"/>
              </a:ext>
            </a:extLst>
          </p:cNvPr>
          <p:cNvSpPr txBox="1"/>
          <p:nvPr/>
        </p:nvSpPr>
        <p:spPr>
          <a:xfrm>
            <a:off x="2278909" y="27690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4" name="yt_shape_13174"/>
          <p:cNvSpPr txBox="1"/>
          <p:nvPr/>
        </p:nvSpPr>
        <p:spPr>
          <a:xfrm>
            <a:off x="540119" y="112059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妹妹在书吧待了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分钟后回家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速度是哥哥的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a076"/>
              </a:rPr>
              <a:t>能否在哥哥到家前追上哥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求追上时兄妹俩离家还有多远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3173"/>
          <p:cNvSpPr txBox="1"/>
          <p:nvPr/>
        </p:nvSpPr>
        <p:spPr>
          <a:xfrm>
            <a:off x="407368" y="692082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已知妹妹比哥哥迟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分钟到书吧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yt_shape_13176"/>
          <p:cNvSpPr txBox="1"/>
          <p:nvPr/>
        </p:nvSpPr>
        <p:spPr>
          <a:xfrm>
            <a:off x="540000" y="2474175"/>
            <a:ext cx="7163821" cy="43392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妹妹骑车到书吧前的速度为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妹妹所用时间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妹妹比哥哥迟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分钟到书吧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哥哥的速度为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100m/min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所在直线为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所在直线为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EEBB3D-544A-3EAB-0BFD-EF79BA441405}"/>
              </a:ext>
            </a:extLst>
          </p:cNvPr>
          <p:cNvSpPr txBox="1"/>
          <p:nvPr/>
        </p:nvSpPr>
        <p:spPr>
          <a:xfrm>
            <a:off x="449989" y="2427369"/>
            <a:ext cx="727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妹妹骑车到书吧前的速度为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17C9E9-7043-F646-C6A0-D99F6AE240D0}"/>
              </a:ext>
            </a:extLst>
          </p:cNvPr>
          <p:cNvSpPr txBox="1"/>
          <p:nvPr/>
        </p:nvSpPr>
        <p:spPr>
          <a:xfrm>
            <a:off x="449989" y="2902857"/>
            <a:ext cx="570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妹妹所用时间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E3ECBD-2F66-9209-6585-EA25DE62B139}"/>
              </a:ext>
            </a:extLst>
          </p:cNvPr>
          <p:cNvSpPr txBox="1"/>
          <p:nvPr/>
        </p:nvSpPr>
        <p:spPr>
          <a:xfrm>
            <a:off x="449989" y="3378345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妹妹比哥哥迟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分钟到书吧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59A4BC-8ED6-9C07-7E64-EC2BB35D6819}"/>
              </a:ext>
            </a:extLst>
          </p:cNvPr>
          <p:cNvSpPr txBox="1"/>
          <p:nvPr/>
        </p:nvSpPr>
        <p:spPr>
          <a:xfrm>
            <a:off x="449989" y="3853833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A80E38-35B1-3D02-85B7-0A78BCD9EA5E}"/>
              </a:ext>
            </a:extLst>
          </p:cNvPr>
          <p:cNvSpPr txBox="1"/>
          <p:nvPr/>
        </p:nvSpPr>
        <p:spPr>
          <a:xfrm>
            <a:off x="449989" y="4329321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哥哥的速度为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8559CC-BA27-C8EB-992A-8E8954A712C6}"/>
              </a:ext>
            </a:extLst>
          </p:cNvPr>
          <p:cNvSpPr txBox="1"/>
          <p:nvPr/>
        </p:nvSpPr>
        <p:spPr>
          <a:xfrm>
            <a:off x="449989" y="4804809"/>
            <a:ext cx="486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所在直线为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97D8D9-E51A-F0E4-1C1B-BD35ADDA06CD}"/>
              </a:ext>
            </a:extLst>
          </p:cNvPr>
          <p:cNvSpPr txBox="1"/>
          <p:nvPr/>
        </p:nvSpPr>
        <p:spPr>
          <a:xfrm>
            <a:off x="449989" y="5280297"/>
            <a:ext cx="634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EF6997-49E6-A7EB-2CD7-6F46B3694965}"/>
              </a:ext>
            </a:extLst>
          </p:cNvPr>
          <p:cNvSpPr txBox="1"/>
          <p:nvPr/>
        </p:nvSpPr>
        <p:spPr>
          <a:xfrm>
            <a:off x="449989" y="5755785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FCC5B3-743F-AADA-1CBF-D9EAE74B7B5A}"/>
              </a:ext>
            </a:extLst>
          </p:cNvPr>
          <p:cNvSpPr txBox="1"/>
          <p:nvPr/>
        </p:nvSpPr>
        <p:spPr>
          <a:xfrm>
            <a:off x="449989" y="6231273"/>
            <a:ext cx="4617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所在直线为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CED5EC32-17D8-90FE-9D8F-1D9C308ADC6A}"/>
              </a:ext>
            </a:extLst>
          </p:cNvPr>
          <p:cNvSpPr txBox="1"/>
          <p:nvPr/>
        </p:nvSpPr>
        <p:spPr>
          <a:xfrm>
            <a:off x="540000" y="900198"/>
            <a:ext cx="6227667" cy="484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1900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zh-CN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哥哥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28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返回时妹妹的速度是哥哥的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倍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妹妹的速度是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/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设妹妹返回时的表达式为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将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F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2400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6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则有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28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妹妹能追上哥哥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此时哥哥所走得路程为</a:t>
            </a:r>
          </a:p>
          <a:p>
            <a:pPr lvl="0" hangingPunct="0"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17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  <a:endParaRPr lang="zh-CN" altLang="en-US"/>
          </a:p>
        </p:txBody>
      </p:sp>
      <p:sp>
        <p:nvSpPr>
          <p:cNvPr id="3" name="yt_shape_3">
            <a:extLst>
              <a:ext uri="{FF2B5EF4-FFF2-40B4-BE49-F238E27FC236}">
                <a16:creationId xmlns:a16="http://schemas.microsoft.com/office/drawing/2014/main" id="{75687819-9B3B-C8E4-F9EA-43702C43F14B}"/>
              </a:ext>
            </a:extLst>
          </p:cNvPr>
          <p:cNvSpPr txBox="1"/>
          <p:nvPr/>
        </p:nvSpPr>
        <p:spPr>
          <a:xfrm>
            <a:off x="540119" y="5793030"/>
            <a:ext cx="6463308" cy="77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兄妹俩离家还有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1900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1600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），</a:t>
            </a:r>
          </a:p>
          <a:p>
            <a:pPr lvl="0" hangingPunct="0">
              <a:lnSpc>
                <a:spcPct val="11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即妹妹能追上哥哥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追上时兄妹俩离家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米远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.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E23AE1-B981-54BF-9C11-3E9CB3AD79FB}"/>
              </a:ext>
            </a:extLst>
          </p:cNvPr>
          <p:cNvSpPr txBox="1"/>
          <p:nvPr/>
        </p:nvSpPr>
        <p:spPr>
          <a:xfrm>
            <a:off x="449989" y="853392"/>
            <a:ext cx="35773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哥哥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3683F-6258-63D7-C68A-639C206D4D86}"/>
              </a:ext>
            </a:extLst>
          </p:cNvPr>
          <p:cNvSpPr txBox="1"/>
          <p:nvPr/>
        </p:nvSpPr>
        <p:spPr>
          <a:xfrm>
            <a:off x="449989" y="1255728"/>
            <a:ext cx="5209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返回时妹妹的速度是哥哥的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F973D6-B9FC-1451-9152-CE86052C4728}"/>
              </a:ext>
            </a:extLst>
          </p:cNvPr>
          <p:cNvSpPr txBox="1"/>
          <p:nvPr/>
        </p:nvSpPr>
        <p:spPr>
          <a:xfrm>
            <a:off x="449989" y="1658064"/>
            <a:ext cx="3617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妹妹的速度是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5C7DCC-85B5-30E0-158D-15383A9669C6}"/>
              </a:ext>
            </a:extLst>
          </p:cNvPr>
          <p:cNvSpPr txBox="1"/>
          <p:nvPr/>
        </p:nvSpPr>
        <p:spPr>
          <a:xfrm>
            <a:off x="449989" y="2060400"/>
            <a:ext cx="59046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设妹妹返回时的表达式为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6856D0-5006-5E15-0719-C3C3540FB961}"/>
              </a:ext>
            </a:extLst>
          </p:cNvPr>
          <p:cNvSpPr txBox="1"/>
          <p:nvPr/>
        </p:nvSpPr>
        <p:spPr>
          <a:xfrm>
            <a:off x="449989" y="2462736"/>
            <a:ext cx="63475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9BBA4-55BA-FABF-9213-B168D0010E6B}"/>
              </a:ext>
            </a:extLst>
          </p:cNvPr>
          <p:cNvSpPr txBox="1"/>
          <p:nvPr/>
        </p:nvSpPr>
        <p:spPr>
          <a:xfrm>
            <a:off x="449989" y="2865072"/>
            <a:ext cx="25613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0FA7AB-7C70-AB35-0182-58561DD94C64}"/>
              </a:ext>
            </a:extLst>
          </p:cNvPr>
          <p:cNvSpPr txBox="1"/>
          <p:nvPr/>
        </p:nvSpPr>
        <p:spPr>
          <a:xfrm>
            <a:off x="449989" y="3267408"/>
            <a:ext cx="2761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581A09-0B46-FF98-0E38-29DC043D6CE7}"/>
              </a:ext>
            </a:extLst>
          </p:cNvPr>
          <p:cNvSpPr txBox="1"/>
          <p:nvPr/>
        </p:nvSpPr>
        <p:spPr>
          <a:xfrm>
            <a:off x="449989" y="3669744"/>
            <a:ext cx="57998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28FD80-9A68-B24C-0A85-648DBB1AA0A6}"/>
              </a:ext>
            </a:extLst>
          </p:cNvPr>
          <p:cNvSpPr txBox="1"/>
          <p:nvPr/>
        </p:nvSpPr>
        <p:spPr>
          <a:xfrm>
            <a:off x="449989" y="4072081"/>
            <a:ext cx="249307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9298046-24B6-C7C1-B35B-093C312F2432}"/>
              </a:ext>
            </a:extLst>
          </p:cNvPr>
          <p:cNvSpPr txBox="1"/>
          <p:nvPr/>
        </p:nvSpPr>
        <p:spPr>
          <a:xfrm>
            <a:off x="449989" y="4474416"/>
            <a:ext cx="2923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妹妹能追上哥哥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7F206F-C427-0688-6B58-0536C133BC88}"/>
              </a:ext>
            </a:extLst>
          </p:cNvPr>
          <p:cNvSpPr txBox="1"/>
          <p:nvPr/>
        </p:nvSpPr>
        <p:spPr>
          <a:xfrm>
            <a:off x="449989" y="4876752"/>
            <a:ext cx="3228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此时哥哥所走得路程为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485CB65-0423-E872-30FE-012911B31721}"/>
              </a:ext>
            </a:extLst>
          </p:cNvPr>
          <p:cNvSpPr txBox="1"/>
          <p:nvPr/>
        </p:nvSpPr>
        <p:spPr>
          <a:xfrm>
            <a:off x="449989" y="5279088"/>
            <a:ext cx="5209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6A4E77-C0C7-925B-521A-9B6B9741EFBB}"/>
              </a:ext>
            </a:extLst>
          </p:cNvPr>
          <p:cNvSpPr txBox="1"/>
          <p:nvPr/>
        </p:nvSpPr>
        <p:spPr>
          <a:xfrm>
            <a:off x="450108" y="5746224"/>
            <a:ext cx="58188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兄妹俩离家还有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A2D4F0-7616-305E-E0C2-729BD2B67249}"/>
              </a:ext>
            </a:extLst>
          </p:cNvPr>
          <p:cNvSpPr txBox="1"/>
          <p:nvPr/>
        </p:nvSpPr>
        <p:spPr>
          <a:xfrm>
            <a:off x="450108" y="6148560"/>
            <a:ext cx="658088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即妹妹能追上哥哥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追上时兄妹俩离家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6" name="yt_shape_131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东东用仪器匀速向如图容器中注水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直到注满为止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fac5"/>
              </a:rPr>
              <a:t>表示注水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表示水面的高度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下列图象适合表示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07" name="yt_image_131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110114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09" name="yt_image_131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525683"/>
            <a:ext cx="145662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0" name="yt_image_131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6628" y="3525683"/>
            <a:ext cx="145662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3" name="yt_shape_13113"/>
          <p:cNvSpPr txBox="1"/>
          <p:nvPr/>
        </p:nvSpPr>
        <p:spPr>
          <a:xfrm>
            <a:off x="1068280" y="497957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  <p:sp>
        <p:nvSpPr>
          <p:cNvPr id="13114" name="yt_shape_13114"/>
          <p:cNvSpPr txBox="1"/>
          <p:nvPr/>
        </p:nvSpPr>
        <p:spPr>
          <a:xfrm>
            <a:off x="2893315" y="497957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35365D-681D-B0E8-9C6A-BF274EC323C0}"/>
              </a:ext>
            </a:extLst>
          </p:cNvPr>
          <p:cNvSpPr txBox="1"/>
          <p:nvPr/>
        </p:nvSpPr>
        <p:spPr>
          <a:xfrm>
            <a:off x="99290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1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0928" y="3428827"/>
            <a:ext cx="145620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31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7135" y="3493978"/>
            <a:ext cx="145662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3119"/>
          <p:cNvSpPr txBox="1"/>
          <p:nvPr/>
        </p:nvSpPr>
        <p:spPr>
          <a:xfrm>
            <a:off x="4877404" y="494787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</p:txBody>
      </p:sp>
      <p:sp>
        <p:nvSpPr>
          <p:cNvPr id="12" name="yt_shape_13120"/>
          <p:cNvSpPr txBox="1"/>
          <p:nvPr/>
        </p:nvSpPr>
        <p:spPr>
          <a:xfrm>
            <a:off x="6685415" y="494787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1" name="yt_shape_1312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某人驾车匀速从甲地前往乙地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中途停车休息了一段时间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出发时油箱中有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50d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到乙地后发现油箱中还剩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则油箱中所剩油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4f4"/>
              </a:rPr>
              <a:t>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间函数图象大致是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22" name="yt_image_13122" title="H_158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4614188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24" name="yt_image_13124" title="H_151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713175"/>
            <a:ext cx="4605895" cy="19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44C966-0225-2EF0-B851-5D323F68F8BF}"/>
              </a:ext>
            </a:extLst>
          </p:cNvPr>
          <p:cNvSpPr txBox="1"/>
          <p:nvPr/>
        </p:nvSpPr>
        <p:spPr>
          <a:xfrm>
            <a:off x="34981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下面的三个问题中都有两个变量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地匀速行使到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6bde"/>
              </a:rPr>
              <a:t>汽车的剩余路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将水箱中的水匀速放出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直至放完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水箱中的剩余水量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8a9"/>
              </a:rPr>
              <a:t>与放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用长度一定的绳子围成一个矩形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与一边长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29e"/>
              </a:rPr>
              <a:t>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之间的函数关系可以用如图所示的图象表示的是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0" name="yt_table_1313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074526"/>
              </p:ext>
            </p:extLst>
          </p:nvPr>
        </p:nvGraphicFramePr>
        <p:xfrm>
          <a:off x="540056" y="2819698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grpSp>
        <p:nvGrpSpPr>
          <p:cNvPr id="13127" name="yt_shape_13127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1343" y="2819698"/>
            <a:ext cx="1168398" cy="1689876"/>
            <a:chOff x="0" y="0"/>
            <a:chExt cx="1293876" cy="1689876"/>
          </a:xfrm>
        </p:grpSpPr>
        <p:pic>
          <p:nvPicPr>
            <p:cNvPr id="2" name="yt_image_131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3876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9" name="yt_shape_13129"/>
            <p:cNvSpPr txBox="1"/>
            <p:nvPr/>
          </p:nvSpPr>
          <p:spPr>
            <a:xfrm>
              <a:off x="113657" y="1329876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b5dd9"/>
                </a:rPr>
                <a:t>第4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b5dd9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511047A-2E3E-F66E-5D0D-2DBB4E4DA040}"/>
              </a:ext>
            </a:extLst>
          </p:cNvPr>
          <p:cNvSpPr txBox="1"/>
          <p:nvPr/>
        </p:nvSpPr>
        <p:spPr>
          <a:xfrm>
            <a:off x="9140082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2" name="yt_shape_1313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吴老师家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学校依次在同一条直线上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家到公园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9ca2"/>
              </a:rPr>
              <a:t>公园到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他从家出发匀速步行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到公园后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638e"/>
              </a:rPr>
              <a:t>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后匀速步行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设吴老师离公园的距离为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6f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之间函数关系的图象中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33" name="yt_image_131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72062"/>
            <a:ext cx="1892039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34" name="yt_image_13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039" y="3169801"/>
            <a:ext cx="158212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7" name="yt_shape_13137"/>
          <p:cNvSpPr txBox="1"/>
          <p:nvPr/>
        </p:nvSpPr>
        <p:spPr>
          <a:xfrm>
            <a:off x="1285985" y="440881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  <p:sp>
        <p:nvSpPr>
          <p:cNvPr id="13138" name="yt_shape_13138"/>
          <p:cNvSpPr txBox="1"/>
          <p:nvPr/>
        </p:nvSpPr>
        <p:spPr>
          <a:xfrm>
            <a:off x="3391473" y="440881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EEC122-4F2D-A68E-089F-8E06E3AC28B2}"/>
              </a:ext>
            </a:extLst>
          </p:cNvPr>
          <p:cNvSpPr txBox="1"/>
          <p:nvPr/>
        </p:nvSpPr>
        <p:spPr>
          <a:xfrm>
            <a:off x="1022275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1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7925" y="3169801"/>
            <a:ext cx="158212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31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047" y="3065788"/>
            <a:ext cx="1807077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143"/>
          <p:cNvSpPr txBox="1"/>
          <p:nvPr/>
        </p:nvSpPr>
        <p:spPr>
          <a:xfrm>
            <a:off x="5317359" y="440881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</p:txBody>
      </p:sp>
      <p:sp>
        <p:nvSpPr>
          <p:cNvPr id="11" name="yt_shape_13144"/>
          <p:cNvSpPr txBox="1"/>
          <p:nvPr/>
        </p:nvSpPr>
        <p:spPr>
          <a:xfrm>
            <a:off x="7363551" y="440881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5" name="yt_shape_13145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从函数图象中获取信息</a:t>
            </a:r>
          </a:p>
        </p:txBody>
      </p:sp>
      <p:sp>
        <p:nvSpPr>
          <p:cNvPr id="13146" name="yt_shape_1314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镇江市中考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小明从家出发到商场购物后返回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如图表示的是小明离家的路程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44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已知小明购物用时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2966"/>
              </a:rPr>
              <a:t>返回速度是去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商场的速度的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0" name="yt_table_131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22169"/>
              </p:ext>
            </p:extLst>
          </p:nvPr>
        </p:nvGraphicFramePr>
        <p:xfrm>
          <a:off x="540056" y="28290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grpSp>
        <p:nvGrpSpPr>
          <p:cNvPr id="13147" name="yt_shape_13147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6225" y="2829000"/>
            <a:ext cx="1623616" cy="1739025"/>
            <a:chOff x="0" y="0"/>
            <a:chExt cx="1623616" cy="1739025"/>
          </a:xfrm>
        </p:grpSpPr>
        <p:pic>
          <p:nvPicPr>
            <p:cNvPr id="2" name="yt_image_131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361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9" name="yt_shape_13149"/>
            <p:cNvSpPr txBox="1"/>
            <p:nvPr/>
          </p:nvSpPr>
          <p:spPr>
            <a:xfrm>
              <a:off x="27852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pic>
        <p:nvPicPr>
          <p:cNvPr id="4" name="yt_shape_1716043894464">
            <a:extLst>
              <a:ext uri="{FF2B5EF4-FFF2-40B4-BE49-F238E27FC236}">
                <a16:creationId xmlns:a16="http://schemas.microsoft.com/office/drawing/2014/main" id="{D3A8BAEA-92E7-A4D1-6776-A77BDC45F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33F24B4-DB28-5BFF-560D-0EA6740303B3}"/>
              </a:ext>
            </a:extLst>
          </p:cNvPr>
          <p:cNvSpPr txBox="1"/>
          <p:nvPr/>
        </p:nvSpPr>
        <p:spPr>
          <a:xfrm>
            <a:off x="542215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朝阳市中考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乙两人骑自行车分别从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两地同时出发相向而行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41b"/>
              </a:rPr>
              <a:t>甲匀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速骑行到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乙匀速骑行到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甲的速度大于乙的速度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9ed3"/>
              </a:rPr>
              <a:t>两人分别到达目的地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后停止骑行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两人之间的距离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和骑行的时间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2981"/>
              </a:rPr>
              <a:t>之间的函数关系图象如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现给出下列结论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693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甲出发了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6" name="yt_table_131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425215"/>
              </p:ext>
            </p:extLst>
          </p:nvPr>
        </p:nvGraphicFramePr>
        <p:xfrm>
          <a:off x="540056" y="514131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grpSp>
        <p:nvGrpSpPr>
          <p:cNvPr id="13153" name="yt_shape_13153_skip" title="H_145.0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6397" y="3299829"/>
            <a:ext cx="2397283" cy="1841895"/>
            <a:chOff x="0" y="0"/>
            <a:chExt cx="2397283" cy="1841895"/>
          </a:xfrm>
        </p:grpSpPr>
        <p:pic>
          <p:nvPicPr>
            <p:cNvPr id="2" name="yt_image_131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7283" cy="144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5" name="yt_shape_13155"/>
            <p:cNvSpPr txBox="1"/>
            <p:nvPr/>
          </p:nvSpPr>
          <p:spPr>
            <a:xfrm>
              <a:off x="665360" y="14818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BAA2ED-FBED-3A6F-4689-82E96990B9C1}"/>
              </a:ext>
            </a:extLst>
          </p:cNvPr>
          <p:cNvSpPr txBox="1"/>
          <p:nvPr/>
        </p:nvSpPr>
        <p:spPr>
          <a:xfrm>
            <a:off x="9136907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" name="yt_shape_1315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乙两车沿同一路线从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城出发前往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在整个行程中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c6d8"/>
              </a:rPr>
              <a:t>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车离开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501c"/>
              </a:rPr>
              <a:t>两城相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甲车的平均速度是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乙车的平均速度是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b0a5"/>
              </a:rPr>
              <a:t>乙车先出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甲车在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追上乙车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2" name="yt_table_131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07930"/>
              </p:ext>
            </p:extLst>
          </p:nvPr>
        </p:nvGraphicFramePr>
        <p:xfrm>
          <a:off x="540056" y="469432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grpSp>
        <p:nvGrpSpPr>
          <p:cNvPr id="13159" name="yt_shape_13159_skip" title="H_147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01274" y="2819698"/>
            <a:ext cx="2987663" cy="1875042"/>
            <a:chOff x="0" y="0"/>
            <a:chExt cx="2987663" cy="1875042"/>
          </a:xfrm>
        </p:grpSpPr>
        <p:pic>
          <p:nvPicPr>
            <p:cNvPr id="2" name="yt_image_1315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87663" cy="1479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1" name="yt_shape_13161"/>
            <p:cNvSpPr txBox="1"/>
            <p:nvPr/>
          </p:nvSpPr>
          <p:spPr>
            <a:xfrm>
              <a:off x="960550" y="15150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A4D7B8-AA69-CBB9-670A-0A0D7544C3C6}"/>
              </a:ext>
            </a:extLst>
          </p:cNvPr>
          <p:cNvSpPr txBox="1"/>
          <p:nvPr/>
        </p:nvSpPr>
        <p:spPr>
          <a:xfrm>
            <a:off x="8046296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兄妹俩放学后沿图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中的马路从学校出发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01e7"/>
              </a:rPr>
              <a:t>到书吧看书后回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哥哥步行先出发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途中速度保持不变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妹妹骑车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到书吧前的速度为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1541"/>
              </a:rPr>
              <a:t>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中的图象分别表示两人离学校的路程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与哥哥离开学校的时间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ba5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65" name="yt_image_131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445" y="3593031"/>
            <a:ext cx="2076818" cy="6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66" name="yt_image_131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0263" y="2803218"/>
            <a:ext cx="307046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9" name="yt_shape_13169"/>
          <p:cNvSpPr txBox="1"/>
          <p:nvPr/>
        </p:nvSpPr>
        <p:spPr>
          <a:xfrm>
            <a:off x="3843305" y="4218252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6776944" y="4218252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13171" name="yt_shape_13171"/>
          <p:cNvSpPr txBox="1"/>
          <p:nvPr/>
        </p:nvSpPr>
        <p:spPr>
          <a:xfrm>
            <a:off x="540000" y="4730804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求哥哥步行的速度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172" name="yt_shape_13172"/>
          <p:cNvSpPr txBox="1"/>
          <p:nvPr/>
        </p:nvSpPr>
        <p:spPr>
          <a:xfrm>
            <a:off x="540000" y="5210107"/>
            <a:ext cx="597759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可知哥哥的速度为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m/min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5BC596-505D-7E36-AC00-7443EAD1E71C}"/>
              </a:ext>
            </a:extLst>
          </p:cNvPr>
          <p:cNvSpPr txBox="1"/>
          <p:nvPr/>
        </p:nvSpPr>
        <p:spPr>
          <a:xfrm>
            <a:off x="449989" y="5163302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可知哥哥的速度为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287D22-FD4F-5627-60D8-CE49A257F3FF}"/>
              </a:ext>
            </a:extLst>
          </p:cNvPr>
          <p:cNvSpPr txBox="1"/>
          <p:nvPr/>
        </p:nvSpPr>
        <p:spPr>
          <a:xfrm>
            <a:off x="449989" y="5638789"/>
            <a:ext cx="341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1094</Words>
  <Application>Microsoft Office PowerPoint</Application>
  <PresentationFormat>宽屏</PresentationFormat>
  <Paragraphs>109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0" baseType="lpstr">
      <vt:lpstr>_⨹_1_094f4</vt:lpstr>
      <vt:lpstr>_⨹_1_416f6</vt:lpstr>
      <vt:lpstr>_⨹_1_9ba5c</vt:lpstr>
      <vt:lpstr>_⨹_1_a2693</vt:lpstr>
      <vt:lpstr>_⨹_1_ac6d8</vt:lpstr>
      <vt:lpstr>_⨹_1_b638e</vt:lpstr>
      <vt:lpstr>_⨹_1_c950d</vt:lpstr>
      <vt:lpstr>_⨹_1_d029e</vt:lpstr>
      <vt:lpstr>_⨹_1_d9448</vt:lpstr>
      <vt:lpstr>_⨹_1_f1541</vt:lpstr>
      <vt:lpstr>_⨹_10_a2981</vt:lpstr>
      <vt:lpstr>_⨹_11_ea076</vt:lpstr>
      <vt:lpstr>_⨹_2_15e7c</vt:lpstr>
      <vt:lpstr>_⨹_2_8e41b</vt:lpstr>
      <vt:lpstr>_⨹_2_cb8a9</vt:lpstr>
      <vt:lpstr>_⨹_3_3501c</vt:lpstr>
      <vt:lpstr>_⨹_3_89ca2</vt:lpstr>
      <vt:lpstr>_⨹_3_b5dd9</vt:lpstr>
      <vt:lpstr>_⨹_4_bfac5</vt:lpstr>
      <vt:lpstr>_⨹_4_eb0a5</vt:lpstr>
      <vt:lpstr>_⨹_6_22966</vt:lpstr>
      <vt:lpstr>_⨹_6_b6bde</vt:lpstr>
      <vt:lpstr>_⨹_7_40f83</vt:lpstr>
      <vt:lpstr>_⨹_7_501e7</vt:lpstr>
      <vt:lpstr>_⨹_8_fe96b</vt:lpstr>
      <vt:lpstr>_⨹_9_d9ed3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2024-05-20T11:25:15Z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