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1" r:id="rId6"/>
    <p:sldId id="314" r:id="rId7"/>
    <p:sldId id="316" r:id="rId8"/>
    <p:sldId id="323" r:id="rId9"/>
    <p:sldId id="325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11" name="yt_image_14711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3" name="yt_shape_14713"/>
          <p:cNvSpPr txBox="1"/>
          <p:nvPr/>
        </p:nvSpPr>
        <p:spPr>
          <a:xfrm>
            <a:off x="540119" y="14313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的含义加以描述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作出明确的规定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也就是给出它们的定义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判断一件事情的句子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每个命题都由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正确的命题称为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不正确的命题称为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4AC1F9-3C96-F228-EAED-293FFD3BF76F}"/>
              </a:ext>
            </a:extLst>
          </p:cNvPr>
          <p:cNvSpPr txBox="1"/>
          <p:nvPr/>
        </p:nvSpPr>
        <p:spPr>
          <a:xfrm>
            <a:off x="1440708" y="138457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名称和术语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99C6B2-399F-D95A-AEC8-A56ACA101BF8}"/>
              </a:ext>
            </a:extLst>
          </p:cNvPr>
          <p:cNvSpPr txBox="1"/>
          <p:nvPr/>
        </p:nvSpPr>
        <p:spPr>
          <a:xfrm>
            <a:off x="7384307" y="18600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条件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0645FF-9BB2-E701-C1C0-40E86729C78A}"/>
              </a:ext>
            </a:extLst>
          </p:cNvPr>
          <p:cNvSpPr txBox="1"/>
          <p:nvPr/>
        </p:nvSpPr>
        <p:spPr>
          <a:xfrm>
            <a:off x="8908307" y="18600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8DE6EB-1F18-3B2C-A0B8-7FFC39E0D145}"/>
              </a:ext>
            </a:extLst>
          </p:cNvPr>
          <p:cNvSpPr txBox="1"/>
          <p:nvPr/>
        </p:nvSpPr>
        <p:spPr>
          <a:xfrm>
            <a:off x="3269508" y="233554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真命题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9FA16C-7B8E-B6EF-C980-10523EABC87C}"/>
              </a:ext>
            </a:extLst>
          </p:cNvPr>
          <p:cNvSpPr txBox="1"/>
          <p:nvPr/>
        </p:nvSpPr>
        <p:spPr>
          <a:xfrm>
            <a:off x="7536707" y="233554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假命题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7" name="yt_shape_147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16" name="yt_image_14716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9" name="yt_shape_14719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定义、命题的概念</a:t>
            </a:r>
          </a:p>
        </p:txBody>
      </p:sp>
      <p:sp>
        <p:nvSpPr>
          <p:cNvPr id="14720" name="yt_shape_14720"/>
          <p:cNvSpPr txBox="1"/>
          <p:nvPr/>
        </p:nvSpPr>
        <p:spPr>
          <a:xfrm>
            <a:off x="540000" y="1971599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下列描述属于定义的是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21" name="yt_table_147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478621"/>
              </p:ext>
            </p:extLst>
          </p:nvPr>
        </p:nvGraphicFramePr>
        <p:xfrm>
          <a:off x="540056" y="2450902"/>
          <a:ext cx="4691063" cy="1901952"/>
        </p:xfrm>
        <a:graphic>
          <a:graphicData uri="http://schemas.openxmlformats.org/drawingml/2006/table">
            <a:tbl>
              <a:tblPr/>
              <a:tblGrid>
                <a:gridCol w="4691063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三角形两边之和大于第三边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含有未知数的等式叫作方程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三角形的中线是一条线段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</a:tbl>
          </a:graphicData>
        </a:graphic>
      </p:graphicFrame>
      <p:pic>
        <p:nvPicPr>
          <p:cNvPr id="3" name="yt_shape_1716044115571" title="H_26.259764">
            <a:extLst>
              <a:ext uri="{FF2B5EF4-FFF2-40B4-BE49-F238E27FC236}">
                <a16:creationId xmlns:a16="http://schemas.microsoft.com/office/drawing/2014/main" id="{75C2A5B3-59B7-3E14-B932-4F529C9F95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F903E4-F4FA-F1AF-6859-3E75AB6AECBE}"/>
              </a:ext>
            </a:extLst>
          </p:cNvPr>
          <p:cNvSpPr txBox="1"/>
          <p:nvPr/>
        </p:nvSpPr>
        <p:spPr>
          <a:xfrm>
            <a:off x="4488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3" name="yt_shape_14723"/>
          <p:cNvSpPr txBox="1"/>
          <p:nvPr/>
        </p:nvSpPr>
        <p:spPr>
          <a:xfrm>
            <a:off x="540000" y="900000"/>
            <a:ext cx="923329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写出下列命题的条件和结论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如果两个角是对顶角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那么这两个角相等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两个角是对顶角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这两个角相等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两条直线被第三条直线所截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两条直线被第三条直线所截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同旁内角互补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29A4EF-9C54-DE69-41EB-F7D62557F648}"/>
              </a:ext>
            </a:extLst>
          </p:cNvPr>
          <p:cNvSpPr txBox="1"/>
          <p:nvPr/>
        </p:nvSpPr>
        <p:spPr>
          <a:xfrm>
            <a:off x="449989" y="1804170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两个角是对顶角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这两个角相等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BEA211-663D-6F1D-892E-27E71AFEA0A7}"/>
              </a:ext>
            </a:extLst>
          </p:cNvPr>
          <p:cNvSpPr txBox="1"/>
          <p:nvPr/>
        </p:nvSpPr>
        <p:spPr>
          <a:xfrm>
            <a:off x="449989" y="2755146"/>
            <a:ext cx="932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两条直线被第三条直线所截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同旁内角互补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8" name="yt_shape_14728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真命题、假命题与反例</a:t>
            </a:r>
          </a:p>
        </p:txBody>
      </p:sp>
      <p:sp>
        <p:nvSpPr>
          <p:cNvPr id="14729" name="yt_shape_14729"/>
          <p:cNvSpPr txBox="1"/>
          <p:nvPr/>
        </p:nvSpPr>
        <p:spPr>
          <a:xfrm>
            <a:off x="540000" y="1389434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以下命题是假命题的是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30" name="yt_table_14730" title="H_136.58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4712461"/>
                  </p:ext>
                </p:extLst>
              </p:nvPr>
            </p:nvGraphicFramePr>
            <p:xfrm>
              <a:off x="540056" y="1868737"/>
              <a:ext cx="7434264" cy="1947418"/>
            </p:xfrm>
            <a:graphic>
              <a:graphicData uri="http://schemas.openxmlformats.org/drawingml/2006/table">
                <a:tbl>
                  <a:tblPr/>
                  <a:tblGrid>
                    <a:gridCol w="7434264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的算术平方根是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有两边相等的三角形是等腰三角形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一组数据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过直线外一点有且只有一条直线与已知直线平行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4730" name="yt_table_14730" descr="{&quot;rangeId&quot;:7,&quot;type&quot;:&quot;Option&quot;}" title="H_136.58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4712461"/>
                  </p:ext>
                </p:extLst>
              </p:nvPr>
            </p:nvGraphicFramePr>
            <p:xfrm>
              <a:off x="540056" y="1868737"/>
              <a:ext cx="7434264" cy="1734631"/>
            </p:xfrm>
            <a:graphic>
              <a:graphicData uri="http://schemas.openxmlformats.org/drawingml/2006/table">
                <a:tbl>
                  <a:tblPr/>
                  <a:tblGrid>
                    <a:gridCol w="7434264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b="-317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有两边相等的三角形是等腰三角形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一组数据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的中位数是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过直线外一点有且只有一条直线与已知直线平行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731" name="yt_shape_14731"/>
          <p:cNvSpPr txBox="1"/>
          <p:nvPr/>
        </p:nvSpPr>
        <p:spPr>
          <a:xfrm>
            <a:off x="540120" y="3653773"/>
            <a:ext cx="11651880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整除的数一定能被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为假命题的反例可以是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7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115639" title="H_26.259764">
            <a:extLst>
              <a:ext uri="{FF2B5EF4-FFF2-40B4-BE49-F238E27FC236}">
                <a16:creationId xmlns:a16="http://schemas.microsoft.com/office/drawing/2014/main" id="{7FB95949-07F6-9CF9-DB06-014039004B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720523-EE49-A69A-AC8F-F3EA8C4F74A6}"/>
              </a:ext>
            </a:extLst>
          </p:cNvPr>
          <p:cNvSpPr txBox="1"/>
          <p:nvPr/>
        </p:nvSpPr>
        <p:spPr>
          <a:xfrm>
            <a:off x="4488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F4CE8B-7DB9-66F7-B27B-566D62F71F80}"/>
              </a:ext>
            </a:extLst>
          </p:cNvPr>
          <p:cNvSpPr txBox="1"/>
          <p:nvPr/>
        </p:nvSpPr>
        <p:spPr>
          <a:xfrm>
            <a:off x="9670308" y="3606967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例如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5e894"/>
              </a:rPr>
              <a:t>不唯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CEBDB6-6851-3484-1166-7567DD22A2A5}"/>
              </a:ext>
            </a:extLst>
          </p:cNvPr>
          <p:cNvSpPr txBox="1"/>
          <p:nvPr/>
        </p:nvSpPr>
        <p:spPr>
          <a:xfrm>
            <a:off x="11352584" y="3598193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2" name="yt_shape_14732"/>
          <p:cNvSpPr txBox="1"/>
          <p:nvPr/>
        </p:nvSpPr>
        <p:spPr>
          <a:xfrm>
            <a:off x="540000" y="900000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不是命题的语句错认为是假命题或真命题</a:t>
            </a:r>
          </a:p>
        </p:txBody>
      </p:sp>
      <p:sp>
        <p:nvSpPr>
          <p:cNvPr id="14733" name="yt_shape_14733"/>
          <p:cNvSpPr txBox="1"/>
          <p:nvPr/>
        </p:nvSpPr>
        <p:spPr>
          <a:xfrm>
            <a:off x="540120" y="1389434"/>
            <a:ext cx="11651880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无限小数是无理数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不相等的角不是对顶角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9b0f,isEnd"/>
              </a:rPr>
              <a:t>平分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其中真命题有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假命题有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smtClean="0">
                <a:latin typeface="Times New Roman"/>
              </a:rPr>
              <a:t>⁠</a:t>
            </a:r>
            <a:r>
              <a:rPr lang="en-US" altLang="zh-CN" sz="2400" b="0" i="0" u="none" spc="15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16044115697" title="H_26.259764">
            <a:extLst>
              <a:ext uri="{FF2B5EF4-FFF2-40B4-BE49-F238E27FC236}">
                <a16:creationId xmlns:a16="http://schemas.microsoft.com/office/drawing/2014/main" id="{863BC30F-E747-84CD-FF81-CFEC29DE70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B663A4-0906-295A-0E6B-2B7B91D297B8}"/>
              </a:ext>
            </a:extLst>
          </p:cNvPr>
          <p:cNvSpPr txBox="1"/>
          <p:nvPr/>
        </p:nvSpPr>
        <p:spPr>
          <a:xfrm>
            <a:off x="7963746" y="1818116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2FEC8E-3EB6-8A29-816C-B23315C8DDB6}"/>
              </a:ext>
            </a:extLst>
          </p:cNvPr>
          <p:cNvSpPr txBox="1"/>
          <p:nvPr/>
        </p:nvSpPr>
        <p:spPr>
          <a:xfrm>
            <a:off x="10595821" y="1818116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21f80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" name="yt_shape_1473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34" name="yt_image_14734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7" name="yt_shape_14737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可以作为判断命题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48fb"/>
              </a:rPr>
              <a:t>是假命题的反例为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38" name="yt_table_147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456906"/>
              </p:ext>
            </p:extLst>
          </p:nvPr>
        </p:nvGraphicFramePr>
        <p:xfrm>
          <a:off x="540056" y="2441600"/>
          <a:ext cx="4848543" cy="950976"/>
        </p:xfrm>
        <a:graphic>
          <a:graphicData uri="http://schemas.openxmlformats.org/drawingml/2006/table">
            <a:tbl>
              <a:tblPr/>
              <a:tblGrid>
                <a:gridCol w="2881630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196691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</a:tbl>
          </a:graphicData>
        </a:graphic>
      </p:graphicFrame>
      <p:sp>
        <p:nvSpPr>
          <p:cNvPr id="14740" name="yt_shape_14740"/>
          <p:cNvSpPr txBox="1"/>
          <p:nvPr/>
        </p:nvSpPr>
        <p:spPr>
          <a:xfrm>
            <a:off x="540119" y="3443154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同角的余角相等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0C4882-75FC-1072-E3B0-BB270CF62EFB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9BB118-7649-CF42-6488-98813EE37992}"/>
              </a:ext>
            </a:extLst>
          </p:cNvPr>
          <p:cNvSpPr txBox="1"/>
          <p:nvPr/>
        </p:nvSpPr>
        <p:spPr>
          <a:xfrm>
            <a:off x="10279907" y="3396349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06438"/>
              </a:rPr>
              <a:t>如果两个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9734CA-FAB0-35A0-2527-14B713A7D5D4}"/>
              </a:ext>
            </a:extLst>
          </p:cNvPr>
          <p:cNvSpPr txBox="1"/>
          <p:nvPr/>
        </p:nvSpPr>
        <p:spPr>
          <a:xfrm>
            <a:off x="450108" y="387183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角是同一个角的余角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那么这两个角相等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" name="yt_shape_14745"/>
          <p:cNvSpPr txBox="1"/>
          <p:nvPr/>
        </p:nvSpPr>
        <p:spPr>
          <a:xfrm>
            <a:off x="540000" y="2599231"/>
            <a:ext cx="8771632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是命题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的条件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两个角是同位角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的条件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两个角分别是相等的角的余角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这两个角相等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8142CE-B521-13DB-1B6C-C5587EF3F668}"/>
              </a:ext>
            </a:extLst>
          </p:cNvPr>
          <p:cNvSpPr txBox="1"/>
          <p:nvPr/>
        </p:nvSpPr>
        <p:spPr>
          <a:xfrm>
            <a:off x="449989" y="2552425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647700-3816-0489-621E-5F873CA149D0}"/>
              </a:ext>
            </a:extLst>
          </p:cNvPr>
          <p:cNvSpPr txBox="1"/>
          <p:nvPr/>
        </p:nvSpPr>
        <p:spPr>
          <a:xfrm>
            <a:off x="449989" y="3027913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的条件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两个角是同位角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EFD637-254E-E408-F1B2-2C3BA1DA62B5}"/>
              </a:ext>
            </a:extLst>
          </p:cNvPr>
          <p:cNvSpPr txBox="1"/>
          <p:nvPr/>
        </p:nvSpPr>
        <p:spPr>
          <a:xfrm>
            <a:off x="449989" y="3503401"/>
            <a:ext cx="8866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的条件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两个角分别是相等的角的余角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这两个角相等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740"/>
          <p:cNvSpPr txBox="1"/>
          <p:nvPr/>
        </p:nvSpPr>
        <p:spPr>
          <a:xfrm>
            <a:off x="540000" y="734200"/>
            <a:ext cx="11492915" cy="19300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判断下列语句是否为命题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若是命题写出它的条件和结论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画两条线段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等角的余角相等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9" name="yt_shape_1474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48" name="yt_image_14748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51" name="yt_shape_14751"/>
              <p:cNvSpPr txBox="1"/>
              <p:nvPr/>
            </p:nvSpPr>
            <p:spPr>
              <a:xfrm>
                <a:off x="540000" y="1482165"/>
                <a:ext cx="9771906" cy="3354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判断下列命题是真命题还是假命题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如果是假命题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请举出一个反例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大于直角的角是钝角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假命题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平角大于直角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但平角不是钝角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两个无理数的积仍是无理数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假命题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是无理数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是有理数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整除的数一定能被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假命题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能被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但它不能被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4751" name="yt_shape_14751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771906" cy="3354573"/>
              </a:xfrm>
              <a:prstGeom prst="rect">
                <a:avLst/>
              </a:prstGeom>
              <a:blipFill>
                <a:blip r:embed="rId3"/>
                <a:stretch>
                  <a:fillRect l="-1934" t="-1455" r="-873" b="-4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4931CB-E930-1A3B-D727-36AB35A987A3}"/>
              </a:ext>
            </a:extLst>
          </p:cNvPr>
          <p:cNvSpPr txBox="1"/>
          <p:nvPr/>
        </p:nvSpPr>
        <p:spPr>
          <a:xfrm>
            <a:off x="449989" y="2386335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假命题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平角大于直角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但平角不是钝角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9D7AD4-B0B0-FED2-4297-FDA905548053}"/>
                  </a:ext>
                </a:extLst>
              </p:cNvPr>
              <p:cNvSpPr txBox="1"/>
              <p:nvPr/>
            </p:nvSpPr>
            <p:spPr>
              <a:xfrm>
                <a:off x="449989" y="3337311"/>
                <a:ext cx="858151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假命题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是无理数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是有理数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15, 'hasSerialNum': 1}">
                <a:extLst>
                  <a:ext uri="{FF2B5EF4-FFF2-40B4-BE49-F238E27FC236}">
                    <a16:creationId xmlns:a16="http://schemas.microsoft.com/office/drawing/2014/main" id="{E09D7AD4-B0B0-FED2-4297-FDA9055480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7311"/>
                <a:ext cx="8581517" cy="613931"/>
              </a:xfrm>
              <a:prstGeom prst="rect">
                <a:avLst/>
              </a:prstGeom>
              <a:blipFill>
                <a:blip r:embed="rId4"/>
                <a:stretch>
                  <a:fillRect l="-1136" r="-99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24AAB62-8583-ACC9-B923-9C485C91F4E4}"/>
              </a:ext>
            </a:extLst>
          </p:cNvPr>
          <p:cNvSpPr txBox="1"/>
          <p:nvPr/>
        </p:nvSpPr>
        <p:spPr>
          <a:xfrm>
            <a:off x="449989" y="4333118"/>
            <a:ext cx="719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假命题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但它不能被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835</Words>
  <Application>Microsoft Office PowerPoint</Application>
  <PresentationFormat>宽屏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,isEnd</vt:lpstr>
      <vt:lpstr>_⨹_1_21f80</vt:lpstr>
      <vt:lpstr>_⨹_2_5e894</vt:lpstr>
      <vt:lpstr>_⨹_2_99b0f,isEnd</vt:lpstr>
      <vt:lpstr>_⨹_4_06438</vt:lpstr>
      <vt:lpstr>_⨹_8_648fb</vt:lpstr>
      <vt:lpstr>Finished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2024-05-22T06:42:12Z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