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8" r:id="rId5"/>
    <p:sldId id="330" r:id="rId6"/>
    <p:sldId id="310" r:id="rId7"/>
    <p:sldId id="313" r:id="rId8"/>
    <p:sldId id="314" r:id="rId9"/>
    <p:sldId id="331" r:id="rId10"/>
    <p:sldId id="315" r:id="rId11"/>
    <p:sldId id="320" r:id="rId12"/>
    <p:sldId id="323" r:id="rId13"/>
    <p:sldId id="327" r:id="rId14"/>
    <p:sldId id="33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85" name="yt_image_145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87" name="yt_image_1458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1845" y="1634529"/>
            <a:ext cx="4828309" cy="303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8" name="yt_shape_14638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37" name="yt_image_14637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40" name="yt_shape_14640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凉山州中考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若一组数据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的方差为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则数据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4123"/>
              </a:rPr>
              <a:t>2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41" name="yt_table_1464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926610"/>
              </p:ext>
            </p:extLst>
          </p:nvPr>
        </p:nvGraphicFramePr>
        <p:xfrm>
          <a:off x="540056" y="2441600"/>
          <a:ext cx="7646163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1326960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"/>
                  </a:ext>
                </a:extLst>
              </a:tr>
            </a:tbl>
          </a:graphicData>
        </a:graphic>
      </p:graphicFrame>
      <p:sp>
        <p:nvSpPr>
          <p:cNvPr id="14643" name="yt_shape_14643"/>
          <p:cNvSpPr txBox="1"/>
          <p:nvPr/>
        </p:nvSpPr>
        <p:spPr>
          <a:xfrm>
            <a:off x="540119" y="29677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小明等五名同学四月份参加某次数学测验的成绩如下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be68,isEnd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已知这组数据的中位数和平均数相等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那么整数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A95BCE-2B52-6827-2104-8BAE9B2C8BE6}"/>
              </a:ext>
            </a:extLst>
          </p:cNvPr>
          <p:cNvSpPr txBox="1"/>
          <p:nvPr/>
        </p:nvSpPr>
        <p:spPr>
          <a:xfrm>
            <a:off x="548565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C86B11-14E4-11C2-8E90-61E571034B6F}"/>
              </a:ext>
            </a:extLst>
          </p:cNvPr>
          <p:cNvSpPr txBox="1"/>
          <p:nvPr/>
        </p:nvSpPr>
        <p:spPr>
          <a:xfrm>
            <a:off x="8300296" y="3396453"/>
            <a:ext cx="1540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5" name="yt_shape_14645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44" name="yt_image_14644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47" name="yt_shape_14647"/>
          <p:cNvSpPr txBox="1"/>
          <p:nvPr/>
        </p:nvSpPr>
        <p:spPr>
          <a:xfrm>
            <a:off x="540000" y="1482165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乙两人在相同条件下各射靶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每次射靶的成绩情况如图所示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yt_shape_14648"/>
          <p:cNvSpPr txBox="1"/>
          <p:nvPr/>
        </p:nvSpPr>
        <p:spPr>
          <a:xfrm>
            <a:off x="540000" y="1943591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请填写下表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6" name="yt_table_14649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777041"/>
              </p:ext>
            </p:extLst>
          </p:nvPr>
        </p:nvGraphicFramePr>
        <p:xfrm>
          <a:off x="540000" y="2575258"/>
          <a:ext cx="11111997" cy="17800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37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7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7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7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933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命中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环及以上次数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</a:t>
                      </a:r>
                      <a:r>
                        <a:rPr sz="12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</a:t>
                      </a:r>
                      <a:r>
                        <a:rPr sz="12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7" name="yt_image_14652" title="H_161.55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1194" y="4603136"/>
            <a:ext cx="3007675" cy="205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EB76817-1DEF-1547-CAD6-C67F702F69AF}"/>
              </a:ext>
            </a:extLst>
          </p:cNvPr>
          <p:cNvSpPr txBox="1"/>
          <p:nvPr/>
        </p:nvSpPr>
        <p:spPr>
          <a:xfrm>
            <a:off x="4266676" y="329028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BBA126A-0EBC-4A66-00E0-5916FA81F28E}"/>
              </a:ext>
            </a:extLst>
          </p:cNvPr>
          <p:cNvSpPr txBox="1"/>
          <p:nvPr/>
        </p:nvSpPr>
        <p:spPr>
          <a:xfrm>
            <a:off x="2091176" y="38346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D314BD0-F30E-2665-62C8-2F2494F5867F}"/>
              </a:ext>
            </a:extLst>
          </p:cNvPr>
          <p:cNvSpPr txBox="1"/>
          <p:nvPr/>
        </p:nvSpPr>
        <p:spPr>
          <a:xfrm>
            <a:off x="6495031" y="381888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6" name="yt_shape_14656"/>
          <p:cNvSpPr txBox="1"/>
          <p:nvPr/>
        </p:nvSpPr>
        <p:spPr>
          <a:xfrm>
            <a:off x="540119" y="1706579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从折线图上两个射击命中环数的走势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分析谁更有潜力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他们成绩的平均数相同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甲的方差小于乙的方差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52a91"/>
              </a:rPr>
              <a:t>故甲比乙射击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更稳定些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从折线图的成绩上看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甲一直在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环附近波动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没有什么起色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5_bc5e5"/>
              </a:rPr>
              <a:t>而乙的成绩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一直在上升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而且越来越好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故乙的潜力大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658" name="yt_image_14658" title="H_161.5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1864" y="4130825"/>
            <a:ext cx="3007675" cy="205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20FA2D-3E92-7FA9-5F9B-DB226D986A0F}"/>
              </a:ext>
            </a:extLst>
          </p:cNvPr>
          <p:cNvSpPr txBox="1"/>
          <p:nvPr/>
        </p:nvSpPr>
        <p:spPr>
          <a:xfrm>
            <a:off x="450108" y="2135261"/>
            <a:ext cx="111337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他们成绩的平均数相同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甲的方差小于乙的方差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52a91"/>
              </a:rPr>
              <a:t>故甲比乙射击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E990A8-FECE-A81D-25A5-75C3A91AF59C}"/>
              </a:ext>
            </a:extLst>
          </p:cNvPr>
          <p:cNvSpPr txBox="1"/>
          <p:nvPr/>
        </p:nvSpPr>
        <p:spPr>
          <a:xfrm>
            <a:off x="450108" y="2610749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更稳定些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C6E764-40A6-331A-4667-0DF528C65EA4}"/>
              </a:ext>
            </a:extLst>
          </p:cNvPr>
          <p:cNvSpPr txBox="1"/>
          <p:nvPr/>
        </p:nvSpPr>
        <p:spPr>
          <a:xfrm>
            <a:off x="450108" y="3086237"/>
            <a:ext cx="111337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从折线图的成绩上看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甲一直在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环附近波动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没有什么起色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bc5e5"/>
              </a:rPr>
              <a:t>而乙的成绩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C59F61-61C0-3E82-4D59-4867A5B7EEAF}"/>
              </a:ext>
            </a:extLst>
          </p:cNvPr>
          <p:cNvSpPr txBox="1"/>
          <p:nvPr/>
        </p:nvSpPr>
        <p:spPr>
          <a:xfrm>
            <a:off x="450108" y="3561725"/>
            <a:ext cx="6504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一直在上升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而且越来越好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故乙的潜力大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654"/>
          <p:cNvSpPr txBox="1"/>
          <p:nvPr/>
        </p:nvSpPr>
        <p:spPr>
          <a:xfrm>
            <a:off x="540119" y="790165"/>
            <a:ext cx="8463855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请你就下列两个不同的角度对这次测试的结果进行分析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结合平均数和方差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分析谁发挥得更稳定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0" name="yt_shape_14660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如果其他参赛选手成绩都在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环左右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那么应从甲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229d"/>
              </a:rPr>
              <a:t>乙两人中选取哪一人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参加比赛合适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如果其他参赛选手成绩都在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环左右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那么应从甲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5dac4"/>
              </a:rPr>
              <a:t>乙两人中选取哪一人参加比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赛合适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选甲参赛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因为甲平均成绩大于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方差小成绩比较稳定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选乙参赛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次成绩中有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次达到或超过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而甲只有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663" name="yt_image_14663" title="H_161.5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3872" y="4005064"/>
            <a:ext cx="3007675" cy="205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06FC95-504C-CA91-5935-2686ED505A31}"/>
              </a:ext>
            </a:extLst>
          </p:cNvPr>
          <p:cNvSpPr txBox="1"/>
          <p:nvPr/>
        </p:nvSpPr>
        <p:spPr>
          <a:xfrm>
            <a:off x="450108" y="2755146"/>
            <a:ext cx="10086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选甲参赛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因为甲平均成绩大于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方差小成绩比较稳定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9C250F-8410-79C1-9535-8B47C9F127A3}"/>
              </a:ext>
            </a:extLst>
          </p:cNvPr>
          <p:cNvSpPr txBox="1"/>
          <p:nvPr/>
        </p:nvSpPr>
        <p:spPr>
          <a:xfrm>
            <a:off x="450108" y="3230634"/>
            <a:ext cx="9324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选乙参赛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次成绩中有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次达到或超过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而甲只有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0" name="yt_shape_14590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89" name="yt_image_14589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92" name="yt_shape_14592"/>
          <p:cNvSpPr txBox="1"/>
          <p:nvPr/>
        </p:nvSpPr>
        <p:spPr>
          <a:xfrm>
            <a:off x="540000" y="1482165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平均数与加权平均数</a:t>
            </a:r>
          </a:p>
        </p:txBody>
      </p:sp>
      <p:sp>
        <p:nvSpPr>
          <p:cNvPr id="14593" name="yt_shape_14593"/>
          <p:cNvSpPr txBox="1"/>
          <p:nvPr/>
        </p:nvSpPr>
        <p:spPr>
          <a:xfrm>
            <a:off x="540000" y="1971599"/>
            <a:ext cx="87491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94" name="yt_table_145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305541"/>
              </p:ext>
            </p:extLst>
          </p:nvPr>
        </p:nvGraphicFramePr>
        <p:xfrm>
          <a:off x="540056" y="2450902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</a:tbl>
          </a:graphicData>
        </a:graphic>
      </p:graphicFrame>
      <p:sp>
        <p:nvSpPr>
          <p:cNvPr id="14596" name="yt_shape_14596"/>
          <p:cNvSpPr txBox="1"/>
          <p:nvPr/>
        </p:nvSpPr>
        <p:spPr>
          <a:xfrm>
            <a:off x="540119" y="297707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常德市中考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日是第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个世界读书日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某校举行了演讲大赛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39dd,isEnd"/>
              </a:rPr>
              <a:t>演讲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得分按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演讲内容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语言表达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形象风度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545a,isEnd"/>
              </a:rPr>
              <a:t>整体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效果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小芳这四项的得分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72f2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则她的最后得分是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3" name="yt_shape_1716044101264" title="H_25.973701">
            <a:extLst>
              <a:ext uri="{FF2B5EF4-FFF2-40B4-BE49-F238E27FC236}">
                <a16:creationId xmlns:a16="http://schemas.microsoft.com/office/drawing/2014/main" id="{A79BA999-09B7-9BD6-0EC1-2B5731F843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F23316-273D-381B-AAF2-AB6FD8E9DECA}"/>
              </a:ext>
            </a:extLst>
          </p:cNvPr>
          <p:cNvSpPr txBox="1"/>
          <p:nvPr/>
        </p:nvSpPr>
        <p:spPr>
          <a:xfrm>
            <a:off x="8301764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950D3C-811A-92A8-0898-8D6CA4E55DC8}"/>
              </a:ext>
            </a:extLst>
          </p:cNvPr>
          <p:cNvSpPr txBox="1"/>
          <p:nvPr/>
        </p:nvSpPr>
        <p:spPr>
          <a:xfrm>
            <a:off x="3193308" y="435673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98" name="yt_table_14598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209272"/>
              </p:ext>
            </p:extLst>
          </p:nvPr>
        </p:nvGraphicFramePr>
        <p:xfrm>
          <a:off x="540000" y="1337168"/>
          <a:ext cx="11111995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2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2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22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7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22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42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测验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类别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期中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考试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期末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考试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测验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测验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测验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测验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600" name="yt_shape_14600"/>
              <p:cNvSpPr txBox="1"/>
              <p:nvPr/>
            </p:nvSpPr>
            <p:spPr>
              <a:xfrm>
                <a:off x="540000" y="3782960"/>
                <a:ext cx="10284610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计算洋洋该学期的数学平时平均成绩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平时平均成绩为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平时</m:t>
                        </m:r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600" name="yt_shape_146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82960"/>
                <a:ext cx="10284610" cy="1119024"/>
              </a:xfrm>
              <a:prstGeom prst="rect">
                <a:avLst/>
              </a:prstGeom>
              <a:blipFill>
                <a:blip r:embed="rId2"/>
                <a:stretch>
                  <a:fillRect l="-1838" t="-4918" r="-771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03" name="yt_image_14603" title="H_140.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3460" y="4670256"/>
            <a:ext cx="1788539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2439AD2-22B7-D3A0-CC59-315CC8ED0EE0}"/>
                  </a:ext>
                </a:extLst>
              </p:cNvPr>
              <p:cNvSpPr txBox="1"/>
              <p:nvPr/>
            </p:nvSpPr>
            <p:spPr>
              <a:xfrm>
                <a:off x="449989" y="4211642"/>
                <a:ext cx="1036523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平时平均成绩为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平时</m:t>
                        </m: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2439AD2-22B7-D3A0-CC59-315CC8ED0E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11642"/>
                <a:ext cx="10365232" cy="726326"/>
              </a:xfrm>
              <a:prstGeom prst="rect">
                <a:avLst/>
              </a:prstGeom>
              <a:blipFill>
                <a:blip r:embed="rId4"/>
                <a:stretch>
                  <a:fillRect l="-941" r="-88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526740" y="764704"/>
            <a:ext cx="700844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洋洋八年级上学期的数学成绩如下表所示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5" name="yt_shape_14605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如果学期的总评成绩是根据如图所示的权重计算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e938b"/>
              </a:rPr>
              <a:t>请计算出洋洋该学期的数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学总评成绩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总评成绩为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45359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607" name="yt_image_14607" title="H_140.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3460" y="2293992"/>
            <a:ext cx="1788539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A27F58-278F-4CAD-7365-4B9E6479150A}"/>
              </a:ext>
            </a:extLst>
          </p:cNvPr>
          <p:cNvSpPr txBox="1"/>
          <p:nvPr/>
        </p:nvSpPr>
        <p:spPr>
          <a:xfrm>
            <a:off x="450108" y="1804170"/>
            <a:ext cx="1134751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总评成绩为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45359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9CC915-7399-0A50-A0B3-38BC9C4390A5}"/>
              </a:ext>
            </a:extLst>
          </p:cNvPr>
          <p:cNvSpPr txBox="1"/>
          <p:nvPr/>
        </p:nvSpPr>
        <p:spPr>
          <a:xfrm>
            <a:off x="450108" y="2279658"/>
            <a:ext cx="1246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9" name="yt_shape_14609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中位数与众数</a:t>
            </a:r>
          </a:p>
        </p:txBody>
      </p:sp>
      <p:sp>
        <p:nvSpPr>
          <p:cNvPr id="14610" name="yt_shape_14610"/>
          <p:cNvSpPr txBox="1"/>
          <p:nvPr/>
        </p:nvSpPr>
        <p:spPr>
          <a:xfrm>
            <a:off x="540120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达州市中考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470a8"/>
              </a:rPr>
              <a:t>则这组数据的众数和中位数分别为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11" name="yt_table_146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492415"/>
              </p:ext>
            </p:extLst>
          </p:nvPr>
        </p:nvGraphicFramePr>
        <p:xfrm>
          <a:off x="540056" y="2348869"/>
          <a:ext cx="42183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</a:tbl>
          </a:graphicData>
        </a:graphic>
      </p:graphicFrame>
      <p:sp>
        <p:nvSpPr>
          <p:cNvPr id="14613" name="yt_shape_14613"/>
          <p:cNvSpPr txBox="1"/>
          <p:nvPr/>
        </p:nvSpPr>
        <p:spPr>
          <a:xfrm>
            <a:off x="540120" y="33504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衢州市中考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如图是某品牌运动服的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08f82"/>
              </a:rPr>
              <a:t>号的销售情况统计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则厂家应生产最多的型号为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15" name="yt_table_1461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893757"/>
              </p:ext>
            </p:extLst>
          </p:nvPr>
        </p:nvGraphicFramePr>
        <p:xfrm>
          <a:off x="540056" y="4309858"/>
          <a:ext cx="1744663" cy="1901952"/>
        </p:xfrm>
        <a:graphic>
          <a:graphicData uri="http://schemas.openxmlformats.org/drawingml/2006/table">
            <a:tbl>
              <a:tblPr/>
              <a:tblGrid>
                <a:gridCol w="1744663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XL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</a:tbl>
          </a:graphicData>
        </a:graphic>
      </p:graphicFrame>
      <p:pic>
        <p:nvPicPr>
          <p:cNvPr id="14614" name="yt_image_14614_skip" title="H_113.13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6990" y="4309858"/>
            <a:ext cx="1962925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4101337" title="H_25.973701">
            <a:extLst>
              <a:ext uri="{FF2B5EF4-FFF2-40B4-BE49-F238E27FC236}">
                <a16:creationId xmlns:a16="http://schemas.microsoft.com/office/drawing/2014/main" id="{4668864F-68F6-1ABA-870D-99BE27D754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2E0694-79AE-F17B-A2C0-1D253CBC660B}"/>
              </a:ext>
            </a:extLst>
          </p:cNvPr>
          <p:cNvSpPr txBox="1"/>
          <p:nvPr/>
        </p:nvSpPr>
        <p:spPr>
          <a:xfrm>
            <a:off x="1059709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02F191-CBFF-CBB2-0F24-24BA3E8E152A}"/>
              </a:ext>
            </a:extLst>
          </p:cNvPr>
          <p:cNvSpPr txBox="1"/>
          <p:nvPr/>
        </p:nvSpPr>
        <p:spPr>
          <a:xfrm>
            <a:off x="5326909" y="37791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7" name="yt_shape_14617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黄石市中考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我市某校开展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共创文明班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一起向未来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3c33"/>
              </a:rPr>
              <a:t>的古诗文朗诵比赛活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位同学参加了初赛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按初赛成绩由高到低取前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位进入决赛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6396"/>
              </a:rPr>
              <a:t>如果小王同学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知道了自己的成绩后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要判断能否进入决赛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他需要知道这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8a62"/>
              </a:rPr>
              <a:t>位同学成绩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8a62"/>
              </a:rPr>
              <a:t>的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18" name="yt_table_146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327752"/>
              </p:ext>
            </p:extLst>
          </p:nvPr>
        </p:nvGraphicFramePr>
        <p:xfrm>
          <a:off x="540056" y="2492896"/>
          <a:ext cx="45231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B1EB2DA-6B6E-60A0-ED7E-7A98C563B4E3}"/>
              </a:ext>
            </a:extLst>
          </p:cNvPr>
          <p:cNvSpPr txBox="1"/>
          <p:nvPr/>
        </p:nvSpPr>
        <p:spPr>
          <a:xfrm>
            <a:off x="11136560" y="183445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0" name="yt_shape_1462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某工厂车间共有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调查每个工人的日均生产件数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ee72,isEnd"/>
              </a:rPr>
              <a:t>获得数据制成如下统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名工人的日均生产件数的平均数为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众数为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c82d,isEnd"/>
              </a:rPr>
              <a:t>中位数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623" name="yt_image_14623" title="H_172.3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3142" y="2954754"/>
            <a:ext cx="3608857" cy="2188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30723ED-8D46-B7E7-3C63-D2E2B01BCC3E}"/>
              </a:ext>
            </a:extLst>
          </p:cNvPr>
          <p:cNvSpPr txBox="1"/>
          <p:nvPr/>
        </p:nvSpPr>
        <p:spPr>
          <a:xfrm>
            <a:off x="6698507" y="1804170"/>
            <a:ext cx="778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3DF9D5-1BC1-4DE0-BBA3-FFAD88E63008}"/>
              </a:ext>
            </a:extLst>
          </p:cNvPr>
          <p:cNvSpPr txBox="1"/>
          <p:nvPr/>
        </p:nvSpPr>
        <p:spPr>
          <a:xfrm>
            <a:off x="9125604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7A4F8E-1AB5-39B7-1668-01A831EEA589}"/>
              </a:ext>
            </a:extLst>
          </p:cNvPr>
          <p:cNvSpPr txBox="1"/>
          <p:nvPr/>
        </p:nvSpPr>
        <p:spPr>
          <a:xfrm>
            <a:off x="1059708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5" name="yt_shape_14625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若要使占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的工人能完成任务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应选什么统计量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542c"/>
              </a:rPr>
              <a:t>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作为日生产件数的定额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若要使占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的工人能完成任务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故应选中位数或平均数作为日生产件数的定额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627" name="yt_image_14627" title="H_172.3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3142" y="2392283"/>
            <a:ext cx="3608857" cy="2188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50FE53-2C80-EE43-C44B-5ECDCE10494F}"/>
              </a:ext>
            </a:extLst>
          </p:cNvPr>
          <p:cNvSpPr txBox="1"/>
          <p:nvPr/>
        </p:nvSpPr>
        <p:spPr>
          <a:xfrm>
            <a:off x="450108" y="1804170"/>
            <a:ext cx="1084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若要使占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的工人能完成任务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00C92B-57D4-16E0-890F-5E4AF43D8BD8}"/>
              </a:ext>
            </a:extLst>
          </p:cNvPr>
          <p:cNvSpPr txBox="1"/>
          <p:nvPr/>
        </p:nvSpPr>
        <p:spPr>
          <a:xfrm>
            <a:off x="450108" y="2279658"/>
            <a:ext cx="6428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故应选中位数或平均数作为日生产件数的定额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9" name="yt_shape_14629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极差、方差、标准差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630" name="yt_shape_14630"/>
              <p:cNvSpPr txBox="1"/>
              <p:nvPr/>
            </p:nvSpPr>
            <p:spPr>
              <a:xfrm>
                <a:off x="540119" y="1389434"/>
                <a:ext cx="11111999" cy="23793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眉山市中考改编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已知一组数据为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53d94,isEnd"/>
                  </a:rPr>
                  <a:t>则该组数据的极差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方差为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标准差为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东营市中考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为备战东营市第十二届运动会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某县区对甲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b0c8a,isEnd"/>
                  </a:rPr>
                  <a:t>丁四名射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击运动员进行射击测试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他们射击测试成绩的平均数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及方差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915c3,isEnd"/>
                  </a:rPr>
                  <a:t>如表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4630" name="yt_shape_146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2379306"/>
              </a:xfrm>
              <a:prstGeom prst="rect">
                <a:avLst/>
              </a:prstGeom>
              <a:blipFill>
                <a:blip r:embed="rId2"/>
                <a:stretch>
                  <a:fillRect l="-1701" t="-2308" r="-1098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634" name="yt_table_14634" title="H_122.13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8479556"/>
                  </p:ext>
                </p:extLst>
              </p:nvPr>
            </p:nvGraphicFramePr>
            <p:xfrm>
              <a:off x="540000" y="3810107"/>
              <a:ext cx="11111997" cy="1700784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85211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1548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1548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1548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31342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甲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乙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丙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丁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bar>
                                <m:barPr>
                                  <m:pos m:val="top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bar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4634" name="yt_table_14634" descr="{&quot;rangeId&quot;:11}" title="H_122.13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8479556"/>
                  </p:ext>
                </p:extLst>
              </p:nvPr>
            </p:nvGraphicFramePr>
            <p:xfrm>
              <a:off x="540000" y="3810107"/>
              <a:ext cx="11111997" cy="1551116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85211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1548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1548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1548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31342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15811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甲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乙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丙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丁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581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329" t="-101176" r="-500329" b="-1282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636" name="yt_shape_14636"/>
          <p:cNvSpPr txBox="1"/>
          <p:nvPr/>
        </p:nvSpPr>
        <p:spPr>
          <a:xfrm>
            <a:off x="540119" y="563088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根据表中数据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要从中选择一名成绩好且发挥稳定的运动员参加比赛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11b4,isEnd"/>
              </a:rPr>
              <a:t>应选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择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4101416" title="H_25.973701">
            <a:extLst>
              <a:ext uri="{FF2B5EF4-FFF2-40B4-BE49-F238E27FC236}">
                <a16:creationId xmlns:a16="http://schemas.microsoft.com/office/drawing/2014/main" id="{28637A14-9EB5-2E40-B2DE-4F9165E3C8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3F5F42-8EFD-DF05-F344-9D6A807836C3}"/>
              </a:ext>
            </a:extLst>
          </p:cNvPr>
          <p:cNvSpPr txBox="1"/>
          <p:nvPr/>
        </p:nvSpPr>
        <p:spPr>
          <a:xfrm>
            <a:off x="1059708" y="1818116"/>
            <a:ext cx="6372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9CB193-25E6-DE7E-7147-53EDF4B58400}"/>
              </a:ext>
            </a:extLst>
          </p:cNvPr>
          <p:cNvSpPr txBox="1"/>
          <p:nvPr/>
        </p:nvSpPr>
        <p:spPr>
          <a:xfrm>
            <a:off x="3040908" y="1818116"/>
            <a:ext cx="6372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F07E6D2-C75A-9A87-F9E3-259DCFA7D5F8}"/>
                  </a:ext>
                </a:extLst>
              </p:cNvPr>
              <p:cNvSpPr txBox="1"/>
              <p:nvPr/>
            </p:nvSpPr>
            <p:spPr>
              <a:xfrm>
                <a:off x="5374533" y="1737166"/>
                <a:ext cx="90093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5" name="文本框 4" descr="{'rangeId': 11, 'hasSerialNum': 1, 'mathAnswerShape': 1}">
                <a:extLst>
                  <a:ext uri="{FF2B5EF4-FFF2-40B4-BE49-F238E27FC236}">
                    <a16:creationId xmlns:a16="http://schemas.microsoft.com/office/drawing/2014/main" id="{6F07E6D2-C75A-9A87-F9E3-259DCFA7D5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4533" y="1737166"/>
                <a:ext cx="900939" cy="61539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6058E0E-D151-7C5B-48D1-633638ED6312}"/>
              </a:ext>
            </a:extLst>
          </p:cNvPr>
          <p:cNvSpPr txBox="1"/>
          <p:nvPr/>
        </p:nvSpPr>
        <p:spPr>
          <a:xfrm>
            <a:off x="1059708" y="6059563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974</Words>
  <Application>Microsoft Office PowerPoint</Application>
  <PresentationFormat>宽屏</PresentationFormat>
  <Paragraphs>141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1" baseType="lpstr">
      <vt:lpstr>,isEnd</vt:lpstr>
      <vt:lpstr>_⨹_1_04123</vt:lpstr>
      <vt:lpstr>_⨹_1_0be68,isEnd</vt:lpstr>
      <vt:lpstr>_⨹_1_2542c</vt:lpstr>
      <vt:lpstr>_⨹_1_45359</vt:lpstr>
      <vt:lpstr>_⨹_1_772f2,isEnd</vt:lpstr>
      <vt:lpstr>_⨹_11_e938b</vt:lpstr>
      <vt:lpstr>_⨹_12_5dac4</vt:lpstr>
      <vt:lpstr>_⨹_15_470a8</vt:lpstr>
      <vt:lpstr>_⨹_2_6545a,isEnd</vt:lpstr>
      <vt:lpstr>_⨹_2_811b4,isEnd</vt:lpstr>
      <vt:lpstr>_⨹_2_915c3,isEnd</vt:lpstr>
      <vt:lpstr>_⨹_2_b39dd,isEnd</vt:lpstr>
      <vt:lpstr>_⨹_3_2c82d,isEnd</vt:lpstr>
      <vt:lpstr>_⨹_4_b0c8a,isEnd</vt:lpstr>
      <vt:lpstr>_⨹_5_bc5e5</vt:lpstr>
      <vt:lpstr>_⨹_6_46396</vt:lpstr>
      <vt:lpstr>_⨹_6_48a62</vt:lpstr>
      <vt:lpstr>_⨹_6_52a91</vt:lpstr>
      <vt:lpstr>_⨹_8_08f82</vt:lpstr>
      <vt:lpstr>_⨹_8_53d94,isEnd</vt:lpstr>
      <vt:lpstr>_⨹_9_3ee72,isEnd</vt:lpstr>
      <vt:lpstr>_⨹_9_7229d</vt:lpstr>
      <vt:lpstr>_⨹_9_f3c33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2024-05-18T14:44:41Z</dcterms:created>
  <dcterms:modified xsi:type="dcterms:W3CDTF">2024-05-22T06:40:24Z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