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03" r:id="rId3"/>
    <p:sldId id="308" r:id="rId4"/>
    <p:sldId id="310" r:id="rId5"/>
    <p:sldId id="311" r:id="rId6"/>
    <p:sldId id="313" r:id="rId7"/>
    <p:sldId id="314" r:id="rId8"/>
    <p:sldId id="316" r:id="rId9"/>
    <p:sldId id="317" r:id="rId10"/>
    <p:sldId id="319" r:id="rId11"/>
    <p:sldId id="321" r:id="rId12"/>
    <p:sldId id="322" r:id="rId13"/>
    <p:sldId id="324" r:id="rId14"/>
    <p:sldId id="328" r:id="rId15"/>
    <p:sldId id="325" r:id="rId16"/>
    <p:sldId id="25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91C00-A56B-45C2-BA2C-19A1E29C8579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78AE8-B34D-4737-B859-ADDBE6B889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151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78AE8-B34D-4737-B859-ADDBE6B889D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yt_image_1434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5" name="yt_shape_14345"/>
          <p:cNvSpPr txBox="1"/>
          <p:nvPr/>
        </p:nvSpPr>
        <p:spPr>
          <a:xfrm>
            <a:off x="540000" y="1431377"/>
            <a:ext cx="807913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能清晰地反映各部分的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能清晰地反映各部分占总体的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能反映数据的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38784F-D844-A45B-6C12-394E4B4A2A03}"/>
              </a:ext>
            </a:extLst>
          </p:cNvPr>
          <p:cNvSpPr txBox="1"/>
          <p:nvPr/>
        </p:nvSpPr>
        <p:spPr>
          <a:xfrm>
            <a:off x="6012589" y="138457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具体数量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1F7863-E3BF-A540-1EA1-A43D08D4D4B7}"/>
              </a:ext>
            </a:extLst>
          </p:cNvPr>
          <p:cNvSpPr txBox="1"/>
          <p:nvPr/>
        </p:nvSpPr>
        <p:spPr>
          <a:xfrm>
            <a:off x="6926989" y="18600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百分比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9FC63B-4863-6E8A-F79E-FA8D532C0DBB}"/>
              </a:ext>
            </a:extLst>
          </p:cNvPr>
          <p:cNvSpPr txBox="1"/>
          <p:nvPr/>
        </p:nvSpPr>
        <p:spPr>
          <a:xfrm>
            <a:off x="4793389" y="233554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变化趋势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6" name="yt_shape_14396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天津市中考题改编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在读书节活动中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某校为了解学生参加活动的情况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2e94"/>
              </a:rPr>
              <a:t>随机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调查了部分学生每人参加活动的项数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根据统计的结果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绘制出如下的统计图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0562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②.</a:t>
            </a:r>
          </a:p>
        </p:txBody>
      </p:sp>
      <p:pic>
        <p:nvPicPr>
          <p:cNvPr id="14397" name="yt_image_14397" title="H_138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2836" y="2747787"/>
            <a:ext cx="1754505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9" name="yt_shape_14399"/>
          <p:cNvSpPr txBox="1"/>
          <p:nvPr/>
        </p:nvSpPr>
        <p:spPr>
          <a:xfrm>
            <a:off x="8832312" y="4687865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pic>
        <p:nvPicPr>
          <p:cNvPr id="5" name="yt_image_14400" title="H_187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1141" y="2343824"/>
            <a:ext cx="4206627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402"/>
          <p:cNvSpPr txBox="1"/>
          <p:nvPr/>
        </p:nvSpPr>
        <p:spPr>
          <a:xfrm>
            <a:off x="543301" y="4672554"/>
            <a:ext cx="1153254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      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请根据相关信息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本次接受调查的学生人数为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这组项数数据的平均数为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众数为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中位数为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EBFA87-F406-B4A5-4ED5-38B2F84BC6E0}"/>
              </a:ext>
            </a:extLst>
          </p:cNvPr>
          <p:cNvSpPr txBox="1"/>
          <p:nvPr/>
        </p:nvSpPr>
        <p:spPr>
          <a:xfrm>
            <a:off x="5177690" y="557672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90E265-8BCB-02F7-AD26-9BCCF4128C3E}"/>
              </a:ext>
            </a:extLst>
          </p:cNvPr>
          <p:cNvSpPr txBox="1"/>
          <p:nvPr/>
        </p:nvSpPr>
        <p:spPr>
          <a:xfrm>
            <a:off x="8541603" y="557672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35578D-5BBE-9A33-7F6B-A0F6E4394D9C}"/>
              </a:ext>
            </a:extLst>
          </p:cNvPr>
          <p:cNvSpPr txBox="1"/>
          <p:nvPr/>
        </p:nvSpPr>
        <p:spPr>
          <a:xfrm>
            <a:off x="4872890" y="605221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1B80CB-276A-715D-7FF2-C1A2CE058982}"/>
              </a:ext>
            </a:extLst>
          </p:cNvPr>
          <p:cNvSpPr txBox="1"/>
          <p:nvPr/>
        </p:nvSpPr>
        <p:spPr>
          <a:xfrm>
            <a:off x="6854089" y="605221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AB5270-F8C4-3D3A-B4BB-83679E9248F4}"/>
              </a:ext>
            </a:extLst>
          </p:cNvPr>
          <p:cNvSpPr txBox="1"/>
          <p:nvPr/>
        </p:nvSpPr>
        <p:spPr>
          <a:xfrm>
            <a:off x="9140089" y="605221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7" name="yt_shape_1440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06" name="yt_image_1440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9" name="yt_shape_14409"/>
          <p:cNvSpPr txBox="1"/>
          <p:nvPr/>
        </p:nvSpPr>
        <p:spPr>
          <a:xfrm>
            <a:off x="540119" y="143137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某校为了解七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八年级学生对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防溺水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14ce"/>
              </a:rPr>
              <a:t>安全知识的掌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握情况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八年级各随机抽取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名学生进行测试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并对成绩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百分制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d252"/>
              </a:rPr>
              <a:t>进行整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描述和分析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部分信息如下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七年级成绩频数直方图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411" name="yt_image_14411" title="H_163.26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2184" y="2564904"/>
            <a:ext cx="3646891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13" name="yt_shape_14413"/>
          <p:cNvSpPr txBox="1"/>
          <p:nvPr/>
        </p:nvSpPr>
        <p:spPr>
          <a:xfrm>
            <a:off x="540000" y="3356992"/>
            <a:ext cx="646330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七年级成绩在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这一组的是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八年级成绩的平均数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中位数如下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7" name="yt_table_1441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154354"/>
              </p:ext>
            </p:extLst>
          </p:nvPr>
        </p:nvGraphicFramePr>
        <p:xfrm>
          <a:off x="540000" y="4797152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64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3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73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8" name="yt_shape_14418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在这次测试中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在这次测试中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七年级学生甲与八年级学生乙的成绩都是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5d0e,isEnd"/>
              </a:rPr>
              <a:t>请判断两位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学生在各自年级的排名谁更靠前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239869-C6B5-619B-8043-2578023311DB}"/>
              </a:ext>
            </a:extLst>
          </p:cNvPr>
          <p:cNvSpPr txBox="1"/>
          <p:nvPr/>
        </p:nvSpPr>
        <p:spPr>
          <a:xfrm>
            <a:off x="82225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8FEEDC-D634-8F46-1A45-12C833E2F393}"/>
              </a:ext>
            </a:extLst>
          </p:cNvPr>
          <p:cNvSpPr txBox="1"/>
          <p:nvPr/>
        </p:nvSpPr>
        <p:spPr>
          <a:xfrm>
            <a:off x="3356821" y="180417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94AA66-D0A5-9913-43CB-478DBD3939B2}"/>
              </a:ext>
            </a:extLst>
          </p:cNvPr>
          <p:cNvSpPr txBox="1"/>
          <p:nvPr/>
        </p:nvSpPr>
        <p:spPr>
          <a:xfrm>
            <a:off x="450108" y="3146756"/>
            <a:ext cx="7152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甲学生在该年级的排名更靠前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895B68-933D-443E-637A-48D33F6A18B1}"/>
              </a:ext>
            </a:extLst>
          </p:cNvPr>
          <p:cNvSpPr txBox="1"/>
          <p:nvPr/>
        </p:nvSpPr>
        <p:spPr>
          <a:xfrm>
            <a:off x="450108" y="3622244"/>
            <a:ext cx="11343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七年级学生甲的成绩大于中位数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77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其名次在该年级抽查的学生数的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b1855"/>
              </a:rPr>
              <a:t>25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3C09C9-18AA-DC36-A93A-F8AD22188961}"/>
              </a:ext>
            </a:extLst>
          </p:cNvPr>
          <p:cNvSpPr txBox="1"/>
          <p:nvPr/>
        </p:nvSpPr>
        <p:spPr>
          <a:xfrm>
            <a:off x="450108" y="409773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名之前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AB3C65-0209-75C4-078C-452D3775772E}"/>
              </a:ext>
            </a:extLst>
          </p:cNvPr>
          <p:cNvSpPr txBox="1"/>
          <p:nvPr/>
        </p:nvSpPr>
        <p:spPr>
          <a:xfrm>
            <a:off x="450108" y="4573220"/>
            <a:ext cx="11343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八年级学生乙的成绩小于中位数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其名次在该年级抽查的学生数的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5811c"/>
              </a:rPr>
              <a:t>名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DED081-B448-6E87-016E-4CE99A7E9D54}"/>
              </a:ext>
            </a:extLst>
          </p:cNvPr>
          <p:cNvSpPr txBox="1"/>
          <p:nvPr/>
        </p:nvSpPr>
        <p:spPr>
          <a:xfrm>
            <a:off x="450108" y="5048708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之后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544DFE-B148-62DC-E021-4621991FF59C}"/>
              </a:ext>
            </a:extLst>
          </p:cNvPr>
          <p:cNvSpPr txBox="1"/>
          <p:nvPr/>
        </p:nvSpPr>
        <p:spPr>
          <a:xfrm>
            <a:off x="450108" y="5524196"/>
            <a:ext cx="488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甲学生在该年级的排名更靠前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22" name="yt_shape_14422"/>
              <p:cNvSpPr txBox="1"/>
              <p:nvPr/>
            </p:nvSpPr>
            <p:spPr>
              <a:xfrm>
                <a:off x="540119" y="900000"/>
                <a:ext cx="11492915" cy="44902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该校七年级学生有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假设全部参加此次测试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81a07"/>
                  </a:rPr>
                  <a:t>请估计七年级成绩超过平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分的人数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甲学生在该年级的排名更靠前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七年级学生甲的成绩大于中位数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77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其名次在该年级抽查的学生数的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2_b1855"/>
                  </a:rPr>
                  <a:t>25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名之前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八年级学生乙的成绩小于中位数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79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其名次在该年级抽查的学生数的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5811c"/>
                  </a:rPr>
                  <a:t>名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之后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甲学生在该年级的排名更靠前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估计七年级成绩超过平均数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分的人数为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5+15+8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22" name="yt_shape_14422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90204"/>
              </a:xfrm>
              <a:prstGeom prst="rect">
                <a:avLst/>
              </a:prstGeom>
              <a:blipFill>
                <a:blip r:embed="rId2"/>
                <a:stretch>
                  <a:fillRect l="-1645" t="-1223" b="-1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14D7660-F147-16CF-32BA-677EE620D5AE}"/>
                  </a:ext>
                </a:extLst>
              </p:cNvPr>
              <p:cNvSpPr txBox="1"/>
              <p:nvPr/>
            </p:nvSpPr>
            <p:spPr>
              <a:xfrm>
                <a:off x="407368" y="1628800"/>
                <a:ext cx="10257537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估计七年级成绩超过平均数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分的人数为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5+15+8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14D7660-F147-16CF-32BA-677EE620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628800"/>
                <a:ext cx="10257537" cy="736486"/>
              </a:xfrm>
              <a:prstGeom prst="rect">
                <a:avLst/>
              </a:prstGeom>
              <a:blipFill>
                <a:blip r:embed="rId3"/>
                <a:stretch>
                  <a:fillRect l="-951" r="-1011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7" name="yt_shape_14427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4426" name="yt_image_144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9" name="yt_shape_14429"/>
          <p:cNvSpPr txBox="1"/>
          <p:nvPr/>
        </p:nvSpPr>
        <p:spPr>
          <a:xfrm>
            <a:off x="540119" y="2140388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条形统计图中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最高的直条对应的横轴数据为众数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扇形统计图中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bebca"/>
              </a:rPr>
              <a:t>面积最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大的扇形上的数据为众数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9" name="yt_shape_1434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48" name="yt_image_14348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1" name="yt_shape_14351"/>
          <p:cNvSpPr txBox="1"/>
          <p:nvPr/>
        </p:nvSpPr>
        <p:spPr>
          <a:xfrm>
            <a:off x="540000" y="1482165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从条形统计图中分析数据的集中趋势</a:t>
            </a:r>
          </a:p>
        </p:txBody>
      </p:sp>
      <p:sp>
        <p:nvSpPr>
          <p:cNvPr id="14352" name="yt_shape_14352"/>
          <p:cNvSpPr txBox="1"/>
          <p:nvPr/>
        </p:nvSpPr>
        <p:spPr>
          <a:xfrm>
            <a:off x="540120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某单位组织职工开展植树活动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植树量与人数之间关系如图所示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88cc"/>
              </a:rPr>
              <a:t>下列说法不正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4" name="yt_table_1435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783867"/>
              </p:ext>
            </p:extLst>
          </p:nvPr>
        </p:nvGraphicFramePr>
        <p:xfrm>
          <a:off x="540056" y="2931034"/>
          <a:ext cx="4691063" cy="1901952"/>
        </p:xfrm>
        <a:graphic>
          <a:graphicData uri="http://schemas.openxmlformats.org/drawingml/2006/table">
            <a:tbl>
              <a:tblPr/>
              <a:tblGrid>
                <a:gridCol w="4691063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参加本次植树活动共有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每人植树量的众数是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每人植树量的中位数是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每人植树量的平均数是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pic>
        <p:nvPicPr>
          <p:cNvPr id="14353" name="yt_image_14353_skip" title="H_149.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5972" y="2931034"/>
            <a:ext cx="3204217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072394" title="H_26.259764">
            <a:extLst>
              <a:ext uri="{FF2B5EF4-FFF2-40B4-BE49-F238E27FC236}">
                <a16:creationId xmlns:a16="http://schemas.microsoft.com/office/drawing/2014/main" id="{2D4C81DE-70F9-3966-6008-77D1BDA36F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35A6A9-F0E1-9546-BD20-F6E52851A18B}"/>
              </a:ext>
            </a:extLst>
          </p:cNvPr>
          <p:cNvSpPr txBox="1"/>
          <p:nvPr/>
        </p:nvSpPr>
        <p:spPr>
          <a:xfrm>
            <a:off x="1974109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6" name="yt_shape_1435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随着智能手机的普及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抢微信红包成为了春节期间人们最喜欢的活动之一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4d5b,isEnd"/>
              </a:rPr>
              <a:t>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学九年级五班班长对全班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名学生在春节期间所抢的红包金额进行统计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9379,isEnd"/>
              </a:rPr>
              <a:t>并绘制成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红包金额的众数为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中位数为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57" name="yt_image_14357" title="H_158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275" y="2491930"/>
            <a:ext cx="3129449" cy="200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02576C-E848-8DDC-9DC0-DFDF5D9401B8}"/>
              </a:ext>
            </a:extLst>
          </p:cNvPr>
          <p:cNvSpPr txBox="1"/>
          <p:nvPr/>
        </p:nvSpPr>
        <p:spPr>
          <a:xfrm>
            <a:off x="7612907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014FD6-7093-89F8-C633-5ED92E573C1F}"/>
              </a:ext>
            </a:extLst>
          </p:cNvPr>
          <p:cNvSpPr txBox="1"/>
          <p:nvPr/>
        </p:nvSpPr>
        <p:spPr>
          <a:xfrm>
            <a:off x="10356107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9" name="yt_shape_14359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从扇形统计图中分析数据的集中趋势</a:t>
            </a:r>
          </a:p>
        </p:txBody>
      </p:sp>
      <p:sp>
        <p:nvSpPr>
          <p:cNvPr id="14360" name="yt_shape_1436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六盘水市中考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从调查消费者购买汽车能源类型的扇形统计图中可看出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221c"/>
              </a:rPr>
              <a:t>人们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更倾向购买的是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64" name="yt_table_1436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765730"/>
              </p:ext>
            </p:extLst>
          </p:nvPr>
        </p:nvGraphicFramePr>
        <p:xfrm>
          <a:off x="540056" y="2348869"/>
          <a:ext cx="51327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纯电动车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混动车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轻混车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燃油车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</a:tbl>
          </a:graphicData>
        </a:graphic>
      </p:graphicFrame>
      <p:grpSp>
        <p:nvGrpSpPr>
          <p:cNvPr id="14361" name="yt_shape_14361_skip" title="H_192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26143" y="2348869"/>
            <a:ext cx="2923984" cy="2441970"/>
            <a:chOff x="0" y="0"/>
            <a:chExt cx="2923984" cy="2441970"/>
          </a:xfrm>
        </p:grpSpPr>
        <p:pic>
          <p:nvPicPr>
            <p:cNvPr id="2" name="yt_image_1436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23984" cy="204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3" name="yt_shape_14363"/>
            <p:cNvSpPr txBox="1"/>
            <p:nvPr/>
          </p:nvSpPr>
          <p:spPr>
            <a:xfrm>
              <a:off x="928711" y="20819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16044072457">
            <a:extLst>
              <a:ext uri="{FF2B5EF4-FFF2-40B4-BE49-F238E27FC236}">
                <a16:creationId xmlns:a16="http://schemas.microsoft.com/office/drawing/2014/main" id="{E290814E-DB97-8AC4-B644-EE9263B5EA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9E4E467-0419-270E-A929-984D611EF924}"/>
              </a:ext>
            </a:extLst>
          </p:cNvPr>
          <p:cNvSpPr txBox="1"/>
          <p:nvPr/>
        </p:nvSpPr>
        <p:spPr>
          <a:xfrm>
            <a:off x="31933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6" name="yt_shape_14366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某射击队为了解运动员的年龄情况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做了一次年龄调查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ec9b"/>
              </a:rPr>
              <a:t>根据射击运动员的年龄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绘制出了如图所示的统计图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70" name="yt_shape_14370"/>
          <p:cNvSpPr txBox="1"/>
          <p:nvPr/>
        </p:nvSpPr>
        <p:spPr>
          <a:xfrm>
            <a:off x="540000" y="439383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67" name="yt_shape_14367" title="H_184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4209" y="1995319"/>
            <a:ext cx="1763580" cy="2348244"/>
            <a:chOff x="0" y="0"/>
            <a:chExt cx="1763580" cy="2348244"/>
          </a:xfrm>
        </p:grpSpPr>
        <p:pic>
          <p:nvPicPr>
            <p:cNvPr id="2" name="yt_image_1436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3580" cy="195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9" name="yt_shape_14369"/>
            <p:cNvSpPr txBox="1"/>
            <p:nvPr/>
          </p:nvSpPr>
          <p:spPr>
            <a:xfrm>
              <a:off x="348509" y="19882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14371" name="yt_shape_14371"/>
          <p:cNvSpPr txBox="1"/>
          <p:nvPr/>
        </p:nvSpPr>
        <p:spPr>
          <a:xfrm>
            <a:off x="540000" y="4803117"/>
            <a:ext cx="32428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372" name="yt_shape_14372"/>
          <p:cNvSpPr txBox="1"/>
          <p:nvPr/>
        </p:nvSpPr>
        <p:spPr>
          <a:xfrm>
            <a:off x="540119" y="52824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该射击队运动员年龄的中位数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平均数和众数分别为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1CC531-2168-E797-295B-8C595CE9444A}"/>
              </a:ext>
            </a:extLst>
          </p:cNvPr>
          <p:cNvSpPr txBox="1"/>
          <p:nvPr/>
        </p:nvSpPr>
        <p:spPr>
          <a:xfrm>
            <a:off x="2747102" y="475631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978867-8AE2-0F15-14F8-4237074A9655}"/>
              </a:ext>
            </a:extLst>
          </p:cNvPr>
          <p:cNvSpPr txBox="1"/>
          <p:nvPr/>
        </p:nvSpPr>
        <p:spPr>
          <a:xfrm>
            <a:off x="8527307" y="52356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B567A5-C870-7B81-1920-0F54002E3C35}"/>
              </a:ext>
            </a:extLst>
          </p:cNvPr>
          <p:cNvSpPr txBox="1"/>
          <p:nvPr/>
        </p:nvSpPr>
        <p:spPr>
          <a:xfrm>
            <a:off x="10051307" y="523561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2_3eac5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6765B3-B35E-6D00-5F51-B0E922AB0B59}"/>
              </a:ext>
            </a:extLst>
          </p:cNvPr>
          <p:cNvSpPr txBox="1"/>
          <p:nvPr/>
        </p:nvSpPr>
        <p:spPr>
          <a:xfrm>
            <a:off x="450108" y="571110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88DCA6-149E-5F27-5A2E-3811EECE7C02}"/>
              </a:ext>
            </a:extLst>
          </p:cNvPr>
          <p:cNvSpPr txBox="1"/>
          <p:nvPr/>
        </p:nvSpPr>
        <p:spPr>
          <a:xfrm>
            <a:off x="1669308" y="571110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3" name="yt_shape_14373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从折线统计图中分析数据的集中趋势</a:t>
            </a:r>
          </a:p>
        </p:txBody>
      </p:sp>
      <p:sp>
        <p:nvSpPr>
          <p:cNvPr id="14374" name="yt_shape_1437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月的用电量统计如图所示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4bf34"/>
              </a:rPr>
              <a:t>这组数据的众数和中位数分别是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78" name="yt_table_1437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572144"/>
              </p:ext>
            </p:extLst>
          </p:nvPr>
        </p:nvGraphicFramePr>
        <p:xfrm>
          <a:off x="540056" y="2348869"/>
          <a:ext cx="66392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</a:tbl>
          </a:graphicData>
        </a:graphic>
      </p:graphicFrame>
      <p:grpSp>
        <p:nvGrpSpPr>
          <p:cNvPr id="14375" name="yt_shape_14375_skip" title="H_144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89515" y="2348869"/>
            <a:ext cx="2460510" cy="1837323"/>
            <a:chOff x="0" y="0"/>
            <a:chExt cx="2460510" cy="1837323"/>
          </a:xfrm>
        </p:grpSpPr>
        <p:pic>
          <p:nvPicPr>
            <p:cNvPr id="2" name="yt_image_1437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60510" cy="1441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77" name="yt_shape_14377"/>
            <p:cNvSpPr txBox="1"/>
            <p:nvPr/>
          </p:nvSpPr>
          <p:spPr>
            <a:xfrm>
              <a:off x="696974" y="14773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16044072524">
            <a:extLst>
              <a:ext uri="{FF2B5EF4-FFF2-40B4-BE49-F238E27FC236}">
                <a16:creationId xmlns:a16="http://schemas.microsoft.com/office/drawing/2014/main" id="{817EB688-97D8-CA25-501D-E7C31BF84B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EF0128F-0A25-BADE-1D26-F9FDD09E7C29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0" name="yt_shape_1438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在一次中学生田径运动会上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参加男子跳高的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名运动员的成绩如图所示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b0be,isEnd"/>
              </a:rPr>
              <a:t>则这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些运动员成绩的中位数为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384" name="yt_shape_14384"/>
          <p:cNvSpPr txBox="1"/>
          <p:nvPr/>
        </p:nvSpPr>
        <p:spPr>
          <a:xfrm>
            <a:off x="540000" y="413034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81" name="yt_shape_14381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91117" y="2011799"/>
            <a:ext cx="2609764" cy="2068209"/>
            <a:chOff x="0" y="0"/>
            <a:chExt cx="2609764" cy="2068209"/>
          </a:xfrm>
        </p:grpSpPr>
        <p:pic>
          <p:nvPicPr>
            <p:cNvPr id="2" name="yt_image_1438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09764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83" name="yt_shape_14383"/>
            <p:cNvSpPr txBox="1"/>
            <p:nvPr/>
          </p:nvSpPr>
          <p:spPr>
            <a:xfrm>
              <a:off x="771601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3E9D69E-EB95-ED18-97E3-DEC19278371D}"/>
              </a:ext>
            </a:extLst>
          </p:cNvPr>
          <p:cNvSpPr txBox="1"/>
          <p:nvPr/>
        </p:nvSpPr>
        <p:spPr>
          <a:xfrm>
            <a:off x="4107708" y="1328682"/>
            <a:ext cx="1313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5" name="yt_shape_14385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对众数、中位数认识不清导致错误</a:t>
            </a:r>
          </a:p>
        </p:txBody>
      </p:sp>
      <p:sp>
        <p:nvSpPr>
          <p:cNvPr id="14386" name="yt_shape_14386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在学校组织的科学常识竞赛中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人参加比赛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成绩分为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fb6b,isEnd"/>
              </a:rPr>
              <a:t>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相应等级的得分依次记为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fe69,isEnd"/>
              </a:rPr>
              <a:t>将成绩整理并绘制了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则这些成绩的众数为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中位数为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87" name="yt_image_14387" title="H_149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9608" y="2981364"/>
            <a:ext cx="1632783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072587" title="H_26.259764">
            <a:extLst>
              <a:ext uri="{FF2B5EF4-FFF2-40B4-BE49-F238E27FC236}">
                <a16:creationId xmlns:a16="http://schemas.microsoft.com/office/drawing/2014/main" id="{A3B2486D-A2E2-5C68-717D-C04D392C2A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DEB34D-85E4-7B74-567D-82A5017D4DF3}"/>
              </a:ext>
            </a:extLst>
          </p:cNvPr>
          <p:cNvSpPr txBox="1"/>
          <p:nvPr/>
        </p:nvSpPr>
        <p:spPr>
          <a:xfrm>
            <a:off x="5326909" y="229360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A8BAF3-79CF-6280-E99A-24501EEFA212}"/>
              </a:ext>
            </a:extLst>
          </p:cNvPr>
          <p:cNvSpPr txBox="1"/>
          <p:nvPr/>
        </p:nvSpPr>
        <p:spPr>
          <a:xfrm>
            <a:off x="8070108" y="229360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0" name="yt_shape_1439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89" name="yt_image_14389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2" name="yt_shape_1439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如图是小明某一天测得的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次体温情况的折线统计图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7d7f"/>
              </a:rPr>
              <a:t>下列信息不正确的是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94" name="yt_table_1439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417770"/>
              </p:ext>
            </p:extLst>
          </p:nvPr>
        </p:nvGraphicFramePr>
        <p:xfrm>
          <a:off x="540056" y="2441600"/>
          <a:ext cx="4699000" cy="1901952"/>
        </p:xfrm>
        <a:graphic>
          <a:graphicData uri="http://schemas.openxmlformats.org/drawingml/2006/table">
            <a:tbl>
              <a:tblPr/>
              <a:tblGrid>
                <a:gridCol w="4699000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测得的最高体温为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次测得的体温在下降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这组数据的众数是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这组数据的中位数是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</a:tbl>
          </a:graphicData>
        </a:graphic>
      </p:graphicFrame>
      <p:pic>
        <p:nvPicPr>
          <p:cNvPr id="14393" name="yt_image_14393_skip" title="H_161.5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7344" y="2441600"/>
            <a:ext cx="3272859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7BA372-D0E9-1326-D58C-2B34B25EAAD0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929</Words>
  <Application>Microsoft Office PowerPoint</Application>
  <PresentationFormat>宽屏</PresentationFormat>
  <Paragraphs>110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0" baseType="lpstr">
      <vt:lpstr>,isEnd</vt:lpstr>
      <vt:lpstr>_⨹_1_5811c</vt:lpstr>
      <vt:lpstr>_⨹_1_80562</vt:lpstr>
      <vt:lpstr>_⨹_1_afb6b,isEnd</vt:lpstr>
      <vt:lpstr>_⨹_10_cec9b</vt:lpstr>
      <vt:lpstr>_⨹_11_81a07</vt:lpstr>
      <vt:lpstr>_⨹_14_4bf34</vt:lpstr>
      <vt:lpstr>_⨹_2_34d5b,isEnd</vt:lpstr>
      <vt:lpstr>_⨹_2_3eac5</vt:lpstr>
      <vt:lpstr>_⨹_2_52e94</vt:lpstr>
      <vt:lpstr>_⨹_2_5b0be,isEnd</vt:lpstr>
      <vt:lpstr>_⨹_2_b1855</vt:lpstr>
      <vt:lpstr>_⨹_2_c221c</vt:lpstr>
      <vt:lpstr>_⨹_3_bebca</vt:lpstr>
      <vt:lpstr>_⨹_3_dd252</vt:lpstr>
      <vt:lpstr>_⨹_4_59379,isEnd</vt:lpstr>
      <vt:lpstr>_⨹_5_25d0e,isEnd</vt:lpstr>
      <vt:lpstr>_⨹_6_014ce</vt:lpstr>
      <vt:lpstr>_⨹_6_f88cc</vt:lpstr>
      <vt:lpstr>_⨹_9_77d7f</vt:lpstr>
      <vt:lpstr>_⨹_9_afe69,isEnd</vt:lpstr>
      <vt:lpstr>Finished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2024-05-20T10:47:51Z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