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2" r:id="rId5"/>
    <p:sldId id="315" r:id="rId6"/>
    <p:sldId id="317" r:id="rId7"/>
    <p:sldId id="318" r:id="rId8"/>
    <p:sldId id="319" r:id="rId9"/>
    <p:sldId id="321" r:id="rId10"/>
    <p:sldId id="326" r:id="rId11"/>
    <p:sldId id="329" r:id="rId12"/>
    <p:sldId id="330" r:id="rId13"/>
    <p:sldId id="331" r:id="rId14"/>
    <p:sldId id="335" r:id="rId15"/>
    <p:sldId id="33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51" name="yt_image_11251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8755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53" name="yt_shape_11253"/>
              <p:cNvSpPr txBox="1"/>
              <p:nvPr/>
            </p:nvSpPr>
            <p:spPr>
              <a:xfrm>
                <a:off x="540119" y="1431377"/>
                <a:ext cx="11492915" cy="28847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的式子叫做二次根式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积的算术平方根等于算术平方根的积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680d8,isEnd"/>
                  </a:rPr>
                  <a:t>）；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商的算术平方根等于算术平方根的商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被开方数不含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也不含能开得尽方的因数或因式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98c8,isEnd"/>
                  </a:rPr>
                  <a:t>这样的二次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根式叫做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253" name="yt_shape_112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2884764"/>
              </a:xfrm>
              <a:prstGeom prst="rect">
                <a:avLst/>
              </a:prstGeom>
              <a:blipFill>
                <a:blip r:embed="rId3"/>
                <a:stretch>
                  <a:fillRect l="-1645" t="-1903" b="-5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E71E12-4D04-1AAC-3A37-0558D98C844C}"/>
              </a:ext>
            </a:extLst>
          </p:cNvPr>
          <p:cNvSpPr txBox="1"/>
          <p:nvPr/>
        </p:nvSpPr>
        <p:spPr>
          <a:xfrm>
            <a:off x="4094627" y="1384571"/>
            <a:ext cx="1218312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7164F4-E284-5196-BD5E-606CBBE9F4A9}"/>
                  </a:ext>
                </a:extLst>
              </p:cNvPr>
              <p:cNvSpPr txBox="1"/>
              <p:nvPr/>
            </p:nvSpPr>
            <p:spPr>
              <a:xfrm>
                <a:off x="7611764" y="1865330"/>
                <a:ext cx="1478725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DA7164F4-E284-5196-BD5E-606CBBE9F4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1764" y="1865330"/>
                <a:ext cx="1478725" cy="618630"/>
              </a:xfrm>
              <a:prstGeom prst="rect">
                <a:avLst/>
              </a:prstGeom>
              <a:blipFill>
                <a:blip r:embed="rId4"/>
                <a:stretch>
                  <a:fillRect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EA0D965-F3E5-87BF-A0A7-3D5495DF463F}"/>
              </a:ext>
            </a:extLst>
          </p:cNvPr>
          <p:cNvCxnSpPr/>
          <p:nvPr/>
        </p:nvCxnSpPr>
        <p:spPr>
          <a:xfrm>
            <a:off x="7349351" y="2456204"/>
            <a:ext cx="165112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CB25576-E09D-C36B-E78E-8921E80494B4}"/>
                  </a:ext>
                </a:extLst>
              </p:cNvPr>
              <p:cNvSpPr txBox="1"/>
              <p:nvPr/>
            </p:nvSpPr>
            <p:spPr>
              <a:xfrm>
                <a:off x="7062808" y="2390348"/>
                <a:ext cx="823722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5CB25576-E09D-C36B-E78E-8921E80494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2808" y="2390348"/>
                <a:ext cx="823722" cy="106116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1834DB6-7843-60F5-4FD2-1F1481E1B907}"/>
              </a:ext>
            </a:extLst>
          </p:cNvPr>
          <p:cNvCxnSpPr/>
          <p:nvPr/>
        </p:nvCxnSpPr>
        <p:spPr>
          <a:xfrm>
            <a:off x="6800394" y="3423753"/>
            <a:ext cx="99612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72FB10A-3E89-14D9-630E-E411E9BC9935}"/>
              </a:ext>
            </a:extLst>
          </p:cNvPr>
          <p:cNvSpPr txBox="1"/>
          <p:nvPr/>
        </p:nvSpPr>
        <p:spPr>
          <a:xfrm>
            <a:off x="4183908" y="335789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1F9099-9D59-F358-685E-9C91D3A139BF}"/>
              </a:ext>
            </a:extLst>
          </p:cNvPr>
          <p:cNvSpPr txBox="1"/>
          <p:nvPr/>
        </p:nvSpPr>
        <p:spPr>
          <a:xfrm>
            <a:off x="1974108" y="3833385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最简二次根式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5" name="yt_shape_11315"/>
              <p:cNvSpPr txBox="1"/>
              <p:nvPr/>
            </p:nvSpPr>
            <p:spPr>
              <a:xfrm>
                <a:off x="540120" y="900000"/>
                <a:ext cx="11492915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在如图所示的方格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每个小方格的边长均为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1012"/>
                  </a:rPr>
                  <a:t>内画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使它的顶点都在格点上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15" name="yt_shape_11315" descr="{&quot;rangeId&quot;:20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806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19" name="yt_shape_11319"/>
          <p:cNvSpPr txBox="1"/>
          <p:nvPr/>
        </p:nvSpPr>
        <p:spPr>
          <a:xfrm>
            <a:off x="540000" y="2052451"/>
            <a:ext cx="3481851" cy="14228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800" b="0" i="0" u="none" spc="11553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</a:rPr>
              <a:t> </a:t>
            </a:r>
            <a:r>
              <a:rPr lang="en-US" altLang="zh-CN" sz="7900" b="0" i="0" u="none" spc="11673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</a:rPr>
              <a:t> </a:t>
            </a:r>
          </a:p>
        </p:txBody>
      </p:sp>
      <p:pic>
        <p:nvPicPr>
          <p:cNvPr id="11317" name="yt_image_11317" title="H_122.408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071769"/>
            <a:ext cx="1714543" cy="155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18" name="yt_image_11318" title="H_123.9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798" y="4194786"/>
            <a:ext cx="1732946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1" name="yt_shape_11321"/>
          <p:cNvSpPr txBox="1"/>
          <p:nvPr/>
        </p:nvSpPr>
        <p:spPr>
          <a:xfrm>
            <a:off x="540000" y="3676803"/>
            <a:ext cx="29334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6D7E49-BF83-BED5-F003-8A04765D3733}"/>
              </a:ext>
            </a:extLst>
          </p:cNvPr>
          <p:cNvSpPr txBox="1"/>
          <p:nvPr/>
        </p:nvSpPr>
        <p:spPr>
          <a:xfrm>
            <a:off x="449989" y="3629997"/>
            <a:ext cx="30852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22" name="yt_shape_11322"/>
              <p:cNvSpPr txBox="1"/>
              <p:nvPr/>
            </p:nvSpPr>
            <p:spPr>
              <a:xfrm>
                <a:off x="540119" y="900000"/>
                <a:ext cx="11492915" cy="38346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是等腰三角形的两边长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4d69"/>
                  </a:rPr>
                  <a:t>试求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此等腰三角形的周长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分两种情况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为腰时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不能构成三角形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为底时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三角形周长为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此等腰三角形的周长为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22" name="yt_shape_11322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34639"/>
              </a:xfrm>
              <a:prstGeom prst="rect">
                <a:avLst/>
              </a:prstGeom>
              <a:blipFill>
                <a:blip r:embed="rId2"/>
                <a:stretch>
                  <a:fillRect l="-1645" t="-636" b="-3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79C5A9-D847-40B0-BAA4-C916B6C2E3BE}"/>
              </a:ext>
            </a:extLst>
          </p:cNvPr>
          <p:cNvSpPr txBox="1"/>
          <p:nvPr/>
        </p:nvSpPr>
        <p:spPr>
          <a:xfrm>
            <a:off x="450108" y="1848938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C1891A-3498-1261-A5F7-37B605FF1EFB}"/>
              </a:ext>
            </a:extLst>
          </p:cNvPr>
          <p:cNvSpPr txBox="1"/>
          <p:nvPr/>
        </p:nvSpPr>
        <p:spPr>
          <a:xfrm>
            <a:off x="450108" y="2324426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0FCFD5-C954-E66C-E34B-657B24B8974E}"/>
              </a:ext>
            </a:extLst>
          </p:cNvPr>
          <p:cNvSpPr txBox="1"/>
          <p:nvPr/>
        </p:nvSpPr>
        <p:spPr>
          <a:xfrm>
            <a:off x="450108" y="279991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F5A46F-07ED-CCA6-039D-936F9199A3E7}"/>
              </a:ext>
            </a:extLst>
          </p:cNvPr>
          <p:cNvSpPr txBox="1"/>
          <p:nvPr/>
        </p:nvSpPr>
        <p:spPr>
          <a:xfrm>
            <a:off x="450108" y="3275402"/>
            <a:ext cx="7438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为腰时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不能构成三角形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5E7DE5-CAA2-F585-FB6D-580305D4805D}"/>
              </a:ext>
            </a:extLst>
          </p:cNvPr>
          <p:cNvSpPr txBox="1"/>
          <p:nvPr/>
        </p:nvSpPr>
        <p:spPr>
          <a:xfrm>
            <a:off x="450108" y="3750890"/>
            <a:ext cx="7285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为底时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三角形周长为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F34AE2-E0D9-1C0A-E1A1-0C87DF400FAB}"/>
              </a:ext>
            </a:extLst>
          </p:cNvPr>
          <p:cNvSpPr txBox="1"/>
          <p:nvPr/>
        </p:nvSpPr>
        <p:spPr>
          <a:xfrm>
            <a:off x="450108" y="4226378"/>
            <a:ext cx="459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此等腰三角形的周长为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28" name="yt_image_11328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31" name="yt_shape_11331"/>
              <p:cNvSpPr txBox="1"/>
              <p:nvPr/>
            </p:nvSpPr>
            <p:spPr>
              <a:xfrm>
                <a:off x="540119" y="1482165"/>
                <a:ext cx="11492915" cy="3851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观察下列含有规律的式子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c93cd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根据你发现的规律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完成下面各题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按照这个规律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符合以上规律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331" name="yt_shape_113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851632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D743574-852C-E3D7-F598-63ABF22B9983}"/>
                  </a:ext>
                </a:extLst>
              </p:cNvPr>
              <p:cNvSpPr txBox="1"/>
              <p:nvPr/>
            </p:nvSpPr>
            <p:spPr>
              <a:xfrm>
                <a:off x="6136533" y="3159926"/>
                <a:ext cx="2330387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D743574-852C-E3D7-F598-63ABF22B99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6533" y="3159926"/>
                <a:ext cx="2330387" cy="10611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2B6E9AE-CE20-C724-3FF7-4D8C809D8AAE}"/>
              </a:ext>
            </a:extLst>
          </p:cNvPr>
          <p:cNvSpPr txBox="1"/>
          <p:nvPr/>
        </p:nvSpPr>
        <p:spPr>
          <a:xfrm>
            <a:off x="10654495" y="4338008"/>
            <a:ext cx="637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7" name="yt_shape_11337"/>
              <p:cNvSpPr txBox="1"/>
              <p:nvPr/>
            </p:nvSpPr>
            <p:spPr>
              <a:xfrm>
                <a:off x="540119" y="900000"/>
                <a:ext cx="11492915" cy="52967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请你用含有正整数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表示出你所发现的规律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76.1850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76.18504"/>
                  </a:rPr>
                </a:b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请你通过计算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验证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对应的式子是正确的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×22+1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441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441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对应的式子是正确的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37" name="yt_shape_113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96771"/>
              </a:xfrm>
              <a:prstGeom prst="rect">
                <a:avLst/>
              </a:prstGeom>
              <a:blipFill>
                <a:blip r:embed="rId2"/>
                <a:stretch>
                  <a:fillRect l="-1645" b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A8A191-FD15-B313-5874-F1E8AA33A3ED}"/>
                  </a:ext>
                </a:extLst>
              </p:cNvPr>
              <p:cNvSpPr txBox="1"/>
              <p:nvPr/>
            </p:nvSpPr>
            <p:spPr>
              <a:xfrm>
                <a:off x="8822582" y="772244"/>
                <a:ext cx="273989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d08a5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8, 'mathAnswerShape': 1}">
                <a:extLst>
                  <a:ext uri="{FF2B5EF4-FFF2-40B4-BE49-F238E27FC236}">
                    <a16:creationId xmlns:a16="http://schemas.microsoft.com/office/drawing/2014/main" id="{07A8A191-FD15-B313-5874-F1E8AA33A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2582" y="772244"/>
                <a:ext cx="2739898" cy="10611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5CE5BC5-972D-D753-5BE8-B2F13422CFF9}"/>
                  </a:ext>
                </a:extLst>
              </p:cNvPr>
              <p:cNvSpPr txBox="1"/>
              <p:nvPr/>
            </p:nvSpPr>
            <p:spPr>
              <a:xfrm>
                <a:off x="450108" y="1628800"/>
                <a:ext cx="170484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5CE5BC5-972D-D753-5BE8-B2F13422C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628800"/>
                <a:ext cx="1704848" cy="1061161"/>
              </a:xfrm>
              <a:prstGeom prst="rect">
                <a:avLst/>
              </a:prstGeom>
              <a:blipFill>
                <a:blip r:embed="rId4"/>
                <a:stretch>
                  <a:fillRect l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04371F-5E7A-AC66-BE81-E0FF27AB10C1}"/>
                  </a:ext>
                </a:extLst>
              </p:cNvPr>
              <p:cNvSpPr txBox="1"/>
              <p:nvPr/>
            </p:nvSpPr>
            <p:spPr>
              <a:xfrm>
                <a:off x="450108" y="3263781"/>
                <a:ext cx="6251511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8, 'mathAnswerShape': 1}">
                <a:extLst>
                  <a:ext uri="{FF2B5EF4-FFF2-40B4-BE49-F238E27FC236}">
                    <a16:creationId xmlns:a16="http://schemas.microsoft.com/office/drawing/2014/main" id="{4F04371F-5E7A-AC66-BE81-E0FF27AB10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63781"/>
                <a:ext cx="6251511" cy="1061162"/>
              </a:xfrm>
              <a:prstGeom prst="rect">
                <a:avLst/>
              </a:prstGeom>
              <a:blipFill>
                <a:blip r:embed="rId5"/>
                <a:stretch>
                  <a:fillRect l="-1561" r="-1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ED9C87-5233-9952-D5AF-76403FB35D3D}"/>
                  </a:ext>
                </a:extLst>
              </p:cNvPr>
              <p:cNvSpPr txBox="1"/>
              <p:nvPr/>
            </p:nvSpPr>
            <p:spPr>
              <a:xfrm>
                <a:off x="450108" y="4231331"/>
                <a:ext cx="5782754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左边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×22+1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441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右边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441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8, 'mathAnswerShape': 1}">
                <a:extLst>
                  <a:ext uri="{FF2B5EF4-FFF2-40B4-BE49-F238E27FC236}">
                    <a16:creationId xmlns:a16="http://schemas.microsoft.com/office/drawing/2014/main" id="{16ED9C87-5233-9952-D5AF-76403FB35D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31331"/>
                <a:ext cx="5782754" cy="1061161"/>
              </a:xfrm>
              <a:prstGeom prst="rect">
                <a:avLst/>
              </a:prstGeom>
              <a:blipFill>
                <a:blip r:embed="rId6"/>
                <a:stretch>
                  <a:fillRect l="-1688" r="-1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1BCF0C8-9A47-A4C4-823E-7DCE33D18A70}"/>
              </a:ext>
            </a:extLst>
          </p:cNvPr>
          <p:cNvSpPr txBox="1"/>
          <p:nvPr/>
        </p:nvSpPr>
        <p:spPr>
          <a:xfrm>
            <a:off x="450108" y="519888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AD43FC-857D-6B65-C53C-F92AB235B776}"/>
              </a:ext>
            </a:extLst>
          </p:cNvPr>
          <p:cNvSpPr txBox="1"/>
          <p:nvPr/>
        </p:nvSpPr>
        <p:spPr>
          <a:xfrm>
            <a:off x="450108" y="5674368"/>
            <a:ext cx="5152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对应的式子是正确的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3" name="yt_shape_11343"/>
          <p:cNvSpPr txBox="1"/>
          <p:nvPr/>
        </p:nvSpPr>
        <p:spPr>
          <a:xfrm>
            <a:off x="540000" y="900000"/>
            <a:ext cx="5468420" cy="68441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800" b="0" i="0" u="none" spc="-3800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en-US" altLang="zh-CN" sz="3800" b="0" i="0" u="none" spc="41692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</a:p>
        </p:txBody>
      </p:sp>
      <p:pic>
        <p:nvPicPr>
          <p:cNvPr id="11342" name="yt_image_1134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5414391" cy="75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5" name="yt_shape_11345"/>
          <p:cNvSpPr txBox="1"/>
          <p:nvPr/>
        </p:nvSpPr>
        <p:spPr>
          <a:xfrm>
            <a:off x="540119" y="1709174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二次根式有意义的条件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被开方数大于或等于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最简二次根式的条件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被开方数不含分母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3_d498e"/>
              </a:rPr>
              <a:t>被开方数不含有能开方的因数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分母中不含有根号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9" name="yt_shape_1125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58" name="yt_image_11258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1" name="yt_shape_11261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二次根式的概念</a:t>
            </a:r>
          </a:p>
        </p:txBody>
      </p:sp>
      <p:sp>
        <p:nvSpPr>
          <p:cNvPr id="11262" name="yt_shape_11262"/>
          <p:cNvSpPr txBox="1"/>
          <p:nvPr/>
        </p:nvSpPr>
        <p:spPr>
          <a:xfrm>
            <a:off x="540000" y="197159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63" name="yt_table_11263" title="H_73.4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5872297"/>
                  </p:ext>
                </p:extLst>
              </p:nvPr>
            </p:nvGraphicFramePr>
            <p:xfrm>
              <a:off x="540056" y="2450902"/>
              <a:ext cx="7062217" cy="1054545"/>
            </p:xfrm>
            <a:graphic>
              <a:graphicData uri="http://schemas.openxmlformats.org/drawingml/2006/table">
                <a:tbl>
                  <a:tblPr/>
                  <a:tblGrid>
                    <a:gridCol w="5136198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  <a:gridCol w="1926019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1263" name="yt_table_11263" descr="{&quot;rangeId&quot;:4,&quot;type&quot;:&quot;Option&quot;}" title="H_73.4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5872297"/>
                  </p:ext>
                </p:extLst>
              </p:nvPr>
            </p:nvGraphicFramePr>
            <p:xfrm>
              <a:off x="540056" y="2450902"/>
              <a:ext cx="7062217" cy="932561"/>
            </p:xfrm>
            <a:graphic>
              <a:graphicData uri="http://schemas.openxmlformats.org/drawingml/2006/table">
                <a:tbl>
                  <a:tblPr/>
                  <a:tblGrid>
                    <a:gridCol w="5136198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  <a:gridCol w="1926019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</a:tblGrid>
                  <a:tr h="4615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37441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67089" t="-3947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  <a:tr h="47104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1282" r="-37441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67089" t="-101282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64" name="yt_shape_11264"/>
              <p:cNvSpPr txBox="1"/>
              <p:nvPr/>
            </p:nvSpPr>
            <p:spPr>
              <a:xfrm>
                <a:off x="540000" y="3434045"/>
                <a:ext cx="10634706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264" name="yt_shape_1126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4045"/>
                <a:ext cx="10634706" cy="465512"/>
              </a:xfrm>
              <a:prstGeom prst="rect">
                <a:avLst/>
              </a:prstGeom>
              <a:blipFill>
                <a:blip r:embed="rId4"/>
                <a:stretch>
                  <a:fillRect l="-1778" t="-3896" r="-80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66" name="yt_table_112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691028"/>
              </p:ext>
            </p:extLst>
          </p:nvPr>
        </p:nvGraphicFramePr>
        <p:xfrm>
          <a:off x="540056" y="3950345"/>
          <a:ext cx="9340216" cy="475488"/>
        </p:xfrm>
        <a:graphic>
          <a:graphicData uri="http://schemas.openxmlformats.org/drawingml/2006/table">
            <a:tbl>
              <a:tblPr/>
              <a:tblGrid>
                <a:gridCol w="2576830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68" name="yt_shape_11268"/>
              <p:cNvSpPr txBox="1"/>
              <p:nvPr/>
            </p:nvSpPr>
            <p:spPr>
              <a:xfrm>
                <a:off x="540000" y="4476516"/>
                <a:ext cx="6580712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有最小值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268" name="yt_shape_11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76516"/>
                <a:ext cx="6580712" cy="465512"/>
              </a:xfrm>
              <a:prstGeom prst="rect">
                <a:avLst/>
              </a:prstGeom>
              <a:blipFill>
                <a:blip r:embed="rId5"/>
                <a:stretch>
                  <a:fillRect l="-2873" t="-3896" r="-185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76987" title="H_26.259764">
            <a:extLst>
              <a:ext uri="{FF2B5EF4-FFF2-40B4-BE49-F238E27FC236}">
                <a16:creationId xmlns:a16="http://schemas.microsoft.com/office/drawing/2014/main" id="{442ED590-3A7E-7415-EBA0-DDB2EAD72C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5F263D-F579-41B7-185B-8CF46D5534E7}"/>
              </a:ext>
            </a:extLst>
          </p:cNvPr>
          <p:cNvSpPr txBox="1"/>
          <p:nvPr/>
        </p:nvSpPr>
        <p:spPr>
          <a:xfrm>
            <a:off x="6012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1EB80B-5A09-12C9-B7EC-879D2C59DBD8}"/>
              </a:ext>
            </a:extLst>
          </p:cNvPr>
          <p:cNvSpPr txBox="1"/>
          <p:nvPr/>
        </p:nvSpPr>
        <p:spPr>
          <a:xfrm>
            <a:off x="10151583" y="3387239"/>
            <a:ext cx="400748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E84C65-4D46-B3F6-177E-866BA385570E}"/>
              </a:ext>
            </a:extLst>
          </p:cNvPr>
          <p:cNvSpPr txBox="1"/>
          <p:nvPr/>
        </p:nvSpPr>
        <p:spPr>
          <a:xfrm>
            <a:off x="1975577" y="4429710"/>
            <a:ext cx="637285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yt_shape_11270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最简二次根式</a:t>
            </a:r>
          </a:p>
        </p:txBody>
      </p:sp>
      <p:sp>
        <p:nvSpPr>
          <p:cNvPr id="11271" name="yt_shape_11271"/>
          <p:cNvSpPr txBox="1"/>
          <p:nvPr/>
        </p:nvSpPr>
        <p:spPr>
          <a:xfrm>
            <a:off x="540000" y="1389434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是最简二次根式的是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72" name="yt_table_11272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8864145"/>
                  </p:ext>
                </p:extLst>
              </p:nvPr>
            </p:nvGraphicFramePr>
            <p:xfrm>
              <a:off x="540056" y="1868737"/>
              <a:ext cx="8948357" cy="967550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  <a:gridCol w="2457323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  <a:gridCol w="1870520">
                      <a:extLst>
                        <a:ext uri="{9D8B030D-6E8A-4147-A177-3AD203B41FA5}">
                          <a16:colId xmlns:a16="http://schemas.microsoft.com/office/drawing/2014/main" val="102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272" name="yt_table_11272" descr="{&quot;rangeId&quot;:8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8864145"/>
                  </p:ext>
                </p:extLst>
              </p:nvPr>
            </p:nvGraphicFramePr>
            <p:xfrm>
              <a:off x="540056" y="1868737"/>
              <a:ext cx="8948357" cy="911733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2307082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  <a:gridCol w="2457323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  <a:gridCol w="1870520">
                      <a:extLst>
                        <a:ext uri="{9D8B030D-6E8A-4147-A177-3AD203B41FA5}">
                          <a16:colId xmlns:a16="http://schemas.microsoft.com/office/drawing/2014/main" val="10200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6579" b="-1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264" r="-187335" b="-1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337" r="-76179" b="-1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78502" b="-13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73" name="yt_shape_11273"/>
              <p:cNvSpPr txBox="1"/>
              <p:nvPr/>
            </p:nvSpPr>
            <p:spPr>
              <a:xfrm>
                <a:off x="540000" y="2831057"/>
                <a:ext cx="9146928" cy="4624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是最简二次根式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273" name="yt_shape_11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1057"/>
                <a:ext cx="9146928" cy="462434"/>
              </a:xfrm>
              <a:prstGeom prst="rect">
                <a:avLst/>
              </a:prstGeom>
              <a:blipFill>
                <a:blip r:embed="rId3"/>
                <a:stretch>
                  <a:fillRect l="-2067" t="-3947" r="-1067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77048" title="H_26.259764">
            <a:extLst>
              <a:ext uri="{FF2B5EF4-FFF2-40B4-BE49-F238E27FC236}">
                <a16:creationId xmlns:a16="http://schemas.microsoft.com/office/drawing/2014/main" id="{B46E98BC-5E2D-A36E-DCF8-FCD083EB4B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0F7587-3BDC-270C-3105-19774720EC39}"/>
              </a:ext>
            </a:extLst>
          </p:cNvPr>
          <p:cNvSpPr txBox="1"/>
          <p:nvPr/>
        </p:nvSpPr>
        <p:spPr>
          <a:xfrm>
            <a:off x="6012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364DF5-7A1B-C132-ADFF-0D25E4678AC5}"/>
              </a:ext>
            </a:extLst>
          </p:cNvPr>
          <p:cNvSpPr txBox="1"/>
          <p:nvPr/>
        </p:nvSpPr>
        <p:spPr>
          <a:xfrm>
            <a:off x="8898854" y="2784251"/>
            <a:ext cx="637285" cy="5515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5" name="yt_shape_11275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二次根式的性质及化简</a:t>
            </a:r>
          </a:p>
        </p:txBody>
      </p:sp>
      <p:sp>
        <p:nvSpPr>
          <p:cNvPr id="11276" name="yt_shape_11276"/>
          <p:cNvSpPr txBox="1"/>
          <p:nvPr/>
        </p:nvSpPr>
        <p:spPr>
          <a:xfrm>
            <a:off x="540000" y="1389434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77" name="yt_table_11277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5534463"/>
                  </p:ext>
                </p:extLst>
              </p:nvPr>
            </p:nvGraphicFramePr>
            <p:xfrm>
              <a:off x="540056" y="1868737"/>
              <a:ext cx="6537072" cy="1935100"/>
            </p:xfrm>
            <a:graphic>
              <a:graphicData uri="http://schemas.openxmlformats.org/drawingml/2006/table">
                <a:tbl>
                  <a:tblPr/>
                  <a:tblGrid>
                    <a:gridCol w="3941382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  <a:gridCol w="2595690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16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277" name="yt_table_11277" descr="{&quot;rangeId&quot;:11,&quot;type&quot;:&quot;Option&quot;}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5534463"/>
                  </p:ext>
                </p:extLst>
              </p:nvPr>
            </p:nvGraphicFramePr>
            <p:xfrm>
              <a:off x="540056" y="1868737"/>
              <a:ext cx="6537072" cy="1823466"/>
            </p:xfrm>
            <a:graphic>
              <a:graphicData uri="http://schemas.openxmlformats.org/drawingml/2006/table">
                <a:tbl>
                  <a:tblPr/>
                  <a:tblGrid>
                    <a:gridCol w="3941382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  <a:gridCol w="2595690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5842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1878" b="-10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5842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1878" t="-100000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6043677107" title="H_26.259764">
            <a:extLst>
              <a:ext uri="{FF2B5EF4-FFF2-40B4-BE49-F238E27FC236}">
                <a16:creationId xmlns:a16="http://schemas.microsoft.com/office/drawing/2014/main" id="{BB5C49C6-ED08-ADEF-211E-15C09117DF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5615B2-CE71-9C25-20B6-0AD7EF16A074}"/>
              </a:ext>
            </a:extLst>
          </p:cNvPr>
          <p:cNvSpPr txBox="1"/>
          <p:nvPr/>
        </p:nvSpPr>
        <p:spPr>
          <a:xfrm>
            <a:off x="4488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8" name="yt_shape_11278"/>
              <p:cNvSpPr txBox="1"/>
              <p:nvPr/>
            </p:nvSpPr>
            <p:spPr>
              <a:xfrm>
                <a:off x="540120" y="900000"/>
                <a:ext cx="11492915" cy="9553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内蒙古自治区中考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在数轴上对应点的位置如图所示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5023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78" name="yt_shape_112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955326"/>
              </a:xfrm>
              <a:prstGeom prst="rect">
                <a:avLst/>
              </a:prstGeom>
              <a:blipFill>
                <a:blip r:embed="rId2"/>
                <a:stretch>
                  <a:fillRect l="-1645" t="-576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80" name="yt_image_11280" title="H_29.3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830" y="2058478"/>
            <a:ext cx="2878338" cy="37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544C7B-F0C6-1C37-9EB9-3D05DF77FFFF}"/>
              </a:ext>
            </a:extLst>
          </p:cNvPr>
          <p:cNvSpPr txBox="1"/>
          <p:nvPr/>
        </p:nvSpPr>
        <p:spPr>
          <a:xfrm>
            <a:off x="2849901" y="1328682"/>
            <a:ext cx="1257999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82" name="yt_shape_11282"/>
              <p:cNvSpPr txBox="1"/>
              <p:nvPr/>
            </p:nvSpPr>
            <p:spPr>
              <a:xfrm>
                <a:off x="540000" y="900000"/>
                <a:ext cx="3101747" cy="46179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25)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49)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</a:p>
            </p:txBody>
          </p:sp>
        </mc:Choice>
        <mc:Fallback>
          <p:sp>
            <p:nvSpPr>
              <p:cNvPr id="11282" name="yt_shape_11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101747" cy="4617931"/>
              </a:xfrm>
              <a:prstGeom prst="rect">
                <a:avLst/>
              </a:prstGeom>
              <a:blipFill>
                <a:blip r:embed="rId2"/>
                <a:stretch>
                  <a:fillRect l="-6102" t="-1189" b="-3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A52D6D-D615-4CDC-8E6A-EFC9BF830B3C}"/>
                  </a:ext>
                </a:extLst>
              </p:cNvPr>
              <p:cNvSpPr txBox="1"/>
              <p:nvPr/>
            </p:nvSpPr>
            <p:spPr>
              <a:xfrm>
                <a:off x="449989" y="1853764"/>
                <a:ext cx="2857310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0FA52D6D-D615-4CDC-8E6A-EFC9BF830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3764"/>
                <a:ext cx="2857310" cy="618693"/>
              </a:xfrm>
              <a:prstGeom prst="rect">
                <a:avLst/>
              </a:prstGeom>
              <a:blipFill>
                <a:blip r:embed="rId3"/>
                <a:stretch>
                  <a:fillRect l="-3412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25C2A7-E33C-618B-81FB-7C8CE1CC2A88}"/>
                  </a:ext>
                </a:extLst>
              </p:cNvPr>
              <p:cNvSpPr txBox="1"/>
              <p:nvPr/>
            </p:nvSpPr>
            <p:spPr>
              <a:xfrm>
                <a:off x="449989" y="2378845"/>
                <a:ext cx="11009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        </a:t>
                </a:r>
                <a:r>
                  <a:rPr kumimoji="0" lang="zh-CN" altLang="zh-CN" sz="2400" b="0" i="0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25C2A7-E33C-618B-81FB-7C8CE1CC2A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8845"/>
                <a:ext cx="1100964" cy="615392"/>
              </a:xfrm>
              <a:prstGeom prst="rect">
                <a:avLst/>
              </a:prstGeom>
              <a:blipFill>
                <a:blip r:embed="rId4"/>
                <a:stretch>
                  <a:fillRect r="-9944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16B66B-E187-516B-D613-955FACFD0355}"/>
                  </a:ext>
                </a:extLst>
              </p:cNvPr>
              <p:cNvSpPr txBox="1"/>
              <p:nvPr/>
            </p:nvSpPr>
            <p:spPr>
              <a:xfrm>
                <a:off x="449989" y="3476443"/>
                <a:ext cx="302558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1B16B66B-E187-516B-D613-955FACFD03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6443"/>
                <a:ext cx="3025585" cy="618693"/>
              </a:xfrm>
              <a:prstGeom prst="rect">
                <a:avLst/>
              </a:prstGeom>
              <a:blipFill>
                <a:blip r:embed="rId5"/>
                <a:stretch>
                  <a:fillRect l="-3226" b="-1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5B5DAC0-1473-1C25-C9F1-C734B5D8BC10}"/>
                  </a:ext>
                </a:extLst>
              </p:cNvPr>
              <p:cNvSpPr txBox="1"/>
              <p:nvPr/>
            </p:nvSpPr>
            <p:spPr>
              <a:xfrm>
                <a:off x="449989" y="4001524"/>
                <a:ext cx="205359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        </a:t>
                </a:r>
                <a:r>
                  <a:rPr kumimoji="0" lang="zh-CN" altLang="zh-CN" sz="2400" b="0" i="0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5B5DAC0-1473-1C25-C9F1-C734B5D8B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1524"/>
                <a:ext cx="2053591" cy="618694"/>
              </a:xfrm>
              <a:prstGeom prst="rect">
                <a:avLst/>
              </a:prstGeom>
              <a:blipFill>
                <a:blip r:embed="rId6"/>
                <a:stretch>
                  <a:fillRect r="-52522" b="-9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65DDAC9-437A-D66F-21DE-8F394E2CA2BD}"/>
              </a:ext>
            </a:extLst>
          </p:cNvPr>
          <p:cNvSpPr txBox="1"/>
          <p:nvPr/>
        </p:nvSpPr>
        <p:spPr>
          <a:xfrm>
            <a:off x="449989" y="45266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        </a:t>
            </a:r>
            <a:r>
              <a:rPr kumimoji="0" lang="zh-CN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55312C-17FE-7A29-ECB9-3FE5DA804518}"/>
              </a:ext>
            </a:extLst>
          </p:cNvPr>
          <p:cNvSpPr txBox="1"/>
          <p:nvPr/>
        </p:nvSpPr>
        <p:spPr>
          <a:xfrm>
            <a:off x="449989" y="5002094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        </a:t>
            </a:r>
            <a:r>
              <a:rPr kumimoji="0" lang="zh-CN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yt_shape_11291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忽视隐含条件而出错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92" name="yt_shape_11292"/>
              <p:cNvSpPr txBox="1"/>
              <p:nvPr/>
            </p:nvSpPr>
            <p:spPr>
              <a:xfrm>
                <a:off x="540000" y="1389434"/>
                <a:ext cx="6987875" cy="14556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化成最简二次根式为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m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92" name="yt_shape_11292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987875" cy="1455655"/>
              </a:xfrm>
              <a:prstGeom prst="rect">
                <a:avLst/>
              </a:prstGeom>
              <a:blipFill>
                <a:blip r:embed="rId2"/>
                <a:stretch>
                  <a:fillRect l="-2705" r="-1745" b="-11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6043677175" title="H_26.259764">
            <a:extLst>
              <a:ext uri="{FF2B5EF4-FFF2-40B4-BE49-F238E27FC236}">
                <a16:creationId xmlns:a16="http://schemas.microsoft.com/office/drawing/2014/main" id="{B858CABF-3358-6D40-3E5A-158E02B322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33ED62-D070-04B8-6ACC-A2639928CC2E}"/>
                  </a:ext>
                </a:extLst>
              </p:cNvPr>
              <p:cNvSpPr txBox="1"/>
              <p:nvPr/>
            </p:nvSpPr>
            <p:spPr>
              <a:xfrm>
                <a:off x="6092726" y="1342628"/>
                <a:ext cx="1305243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5, 'hasSerialNum': 1, 'mathAnswerShape': 1}">
                <a:extLst>
                  <a:ext uri="{FF2B5EF4-FFF2-40B4-BE49-F238E27FC236}">
                    <a16:creationId xmlns:a16="http://schemas.microsoft.com/office/drawing/2014/main" id="{2233ED62-D070-04B8-6ACC-A2639928CC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2726" y="1342628"/>
                <a:ext cx="1305243" cy="10611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C2A5082-C474-C17A-6956-B1115BD4437C}"/>
              </a:ext>
            </a:extLst>
          </p:cNvPr>
          <p:cNvCxnSpPr/>
          <p:nvPr/>
        </p:nvCxnSpPr>
        <p:spPr>
          <a:xfrm>
            <a:off x="5830312" y="2376034"/>
            <a:ext cx="147764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4BB5EE-EA81-1305-9AF2-D999C19CBF6C}"/>
                  </a:ext>
                </a:extLst>
              </p:cNvPr>
              <p:cNvSpPr txBox="1"/>
              <p:nvPr/>
            </p:nvSpPr>
            <p:spPr>
              <a:xfrm>
                <a:off x="5757954" y="2310178"/>
                <a:ext cx="1533208" cy="5676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5, 'hasSerialNum': 1, 'mathAnswerShape': 1}">
                <a:extLst>
                  <a:ext uri="{FF2B5EF4-FFF2-40B4-BE49-F238E27FC236}">
                    <a16:creationId xmlns:a16="http://schemas.microsoft.com/office/drawing/2014/main" id="{674BB5EE-EA81-1305-9AF2-D999C19CB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954" y="2310178"/>
                <a:ext cx="1533208" cy="567639"/>
              </a:xfrm>
              <a:prstGeom prst="rect">
                <a:avLst/>
              </a:prstGeom>
              <a:blipFill>
                <a:blip r:embed="rId5"/>
                <a:stretch>
                  <a:fillRect l="-6375" b="-21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6BC5FAE-BA66-2A91-51F0-663AB99EDD16}"/>
              </a:ext>
            </a:extLst>
          </p:cNvPr>
          <p:cNvCxnSpPr/>
          <p:nvPr/>
        </p:nvCxnSpPr>
        <p:spPr>
          <a:xfrm>
            <a:off x="5543165" y="2850061"/>
            <a:ext cx="165798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7" name="yt_shape_1129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96" name="yt_image_11296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99" name="yt_shape_11299"/>
              <p:cNvSpPr txBox="1"/>
              <p:nvPr/>
            </p:nvSpPr>
            <p:spPr>
              <a:xfrm>
                <a:off x="540120" y="1482165"/>
                <a:ext cx="11492915" cy="14338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聊城市中考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射击时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子弹射出枪口时的速度可用公式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𝑎𝑠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进行计算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74da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为子弹的加速度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为枪筒的长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m/s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a403"/>
                  </a:rPr>
                  <a:t>那么子弹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射出枪口时的速度为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用科学记数法表示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299" name="yt_shape_11299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1433854"/>
              </a:xfrm>
              <a:prstGeom prst="rect">
                <a:avLst/>
              </a:prstGeom>
              <a:blipFill>
                <a:blip r:embed="rId3"/>
                <a:stretch>
                  <a:fillRect l="-1645" t="-1277" b="-12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01" name="yt_table_113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882896"/>
              </p:ext>
            </p:extLst>
          </p:nvPr>
        </p:nvGraphicFramePr>
        <p:xfrm>
          <a:off x="540056" y="2966807"/>
          <a:ext cx="6197918" cy="950976"/>
        </p:xfrm>
        <a:graphic>
          <a:graphicData uri="http://schemas.openxmlformats.org/drawingml/2006/table">
            <a:tbl>
              <a:tblPr/>
              <a:tblGrid>
                <a:gridCol w="3573780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2624138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m/s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m/s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m/s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m/s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303" name="yt_shape_11303"/>
              <p:cNvSpPr txBox="1"/>
              <p:nvPr/>
            </p:nvSpPr>
            <p:spPr>
              <a:xfrm>
                <a:off x="540119" y="3968361"/>
                <a:ext cx="11111999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是某三角形三边的长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303" name="yt_shape_11303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68361"/>
                <a:ext cx="11111999" cy="475195"/>
              </a:xfrm>
              <a:prstGeom prst="rect">
                <a:avLst/>
              </a:prstGeom>
              <a:blipFill>
                <a:blip r:embed="rId4"/>
                <a:stretch>
                  <a:fillRect l="-1701" t="-2564" r="-1207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05" name="yt_table_113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364776"/>
              </p:ext>
            </p:extLst>
          </p:nvPr>
        </p:nvGraphicFramePr>
        <p:xfrm>
          <a:off x="540056" y="4494344"/>
          <a:ext cx="5639118" cy="950976"/>
        </p:xfrm>
        <a:graphic>
          <a:graphicData uri="http://schemas.openxmlformats.org/drawingml/2006/table">
            <a:tbl>
              <a:tblPr/>
              <a:tblGrid>
                <a:gridCol w="3573780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065338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307" name="yt_shape_11307"/>
              <p:cNvSpPr txBox="1"/>
              <p:nvPr/>
            </p:nvSpPr>
            <p:spPr>
              <a:xfrm>
                <a:off x="540000" y="5495898"/>
                <a:ext cx="9054145" cy="9999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307" name="yt_shape_113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95898"/>
                <a:ext cx="9054145" cy="999954"/>
              </a:xfrm>
              <a:prstGeom prst="rect">
                <a:avLst/>
              </a:prstGeom>
              <a:blipFill>
                <a:blip r:embed="rId5"/>
                <a:stretch>
                  <a:fillRect l="-2088" t="-1829" r="-1010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6010AE8-A87E-A14C-D9C9-4327259C6CFD}"/>
              </a:ext>
            </a:extLst>
          </p:cNvPr>
          <p:cNvSpPr txBox="1"/>
          <p:nvPr/>
        </p:nvSpPr>
        <p:spPr>
          <a:xfrm>
            <a:off x="6850908" y="243097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0C00CD-AEC6-8FAB-F0FB-052386083EDA}"/>
              </a:ext>
            </a:extLst>
          </p:cNvPr>
          <p:cNvSpPr txBox="1"/>
          <p:nvPr/>
        </p:nvSpPr>
        <p:spPr>
          <a:xfrm>
            <a:off x="10678751" y="3921555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3ADA9E-6D0B-F69C-3D7B-C98B46E26223}"/>
              </a:ext>
            </a:extLst>
          </p:cNvPr>
          <p:cNvSpPr txBox="1"/>
          <p:nvPr/>
        </p:nvSpPr>
        <p:spPr>
          <a:xfrm>
            <a:off x="5993158" y="5449092"/>
            <a:ext cx="942086" cy="6217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0D305D-94C1-C6D2-7F04-A52ED2C2A4B2}"/>
              </a:ext>
            </a:extLst>
          </p:cNvPr>
          <p:cNvSpPr txBox="1"/>
          <p:nvPr/>
        </p:nvSpPr>
        <p:spPr>
          <a:xfrm>
            <a:off x="7917207" y="5449092"/>
            <a:ext cx="942086" cy="6217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1583FD-C018-16FC-D50D-43CED59AE65F}"/>
              </a:ext>
            </a:extLst>
          </p:cNvPr>
          <p:cNvSpPr txBox="1"/>
          <p:nvPr/>
        </p:nvSpPr>
        <p:spPr>
          <a:xfrm>
            <a:off x="8457719" y="5977222"/>
            <a:ext cx="98653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1" name="yt_shape_11311"/>
              <p:cNvSpPr txBox="1"/>
              <p:nvPr/>
            </p:nvSpPr>
            <p:spPr>
              <a:xfrm>
                <a:off x="540119" y="900000"/>
                <a:ext cx="11492915" cy="20622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若直角三角形两条直角边的长分别为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22ee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求此直角三角形斜边长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得此直角三角形斜边长为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05f7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11" name="yt_shape_11311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2296"/>
              </a:xfrm>
              <a:prstGeom prst="rect">
                <a:avLst/>
              </a:prstGeom>
              <a:blipFill>
                <a:blip r:embed="rId2"/>
                <a:stretch>
                  <a:fillRect l="-1645" t="-888" b="-8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EC8160-D1E5-3058-3AF8-EED0F4496F71}"/>
                  </a:ext>
                </a:extLst>
              </p:cNvPr>
              <p:cNvSpPr txBox="1"/>
              <p:nvPr/>
            </p:nvSpPr>
            <p:spPr>
              <a:xfrm>
                <a:off x="450108" y="1853764"/>
                <a:ext cx="11077956" cy="71102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由勾股定理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得此直角三角形斜边长为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f05f7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4AEC8160-D1E5-3058-3AF8-EED0F4496F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53764"/>
                <a:ext cx="11077956" cy="711022"/>
              </a:xfrm>
              <a:prstGeom prst="rect">
                <a:avLst/>
              </a:prstGeom>
              <a:blipFill>
                <a:blip r:embed="rId3"/>
                <a:stretch>
                  <a:fillRect l="-881" t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CB4023B-ADE3-355B-A8F6-A56BEE7E9B6D}"/>
              </a:ext>
            </a:extLst>
          </p:cNvPr>
          <p:cNvSpPr txBox="1"/>
          <p:nvPr/>
        </p:nvSpPr>
        <p:spPr>
          <a:xfrm>
            <a:off x="450108" y="2471174"/>
            <a:ext cx="1313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715</Words>
  <Application>Microsoft Office PowerPoint</Application>
  <PresentationFormat>宽屏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,isEnd</vt:lpstr>
      <vt:lpstr>_⨹_1_05023,isEnd</vt:lpstr>
      <vt:lpstr>_⨹_1_074da</vt:lpstr>
      <vt:lpstr>_⨹_1_222ee</vt:lpstr>
      <vt:lpstr>_⨹_1_c93cd,isEnd</vt:lpstr>
      <vt:lpstr>_⨹_1_d08a5</vt:lpstr>
      <vt:lpstr>_⨹_1_f05f7</vt:lpstr>
      <vt:lpstr>_⨹_13_d498e</vt:lpstr>
      <vt:lpstr>_⨹_2_04d69</vt:lpstr>
      <vt:lpstr>_⨹_2_680d8,isEnd</vt:lpstr>
      <vt:lpstr>_⨹_2_b1012</vt:lpstr>
      <vt:lpstr>_⨹_4_3a403</vt:lpstr>
      <vt:lpstr>_⨹_5_c98c8,isEnd</vt:lpstr>
      <vt:lpstr>Finished</vt:lpstr>
      <vt:lpstr>IsAddLine</vt:lpstr>
      <vt:lpstr>W:12.00504,H:76.18504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14</cp:revision>
  <dcterms:created xsi:type="dcterms:W3CDTF">2024-05-18T14:44:41Z</dcterms:created>
  <dcterms:modified xsi:type="dcterms:W3CDTF">2024-05-22T06:33:47Z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