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2" r:id="rId5"/>
    <p:sldId id="316" r:id="rId6"/>
    <p:sldId id="335" r:id="rId7"/>
    <p:sldId id="319" r:id="rId8"/>
    <p:sldId id="321" r:id="rId9"/>
    <p:sldId id="326" r:id="rId10"/>
    <p:sldId id="328" r:id="rId11"/>
    <p:sldId id="330" r:id="rId12"/>
    <p:sldId id="331" r:id="rId13"/>
    <p:sldId id="332" r:id="rId14"/>
    <p:sldId id="333" r:id="rId15"/>
    <p:sldId id="336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686" y="10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48" name="yt_image_12748" title="H_41.85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750" name="yt_shape_12750"/>
              <p:cNvSpPr txBox="1"/>
              <p:nvPr/>
            </p:nvSpPr>
            <p:spPr>
              <a:xfrm>
                <a:off x="540119" y="1431377"/>
                <a:ext cx="11492915" cy="22801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的图象是经过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sz="4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bar>
                          <m:ba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　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　</m:t>
                            </m:r>
                          </m:e>
                        </m:ba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f69b,isEnd"/>
                  </a:rPr>
                  <a:t>的一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条直线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也可看作由直线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向上或向下平移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个单位得到的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的性质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的增大而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bb38,isEnd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的增大而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750" name="yt_shape_127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2280111"/>
              </a:xfrm>
              <a:prstGeom prst="rect">
                <a:avLst/>
              </a:prstGeom>
              <a:blipFill>
                <a:blip r:embed="rId3"/>
                <a:stretch>
                  <a:fillRect l="-1645" b="-7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B56128D-DE2B-2CA3-3B73-D734BC6C5E12}"/>
              </a:ext>
            </a:extLst>
          </p:cNvPr>
          <p:cNvSpPr txBox="1"/>
          <p:nvPr/>
        </p:nvSpPr>
        <p:spPr>
          <a:xfrm>
            <a:off x="7743082" y="1384571"/>
            <a:ext cx="684911" cy="97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1471A67-1E8E-6425-DAD1-8803EFE0A127}"/>
                  </a:ext>
                </a:extLst>
              </p:cNvPr>
              <p:cNvSpPr txBox="1"/>
              <p:nvPr/>
            </p:nvSpPr>
            <p:spPr>
              <a:xfrm>
                <a:off x="9314482" y="1602096"/>
                <a:ext cx="407099" cy="5758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−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1471A67-1E8E-6425-DAD1-8803EFE0A1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14482" y="1602096"/>
                <a:ext cx="407099" cy="5758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DFC4EFC-A5E9-5315-06FE-067C6D21DA8D}"/>
              </a:ext>
            </a:extLst>
          </p:cNvPr>
          <p:cNvSpPr txBox="1"/>
          <p:nvPr/>
        </p:nvSpPr>
        <p:spPr>
          <a:xfrm>
            <a:off x="6989021" y="2267285"/>
            <a:ext cx="134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070396-7F99-D2A8-3B95-F3C28616BCA5}"/>
              </a:ext>
            </a:extLst>
          </p:cNvPr>
          <p:cNvSpPr txBox="1"/>
          <p:nvPr/>
        </p:nvSpPr>
        <p:spPr>
          <a:xfrm>
            <a:off x="9910021" y="2708920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增大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5651C9-FBC7-0E41-E524-C6E82E7ACB4F}"/>
              </a:ext>
            </a:extLst>
          </p:cNvPr>
          <p:cNvSpPr txBox="1"/>
          <p:nvPr/>
        </p:nvSpPr>
        <p:spPr>
          <a:xfrm>
            <a:off x="3988646" y="3212976"/>
            <a:ext cx="1094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9616151" y="1551681"/>
                <a:ext cx="403764" cy="676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solidFill>
                                <a:srgbClr val="FF0000"/>
                              </a:solidFill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𝑏</m:t>
                          </m:r>
                        </m:num>
                        <m:den>
                          <m:r>
                            <a:rPr lang="en-US" altLang="zh-CN" i="1">
                              <a:solidFill>
                                <a:srgbClr val="FF0000"/>
                              </a:solidFill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𝑘</m:t>
                          </m:r>
                        </m:den>
                      </m:f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6151" y="1551681"/>
                <a:ext cx="403764" cy="67666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6" grpId="0" build="allAtOnce"/>
      <p:bldP spid="7" grpId="0" build="allAtOnce"/>
      <p:bldP spid="8" grpId="0" build="allAtOnce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3" name="yt_shape_1280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宁夏自治区中考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3c68,isEnd"/>
              </a:rPr>
              <a:t>轴向右平移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恰好落在直线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移动的距离是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807" name="yt_shape_12807"/>
          <p:cNvSpPr txBox="1"/>
          <p:nvPr/>
        </p:nvSpPr>
        <p:spPr>
          <a:xfrm>
            <a:off x="540000" y="442745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04" name="yt_shape_12804" title="H_186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8805" y="2011799"/>
            <a:ext cx="1674388" cy="2365389"/>
            <a:chOff x="0" y="0"/>
            <a:chExt cx="1674388" cy="2365389"/>
          </a:xfrm>
        </p:grpSpPr>
        <p:pic>
          <p:nvPicPr>
            <p:cNvPr id="2" name="yt_image_1280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4388" cy="1969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06" name="yt_shape_12806"/>
            <p:cNvSpPr txBox="1"/>
            <p:nvPr/>
          </p:nvSpPr>
          <p:spPr>
            <a:xfrm>
              <a:off x="227730" y="200538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D6F05DF-91CB-2916-DA55-40A32D186E82}"/>
              </a:ext>
            </a:extLst>
          </p:cNvPr>
          <p:cNvSpPr txBox="1"/>
          <p:nvPr/>
        </p:nvSpPr>
        <p:spPr>
          <a:xfrm>
            <a:off x="10941896" y="1328682"/>
            <a:ext cx="637285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08" name="yt_shape_12808"/>
              <p:cNvSpPr txBox="1"/>
              <p:nvPr/>
            </p:nvSpPr>
            <p:spPr>
              <a:xfrm>
                <a:off x="540119" y="900000"/>
                <a:ext cx="11492915" cy="11485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轴分别交于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2d8f,isEnd"/>
                  </a:rPr>
                  <a:t>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在第二象限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808" name="yt_shape_128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48584"/>
              </a:xfrm>
              <a:prstGeom prst="rect">
                <a:avLst/>
              </a:prstGeom>
              <a:blipFill>
                <a:blip r:embed="rId2"/>
                <a:stretch>
                  <a:fillRect l="-1645" b="-15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13" name="yt_shape_12813"/>
          <p:cNvSpPr txBox="1"/>
          <p:nvPr/>
        </p:nvSpPr>
        <p:spPr>
          <a:xfrm>
            <a:off x="540000" y="459082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10" name="yt_shape_12810" title="H_180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6860" y="2251736"/>
            <a:ext cx="1898278" cy="2288808"/>
            <a:chOff x="0" y="0"/>
            <a:chExt cx="1898278" cy="2288808"/>
          </a:xfrm>
        </p:grpSpPr>
        <p:pic>
          <p:nvPicPr>
            <p:cNvPr id="2" name="yt_image_12810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98278" cy="1892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12" name="yt_shape_12812"/>
            <p:cNvSpPr txBox="1"/>
            <p:nvPr/>
          </p:nvSpPr>
          <p:spPr>
            <a:xfrm>
              <a:off x="339675" y="192880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第13题图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752464B-6350-80BC-6CB3-94FD0A596509}"/>
                  </a:ext>
                </a:extLst>
              </p:cNvPr>
              <p:cNvSpPr txBox="1"/>
              <p:nvPr/>
            </p:nvSpPr>
            <p:spPr>
              <a:xfrm>
                <a:off x="8647957" y="1445090"/>
                <a:ext cx="232016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9, 'hasSerialNum': 1, 'mathAnswerShape': 1}">
                <a:extLst>
                  <a:ext uri="{FF2B5EF4-FFF2-40B4-BE49-F238E27FC236}">
                    <a16:creationId xmlns:a16="http://schemas.microsoft.com/office/drawing/2014/main" id="{1752464B-6350-80BC-6CB3-94FD0A5965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7957" y="1445090"/>
                <a:ext cx="2320164" cy="558242"/>
              </a:xfrm>
              <a:prstGeom prst="rect">
                <a:avLst/>
              </a:prstGeom>
              <a:blipFill>
                <a:blip r:embed="rId4"/>
                <a:stretch>
                  <a:fillRect l="-4211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4" name="yt_shape_12814"/>
          <p:cNvSpPr txBox="1"/>
          <p:nvPr/>
        </p:nvSpPr>
        <p:spPr>
          <a:xfrm>
            <a:off x="540000" y="900000"/>
            <a:ext cx="952504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其图象经过原点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817" name="yt_shape_12817"/>
          <p:cNvSpPr txBox="1"/>
          <p:nvPr/>
        </p:nvSpPr>
        <p:spPr>
          <a:xfrm>
            <a:off x="540000" y="1847959"/>
            <a:ext cx="993060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的值随着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值的增大而减小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其图象平行于直线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因为一次函数的图象平行于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的图象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EA97F0F-EDBA-86FC-369C-FCA4A60E2F73}"/>
              </a:ext>
            </a:extLst>
          </p:cNvPr>
          <p:cNvSpPr txBox="1"/>
          <p:nvPr/>
        </p:nvSpPr>
        <p:spPr>
          <a:xfrm>
            <a:off x="2356577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809AFE-AF54-507D-DCD0-9CE45533FB35}"/>
              </a:ext>
            </a:extLst>
          </p:cNvPr>
          <p:cNvSpPr txBox="1"/>
          <p:nvPr/>
        </p:nvSpPr>
        <p:spPr>
          <a:xfrm>
            <a:off x="449989" y="2276641"/>
            <a:ext cx="8568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值的增大而减小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F98AD6-8C2B-59B6-878F-41C2BB7E31D7}"/>
              </a:ext>
            </a:extLst>
          </p:cNvPr>
          <p:cNvSpPr txBox="1"/>
          <p:nvPr/>
        </p:nvSpPr>
        <p:spPr>
          <a:xfrm>
            <a:off x="449989" y="3227617"/>
            <a:ext cx="10014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因为一次函数的图象平行于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的图象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69D22C-28BE-B643-BD07-2B16F994D2F6}"/>
              </a:ext>
            </a:extLst>
          </p:cNvPr>
          <p:cNvSpPr txBox="1"/>
          <p:nvPr/>
        </p:nvSpPr>
        <p:spPr>
          <a:xfrm>
            <a:off x="449989" y="3703105"/>
            <a:ext cx="162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2" name="yt_shape_1282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21" name="yt_image_12821" title="H_41.85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24" name="yt_shape_12824"/>
              <p:cNvSpPr txBox="1"/>
              <p:nvPr/>
            </p:nvSpPr>
            <p:spPr>
              <a:xfrm>
                <a:off x="540119" y="1482165"/>
                <a:ext cx="11492915" cy="30395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数学探究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当我们将一条倾斜的直线进行上下平移时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78985,isEnd"/>
                  </a:rPr>
                  <a:t>直线的左右位置也发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生着变化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下面是关于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一次函数图象平移的性质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的探究过程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请补充完整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的图象向下平移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6a213,isEnd"/>
                  </a:rPr>
                  <a:t>相当于将它向右平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移了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的图象向下平移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相当于将它向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平移了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2824" name="yt_shape_128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039550"/>
              </a:xfrm>
              <a:prstGeom prst="rect">
                <a:avLst/>
              </a:prstGeom>
              <a:blipFill>
                <a:blip r:embed="rId3"/>
                <a:stretch>
                  <a:fillRect l="-1645" t="-1603" b="-1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309A288-1A82-5311-D76D-284D11C3D195}"/>
              </a:ext>
            </a:extLst>
          </p:cNvPr>
          <p:cNvSpPr txBox="1"/>
          <p:nvPr/>
        </p:nvSpPr>
        <p:spPr>
          <a:xfrm>
            <a:off x="1364508" y="286182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0273BA-1189-ED75-A7A2-19E7604B6561}"/>
              </a:ext>
            </a:extLst>
          </p:cNvPr>
          <p:cNvSpPr txBox="1"/>
          <p:nvPr/>
        </p:nvSpPr>
        <p:spPr>
          <a:xfrm>
            <a:off x="10664082" y="333731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EB0332A-0948-2CEC-D88C-C188DE8CD226}"/>
                  </a:ext>
                </a:extLst>
              </p:cNvPr>
              <p:cNvSpPr txBox="1"/>
              <p:nvPr/>
            </p:nvSpPr>
            <p:spPr>
              <a:xfrm>
                <a:off x="4764933" y="3645024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EB0332A-0948-2CEC-D88C-C188DE8CD2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4933" y="3645024"/>
                <a:ext cx="661099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8" name="yt_shape_1282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综上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的图象而言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将它向下平移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802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相当于将它向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56a8,isEnd"/>
              </a:rPr>
              <a:t>或将它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54e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满足等式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831" name="yt_shape_12831"/>
          <p:cNvSpPr txBox="1"/>
          <p:nvPr/>
        </p:nvSpPr>
        <p:spPr>
          <a:xfrm>
            <a:off x="540119" y="2972062"/>
            <a:ext cx="4098558" cy="17469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700" b="0" i="0" u="none" spc="-9700">
                <a:solidFill>
                  <a:srgbClr val="1EE3CF"/>
                </a:solidFill>
                <a:effectLst/>
                <a:latin typeface="Times New Roman" pitchFamily="97"/>
                <a:ea typeface="宋体" pitchFamily="97"/>
              </a:rPr>
              <a:t> </a:t>
            </a:r>
            <a:r>
              <a:rPr lang="en-US" altLang="zh-CN" sz="9700" b="0" i="0" u="none" spc="13555">
                <a:solidFill>
                  <a:srgbClr val="1EE3CF"/>
                </a:solidFill>
                <a:effectLst/>
                <a:latin typeface="Times New Roman" pitchFamily="97"/>
                <a:ea typeface="宋体" pitchFamily="97"/>
              </a:rPr>
              <a:t>  </a:t>
            </a:r>
          </a:p>
        </p:txBody>
      </p:sp>
      <p:pic>
        <p:nvPicPr>
          <p:cNvPr id="12829" name="yt_image_12829" title="H_152.01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2850" y="2972062"/>
            <a:ext cx="2028967" cy="193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30" name="yt_image_12830" title="H_152.01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1816" y="2972062"/>
            <a:ext cx="2028967" cy="193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33" name="yt_shape_12833"/>
          <p:cNvSpPr txBox="1"/>
          <p:nvPr/>
        </p:nvSpPr>
        <p:spPr>
          <a:xfrm>
            <a:off x="6456040" y="4902589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备用图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17B0AF-147E-AE63-D211-C70E871CB39E}"/>
              </a:ext>
            </a:extLst>
          </p:cNvPr>
          <p:cNvSpPr txBox="1"/>
          <p:nvPr/>
        </p:nvSpPr>
        <p:spPr>
          <a:xfrm>
            <a:off x="51745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BE9123-4651-D738-BC7B-862705A93A5B}"/>
              </a:ext>
            </a:extLst>
          </p:cNvPr>
          <p:cNvSpPr txBox="1"/>
          <p:nvPr/>
        </p:nvSpPr>
        <p:spPr>
          <a:xfrm>
            <a:off x="105970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6AFE1E-8A4C-FD18-C67C-9F4039E019B7}"/>
              </a:ext>
            </a:extLst>
          </p:cNvPr>
          <p:cNvSpPr txBox="1"/>
          <p:nvPr/>
        </p:nvSpPr>
        <p:spPr>
          <a:xfrm>
            <a:off x="2756746" y="2279658"/>
            <a:ext cx="2145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4" name="yt_shape_1275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53" name="yt_image_12753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756"/>
          <p:cNvSpPr txBox="1"/>
          <p:nvPr/>
        </p:nvSpPr>
        <p:spPr>
          <a:xfrm>
            <a:off x="540000" y="1440096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一次函数的图象</a:t>
            </a:r>
          </a:p>
        </p:txBody>
      </p:sp>
      <p:sp>
        <p:nvSpPr>
          <p:cNvPr id="5" name="yt_shape_12757"/>
          <p:cNvSpPr txBox="1"/>
          <p:nvPr/>
        </p:nvSpPr>
        <p:spPr>
          <a:xfrm>
            <a:off x="540000" y="1929530"/>
            <a:ext cx="92284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新疆建设兵团中考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的图象不经过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6" name="yt_table_127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009939"/>
              </p:ext>
            </p:extLst>
          </p:nvPr>
        </p:nvGraphicFramePr>
        <p:xfrm>
          <a:off x="540056" y="2408833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</a:tbl>
          </a:graphicData>
        </a:graphic>
      </p:graphicFrame>
      <p:sp>
        <p:nvSpPr>
          <p:cNvPr id="7" name="yt_shape_12760"/>
          <p:cNvSpPr txBox="1"/>
          <p:nvPr/>
        </p:nvSpPr>
        <p:spPr>
          <a:xfrm>
            <a:off x="540119" y="341038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数形结合法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ed7d"/>
              </a:rPr>
              <a:t>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8" name="yt_image_12761" title="H_117.45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522186"/>
            <a:ext cx="5167232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2763"/>
          <p:cNvSpPr txBox="1"/>
          <p:nvPr/>
        </p:nvSpPr>
        <p:spPr>
          <a:xfrm>
            <a:off x="540000" y="6064260"/>
            <a:ext cx="6909327" cy="67710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轴的交点坐标为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" name="yt_shape_1716043854832" title="H_26.259764">
            <a:extLst>
              <a:ext uri="{FF2B5EF4-FFF2-40B4-BE49-F238E27FC236}">
                <a16:creationId xmlns:a16="http://schemas.microsoft.com/office/drawing/2014/main" id="{B3346406-711B-FED7-066F-B92B9A61AE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90549"/>
            <a:ext cx="1186052" cy="33349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F4537ED2-790F-B738-F8E9-34D5FA2955DC}"/>
              </a:ext>
            </a:extLst>
          </p:cNvPr>
          <p:cNvSpPr txBox="1"/>
          <p:nvPr/>
        </p:nvSpPr>
        <p:spPr>
          <a:xfrm>
            <a:off x="8758964" y="18827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4C5F5FA-5AF0-2706-2AB8-DF01453B729D}"/>
              </a:ext>
            </a:extLst>
          </p:cNvPr>
          <p:cNvSpPr txBox="1"/>
          <p:nvPr/>
        </p:nvSpPr>
        <p:spPr>
          <a:xfrm>
            <a:off x="1059708" y="38390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497BB5B-B33B-6AFF-6DCE-18C0458E6A44}"/>
                  </a:ext>
                </a:extLst>
              </p:cNvPr>
              <p:cNvSpPr txBox="1"/>
              <p:nvPr/>
            </p:nvSpPr>
            <p:spPr>
              <a:xfrm>
                <a:off x="5836377" y="5805264"/>
                <a:ext cx="1483805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497BB5B-B33B-6AFF-6DCE-18C0458E6A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6377" y="5805264"/>
                <a:ext cx="1483805" cy="76417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5" name="yt_shape_12765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一次函数的性质</a:t>
            </a:r>
          </a:p>
        </p:txBody>
      </p:sp>
      <p:sp>
        <p:nvSpPr>
          <p:cNvPr id="12766" name="yt_shape_12766"/>
          <p:cNvSpPr txBox="1"/>
          <p:nvPr/>
        </p:nvSpPr>
        <p:spPr>
          <a:xfrm>
            <a:off x="540000" y="1389434"/>
            <a:ext cx="103057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下列一次函数中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的增大而减小的函数是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67" name="yt_table_127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945956"/>
              </p:ext>
            </p:extLst>
          </p:nvPr>
        </p:nvGraphicFramePr>
        <p:xfrm>
          <a:off x="540056" y="1868737"/>
          <a:ext cx="5748656" cy="950976"/>
        </p:xfrm>
        <a:graphic>
          <a:graphicData uri="http://schemas.openxmlformats.org/drawingml/2006/table">
            <a:tbl>
              <a:tblPr/>
              <a:tblGrid>
                <a:gridCol w="3264218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  <a:gridCol w="2484438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</a:tbl>
          </a:graphicData>
        </a:graphic>
      </p:graphicFrame>
      <p:sp>
        <p:nvSpPr>
          <p:cNvPr id="12769" name="yt_shape_12769"/>
          <p:cNvSpPr txBox="1"/>
          <p:nvPr/>
        </p:nvSpPr>
        <p:spPr>
          <a:xfrm>
            <a:off x="540119" y="287029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盘锦市中考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aba9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854894">
            <a:extLst>
              <a:ext uri="{FF2B5EF4-FFF2-40B4-BE49-F238E27FC236}">
                <a16:creationId xmlns:a16="http://schemas.microsoft.com/office/drawing/2014/main" id="{AF3F8565-08F3-47D9-89DB-1EFF7AE2BC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BB5D8E-FAF6-D9BA-A451-85B1CC7872EF}"/>
              </a:ext>
            </a:extLst>
          </p:cNvPr>
          <p:cNvSpPr txBox="1"/>
          <p:nvPr/>
        </p:nvSpPr>
        <p:spPr>
          <a:xfrm>
            <a:off x="9825764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8D6B43-3286-5CF1-7584-01E4483704B3}"/>
              </a:ext>
            </a:extLst>
          </p:cNvPr>
          <p:cNvSpPr txBox="1"/>
          <p:nvPr/>
        </p:nvSpPr>
        <p:spPr>
          <a:xfrm>
            <a:off x="7368432" y="3298973"/>
            <a:ext cx="1142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1" name="yt_shape_12771"/>
          <p:cNvSpPr txBox="1"/>
          <p:nvPr/>
        </p:nvSpPr>
        <p:spPr>
          <a:xfrm>
            <a:off x="540000" y="1164647"/>
            <a:ext cx="975587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若函数图象与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点坐标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点坐标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773" name="yt_image_12773" title="H_149.4021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31758" y="1796314"/>
            <a:ext cx="1920241" cy="189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76" name="yt_shape_12776"/>
          <p:cNvSpPr txBox="1"/>
          <p:nvPr/>
        </p:nvSpPr>
        <p:spPr>
          <a:xfrm>
            <a:off x="540000" y="3896454"/>
            <a:ext cx="1944507" cy="17289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600" b="0" i="0" u="none" spc="-9600">
                <a:solidFill>
                  <a:srgbClr val="1EE3CF"/>
                </a:solidFill>
                <a:effectLst/>
                <a:latin typeface="Times New Roman" pitchFamily="96"/>
                <a:ea typeface="宋体" pitchFamily="96"/>
              </a:rPr>
              <a:t> </a:t>
            </a:r>
            <a:r>
              <a:rPr lang="en-US" altLang="zh-CN" sz="9600" b="0" i="0" u="none" spc="12763">
                <a:solidFill>
                  <a:srgbClr val="1EE3CF"/>
                </a:solidFill>
                <a:effectLst/>
                <a:latin typeface="Times New Roman" pitchFamily="96"/>
                <a:ea typeface="宋体" pitchFamily="96"/>
              </a:rPr>
              <a:t> </a:t>
            </a:r>
          </a:p>
        </p:txBody>
      </p:sp>
      <p:pic>
        <p:nvPicPr>
          <p:cNvPr id="12775" name="yt_image_12775" title="H_150.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896454"/>
            <a:ext cx="1925217" cy="190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051DA9-67C8-5BDC-EFB9-2CA386ECF0E2}"/>
              </a:ext>
            </a:extLst>
          </p:cNvPr>
          <p:cNvSpPr txBox="1"/>
          <p:nvPr/>
        </p:nvSpPr>
        <p:spPr>
          <a:xfrm>
            <a:off x="449989" y="1593329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773D5D-BC50-5A29-940D-77293A2241D6}"/>
              </a:ext>
            </a:extLst>
          </p:cNvPr>
          <p:cNvSpPr txBox="1"/>
          <p:nvPr/>
        </p:nvSpPr>
        <p:spPr>
          <a:xfrm>
            <a:off x="449989" y="2068817"/>
            <a:ext cx="335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点坐标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0F9EEE-850C-6FAA-819B-1EB2C3A5FE67}"/>
              </a:ext>
            </a:extLst>
          </p:cNvPr>
          <p:cNvSpPr txBox="1"/>
          <p:nvPr/>
        </p:nvSpPr>
        <p:spPr>
          <a:xfrm>
            <a:off x="449989" y="2544305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93084A-A376-77DC-59AB-475CD0F5AF4F}"/>
              </a:ext>
            </a:extLst>
          </p:cNvPr>
          <p:cNvSpPr txBox="1"/>
          <p:nvPr/>
        </p:nvSpPr>
        <p:spPr>
          <a:xfrm>
            <a:off x="449989" y="3019793"/>
            <a:ext cx="3356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点坐标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770"/>
          <p:cNvSpPr txBox="1"/>
          <p:nvPr/>
        </p:nvSpPr>
        <p:spPr>
          <a:xfrm>
            <a:off x="540000" y="759619"/>
            <a:ext cx="40812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8" name="yt_shape_12778"/>
          <p:cNvSpPr txBox="1"/>
          <p:nvPr/>
        </p:nvSpPr>
        <p:spPr>
          <a:xfrm>
            <a:off x="540000" y="900000"/>
            <a:ext cx="32589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779"/>
              <p:cNvSpPr txBox="1"/>
              <p:nvPr/>
            </p:nvSpPr>
            <p:spPr>
              <a:xfrm>
                <a:off x="540000" y="1531667"/>
                <a:ext cx="589424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ABO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3" name="yt_shape_12779" descr="{&quot;rangeId&quot;:1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894242" cy="638893"/>
              </a:xfrm>
              <a:prstGeom prst="rect">
                <a:avLst/>
              </a:prstGeom>
              <a:blipFill>
                <a:blip r:embed="rId2"/>
                <a:stretch>
                  <a:fillRect l="-3209" r="-217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81" name="yt_image_1278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1758" y="1531667"/>
            <a:ext cx="1920241" cy="189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AB1043A-1C43-4267-A397-BBD717A3449D}"/>
                  </a:ext>
                </a:extLst>
              </p:cNvPr>
              <p:cNvSpPr txBox="1"/>
              <p:nvPr/>
            </p:nvSpPr>
            <p:spPr>
              <a:xfrm>
                <a:off x="449989" y="1484861"/>
                <a:ext cx="60173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ABO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0}">
                <a:extLst>
                  <a:ext uri="{FF2B5EF4-FFF2-40B4-BE49-F238E27FC236}">
                    <a16:creationId xmlns:a16="http://schemas.microsoft.com/office/drawing/2014/main" id="{6AB1043A-1C43-4267-A397-BBD717A344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84861"/>
                <a:ext cx="6017323" cy="726326"/>
              </a:xfrm>
              <a:prstGeom prst="rect">
                <a:avLst/>
              </a:prstGeom>
              <a:blipFill>
                <a:blip r:embed="rId4"/>
                <a:stretch>
                  <a:fillRect l="-1621" r="-152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786"/>
          <p:cNvSpPr txBox="1"/>
          <p:nvPr/>
        </p:nvSpPr>
        <p:spPr>
          <a:xfrm>
            <a:off x="540000" y="2107657"/>
            <a:ext cx="708527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随着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的增大而减小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787" name="yt_image_12787" title="H_149.4021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31758" y="2107657"/>
            <a:ext cx="1920241" cy="189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6E99EB5-F7C7-7595-C84D-AB47F04D27E8}"/>
              </a:ext>
            </a:extLst>
          </p:cNvPr>
          <p:cNvSpPr txBox="1"/>
          <p:nvPr/>
        </p:nvSpPr>
        <p:spPr>
          <a:xfrm>
            <a:off x="449989" y="2060851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BDF124-0EE7-7643-48A6-4BC166D9B93C}"/>
              </a:ext>
            </a:extLst>
          </p:cNvPr>
          <p:cNvSpPr txBox="1"/>
          <p:nvPr/>
        </p:nvSpPr>
        <p:spPr>
          <a:xfrm>
            <a:off x="449989" y="2536339"/>
            <a:ext cx="7196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20F7F0-E62E-BF12-AF50-97384712B833}"/>
              </a:ext>
            </a:extLst>
          </p:cNvPr>
          <p:cNvSpPr txBox="1"/>
          <p:nvPr/>
        </p:nvSpPr>
        <p:spPr>
          <a:xfrm>
            <a:off x="449989" y="3011827"/>
            <a:ext cx="3231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783"/>
          <p:cNvSpPr txBox="1"/>
          <p:nvPr/>
        </p:nvSpPr>
        <p:spPr>
          <a:xfrm>
            <a:off x="540817" y="720453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画出此函数的图象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结合图象回答下列问题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8" name="yt_shape_12784"/>
          <p:cNvSpPr txBox="1"/>
          <p:nvPr/>
        </p:nvSpPr>
        <p:spPr>
          <a:xfrm>
            <a:off x="540817" y="1199756"/>
            <a:ext cx="33887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9" name="yt_shape_12785"/>
          <p:cNvSpPr txBox="1"/>
          <p:nvPr/>
        </p:nvSpPr>
        <p:spPr>
          <a:xfrm>
            <a:off x="540817" y="1679059"/>
            <a:ext cx="35426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9" name="yt_shape_12789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一次函数的平移</a:t>
            </a:r>
          </a:p>
        </p:txBody>
      </p:sp>
      <p:sp>
        <p:nvSpPr>
          <p:cNvPr id="12790" name="yt_shape_12790"/>
          <p:cNvSpPr txBox="1"/>
          <p:nvPr/>
        </p:nvSpPr>
        <p:spPr>
          <a:xfrm>
            <a:off x="540120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无锡市中考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1da2"/>
              </a:rPr>
              <a:t>所得图象对应的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91" name="yt_table_1279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494197"/>
              </p:ext>
            </p:extLst>
          </p:nvPr>
        </p:nvGraphicFramePr>
        <p:xfrm>
          <a:off x="540056" y="2348869"/>
          <a:ext cx="5596256" cy="950976"/>
        </p:xfrm>
        <a:graphic>
          <a:graphicData uri="http://schemas.openxmlformats.org/drawingml/2006/table">
            <a:tbl>
              <a:tblPr/>
              <a:tblGrid>
                <a:gridCol w="3264218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  <a:gridCol w="2332038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</a:tbl>
          </a:graphicData>
        </a:graphic>
      </p:graphicFrame>
      <p:sp>
        <p:nvSpPr>
          <p:cNvPr id="12793" name="yt_shape_12793"/>
          <p:cNvSpPr txBox="1"/>
          <p:nvPr/>
        </p:nvSpPr>
        <p:spPr>
          <a:xfrm>
            <a:off x="540119" y="335042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8858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天津市中考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8464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854973" title="H_26.259764">
            <a:extLst>
              <a:ext uri="{FF2B5EF4-FFF2-40B4-BE49-F238E27FC236}">
                <a16:creationId xmlns:a16="http://schemas.microsoft.com/office/drawing/2014/main" id="{D0193F75-0B03-1E95-2640-7C3879A180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0FECC3C-D35E-31E2-222C-457EBBC95466}"/>
              </a:ext>
            </a:extLst>
          </p:cNvPr>
          <p:cNvSpPr txBox="1"/>
          <p:nvPr/>
        </p:nvSpPr>
        <p:spPr>
          <a:xfrm>
            <a:off x="2888509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779F22-2A07-DEFC-7A9E-24DCF0B2D1B2}"/>
              </a:ext>
            </a:extLst>
          </p:cNvPr>
          <p:cNvSpPr txBox="1"/>
          <p:nvPr/>
        </p:nvSpPr>
        <p:spPr>
          <a:xfrm>
            <a:off x="7428757" y="3303617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E2823D-F6A5-D75C-2A26-D4AED5C61484}"/>
              </a:ext>
            </a:extLst>
          </p:cNvPr>
          <p:cNvSpPr txBox="1"/>
          <p:nvPr/>
        </p:nvSpPr>
        <p:spPr>
          <a:xfrm>
            <a:off x="9352807" y="330361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B189E1-367D-D14A-1314-33A8698A2635}"/>
              </a:ext>
            </a:extLst>
          </p:cNvPr>
          <p:cNvSpPr txBox="1"/>
          <p:nvPr/>
        </p:nvSpPr>
        <p:spPr>
          <a:xfrm>
            <a:off x="1364508" y="473008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5" name="yt_shape_12795"/>
          <p:cNvSpPr txBox="1"/>
          <p:nvPr/>
        </p:nvSpPr>
        <p:spPr>
          <a:xfrm>
            <a:off x="540000" y="900000"/>
            <a:ext cx="714137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判断一次函数的位置时忽略了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的情况</a:t>
            </a:r>
          </a:p>
        </p:txBody>
      </p:sp>
      <p:sp>
        <p:nvSpPr>
          <p:cNvPr id="12796" name="yt_shape_12796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的图象不经过第二象限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4961,H:37.44"/>
              </a:rPr>
              <a:t/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4961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855053" title="H_26.259764">
            <a:extLst>
              <a:ext uri="{FF2B5EF4-FFF2-40B4-BE49-F238E27FC236}">
                <a16:creationId xmlns:a16="http://schemas.microsoft.com/office/drawing/2014/main" id="{4D64F75C-611D-1EC4-58C3-D01FCF36B6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DEF1B2-2579-8881-7FAF-7F9853DAE2C6}"/>
              </a:ext>
            </a:extLst>
          </p:cNvPr>
          <p:cNvSpPr txBox="1"/>
          <p:nvPr/>
        </p:nvSpPr>
        <p:spPr>
          <a:xfrm>
            <a:off x="11078421" y="1342628"/>
            <a:ext cx="713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bc5ca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6DCA0A-3237-E1BD-EA11-8B38E9376F90}"/>
              </a:ext>
            </a:extLst>
          </p:cNvPr>
          <p:cNvSpPr txBox="1"/>
          <p:nvPr/>
        </p:nvSpPr>
        <p:spPr>
          <a:xfrm>
            <a:off x="450108" y="1818116"/>
            <a:ext cx="1562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8" name="yt_shape_1279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97" name="yt_image_12797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0" name="yt_shape_12800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包头市中考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1619"/>
              </a:rPr>
              <a:t>值的增大而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01" name="yt_table_128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856968"/>
              </p:ext>
            </p:extLst>
          </p:nvPr>
        </p:nvGraphicFramePr>
        <p:xfrm>
          <a:off x="540056" y="2441600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CD0D10B-5A10-1F95-0A9C-A6BFB81B5452}"/>
              </a:ext>
            </a:extLst>
          </p:cNvPr>
          <p:cNvSpPr txBox="1"/>
          <p:nvPr/>
        </p:nvSpPr>
        <p:spPr>
          <a:xfrm>
            <a:off x="6046047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1110</Words>
  <Application>Microsoft Office PowerPoint</Application>
  <PresentationFormat>宽屏</PresentationFormat>
  <Paragraphs>111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6" baseType="lpstr">
      <vt:lpstr>,isEnd</vt:lpstr>
      <vt:lpstr>_⨹_1_42d8f,isEnd</vt:lpstr>
      <vt:lpstr>_⨹_1_4802a,isEnd</vt:lpstr>
      <vt:lpstr>_⨹_1_9bb38,isEnd</vt:lpstr>
      <vt:lpstr>_⨹_1_bc5ca</vt:lpstr>
      <vt:lpstr>_⨹_1_d54e3,isEnd</vt:lpstr>
      <vt:lpstr>_⨹_1_d8858,isEnd</vt:lpstr>
      <vt:lpstr>_⨹_1_daba9,isEnd</vt:lpstr>
      <vt:lpstr>_⨹_1_e8464,isEnd</vt:lpstr>
      <vt:lpstr>_⨹_2_4f69b,isEnd</vt:lpstr>
      <vt:lpstr>_⨹_3_a56a8,isEnd</vt:lpstr>
      <vt:lpstr>_⨹_5_01619</vt:lpstr>
      <vt:lpstr>_⨹_5_13c68,isEnd</vt:lpstr>
      <vt:lpstr>_⨹_6_bed7d</vt:lpstr>
      <vt:lpstr>_⨹_7_c1da2</vt:lpstr>
      <vt:lpstr>_⨹_8_6a213,isEnd</vt:lpstr>
      <vt:lpstr>_⨹_9_78985,isEnd</vt:lpstr>
      <vt:lpstr>Finished</vt:lpstr>
      <vt:lpstr>W:6.004961,H:37.44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2024-05-18T14:44:41Z</dcterms:created>
  <dcterms:modified xsi:type="dcterms:W3CDTF">2024-05-22T06:55:05Z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