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2" r:id="rId6"/>
    <p:sldId id="314" r:id="rId7"/>
    <p:sldId id="316" r:id="rId8"/>
    <p:sldId id="319" r:id="rId9"/>
    <p:sldId id="321" r:id="rId10"/>
    <p:sldId id="323" r:id="rId11"/>
    <p:sldId id="326" r:id="rId12"/>
    <p:sldId id="329" r:id="rId13"/>
    <p:sldId id="327" r:id="rId14"/>
    <p:sldId id="332" r:id="rId15"/>
    <p:sldId id="330" r:id="rId16"/>
    <p:sldId id="33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47" name="yt_image_128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7059" y="900000"/>
            <a:ext cx="1817881" cy="64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49" name="yt_image_128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743637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851"/>
          <p:cNvSpPr txBox="1"/>
          <p:nvPr/>
        </p:nvSpPr>
        <p:spPr>
          <a:xfrm>
            <a:off x="540119" y="2176558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确定正比例函数表达式需要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可设其关系式为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ec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确定一次函数表达式需要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可设其表达式为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9d34,isEn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然后把已知条件代入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得到关于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1b6,isEnd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而确定表达式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54E3E4-7AA2-7BA0-20EB-7B9BBD9F77F1}"/>
              </a:ext>
            </a:extLst>
          </p:cNvPr>
          <p:cNvSpPr txBox="1"/>
          <p:nvPr/>
        </p:nvSpPr>
        <p:spPr>
          <a:xfrm>
            <a:off x="4793508" y="21297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3A4F1C-447A-F926-647D-DD2F133327FF}"/>
              </a:ext>
            </a:extLst>
          </p:cNvPr>
          <p:cNvSpPr txBox="1"/>
          <p:nvPr/>
        </p:nvSpPr>
        <p:spPr>
          <a:xfrm>
            <a:off x="9108332" y="2102005"/>
            <a:ext cx="133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35B8F4-1092-C41C-CBD0-5CC3842FB362}"/>
              </a:ext>
            </a:extLst>
          </p:cNvPr>
          <p:cNvSpPr txBox="1"/>
          <p:nvPr/>
        </p:nvSpPr>
        <p:spPr>
          <a:xfrm>
            <a:off x="4488708" y="30807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CB2EF9-57A1-AC6A-DE6C-C54156E52C8A}"/>
              </a:ext>
            </a:extLst>
          </p:cNvPr>
          <p:cNvSpPr txBox="1"/>
          <p:nvPr/>
        </p:nvSpPr>
        <p:spPr>
          <a:xfrm>
            <a:off x="5069733" y="3556216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7" name="yt_shape_1290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已知金属棒的长度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是温度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现有一根金属棒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000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求这根金属棒的长度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与温度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则金属棒的长度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与温度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求这根金属棒的长度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DEEBCC-2F10-1D23-0636-FDAC2D830A1A}"/>
              </a:ext>
            </a:extLst>
          </p:cNvPr>
          <p:cNvSpPr txBox="1"/>
          <p:nvPr/>
        </p:nvSpPr>
        <p:spPr>
          <a:xfrm>
            <a:off x="450108" y="2279658"/>
            <a:ext cx="914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63ADAA-B2DB-B2F4-3D5D-4D92E31E5718}"/>
              </a:ext>
            </a:extLst>
          </p:cNvPr>
          <p:cNvSpPr txBox="1"/>
          <p:nvPr/>
        </p:nvSpPr>
        <p:spPr>
          <a:xfrm>
            <a:off x="450108" y="2755146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B8074B-9E90-8A98-741F-54ED2D6AC263}"/>
              </a:ext>
            </a:extLst>
          </p:cNvPr>
          <p:cNvSpPr txBox="1"/>
          <p:nvPr/>
        </p:nvSpPr>
        <p:spPr>
          <a:xfrm>
            <a:off x="450108" y="3230634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45F582-1551-901A-D430-288196CFF786}"/>
              </a:ext>
            </a:extLst>
          </p:cNvPr>
          <p:cNvSpPr txBox="1"/>
          <p:nvPr/>
        </p:nvSpPr>
        <p:spPr>
          <a:xfrm>
            <a:off x="450108" y="3706122"/>
            <a:ext cx="806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则金属棒的长度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与温度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5B7970-EDB1-7503-620A-00CC59672737}"/>
              </a:ext>
            </a:extLst>
          </p:cNvPr>
          <p:cNvSpPr txBox="1"/>
          <p:nvPr/>
        </p:nvSpPr>
        <p:spPr>
          <a:xfrm>
            <a:off x="450108" y="4657098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8C69FD-1842-2C6F-735B-FAE6A16E1A82}"/>
              </a:ext>
            </a:extLst>
          </p:cNvPr>
          <p:cNvSpPr txBox="1"/>
          <p:nvPr/>
        </p:nvSpPr>
        <p:spPr>
          <a:xfrm>
            <a:off x="450108" y="5132586"/>
            <a:ext cx="5455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" name="yt_shape_12912"/>
          <p:cNvSpPr txBox="1"/>
          <p:nvPr/>
        </p:nvSpPr>
        <p:spPr>
          <a:xfrm>
            <a:off x="540000" y="900000"/>
            <a:ext cx="914673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当这根金属棒加热后长度伸长到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求金属棒的温度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即金属棒的温度为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8B0F91-62EF-7BDC-CEB4-FCB0C774E697}"/>
              </a:ext>
            </a:extLst>
          </p:cNvPr>
          <p:cNvSpPr txBox="1"/>
          <p:nvPr/>
        </p:nvSpPr>
        <p:spPr>
          <a:xfrm>
            <a:off x="449989" y="1328682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8159FA-CEC5-62B5-9E7E-BBCAFB61DD82}"/>
              </a:ext>
            </a:extLst>
          </p:cNvPr>
          <p:cNvSpPr txBox="1"/>
          <p:nvPr/>
        </p:nvSpPr>
        <p:spPr>
          <a:xfrm>
            <a:off x="449989" y="1804170"/>
            <a:ext cx="526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61F373-8FFE-DE50-B9C4-044E20AFFCAD}"/>
              </a:ext>
            </a:extLst>
          </p:cNvPr>
          <p:cNvSpPr txBox="1"/>
          <p:nvPr/>
        </p:nvSpPr>
        <p:spPr>
          <a:xfrm>
            <a:off x="449989" y="2279658"/>
            <a:ext cx="354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即金属棒的温度为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5" name="yt_shape_129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14" name="yt_image_12914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7" name="yt_shape_12917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函数求值机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b22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下面表格中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是通过该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函数求值机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918" name="yt_table_1291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23884"/>
              </p:ext>
            </p:extLst>
          </p:nvPr>
        </p:nvGraphicFramePr>
        <p:xfrm>
          <a:off x="540000" y="2593964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6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输入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输出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920" name="yt_shape_12920"/>
          <p:cNvSpPr txBox="1"/>
          <p:nvPr/>
        </p:nvSpPr>
        <p:spPr>
          <a:xfrm>
            <a:off x="540000" y="399757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000" y="900000"/>
            <a:ext cx="84702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当输入的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输出的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23" name="yt_image_12923" title="H_177.9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6702" y="1531667"/>
            <a:ext cx="3295297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424620-B66B-842B-7CAE-5508D70A00FF}"/>
              </a:ext>
            </a:extLst>
          </p:cNvPr>
          <p:cNvSpPr txBox="1"/>
          <p:nvPr/>
        </p:nvSpPr>
        <p:spPr>
          <a:xfrm>
            <a:off x="6091964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278DEC-3370-C617-9D33-C8327D5664E6}"/>
              </a:ext>
            </a:extLst>
          </p:cNvPr>
          <p:cNvSpPr txBox="1"/>
          <p:nvPr/>
        </p:nvSpPr>
        <p:spPr>
          <a:xfrm>
            <a:off x="449989" y="1328682"/>
            <a:ext cx="8568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当输入的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输出的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40000" y="900000"/>
            <a:ext cx="1020151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27" name="yt_image_12927" title="H_177.9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063161"/>
            <a:ext cx="3295297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883F26-14F3-3B74-DA77-D80595B5DCAB}"/>
              </a:ext>
            </a:extLst>
          </p:cNvPr>
          <p:cNvSpPr txBox="1"/>
          <p:nvPr/>
        </p:nvSpPr>
        <p:spPr>
          <a:xfrm>
            <a:off x="449989" y="1328682"/>
            <a:ext cx="10282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395ABE-0BA2-1318-B543-14B21E47FAEC}"/>
              </a:ext>
            </a:extLst>
          </p:cNvPr>
          <p:cNvSpPr txBox="1"/>
          <p:nvPr/>
        </p:nvSpPr>
        <p:spPr>
          <a:xfrm>
            <a:off x="449989" y="1804170"/>
            <a:ext cx="233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40000" y="900000"/>
            <a:ext cx="554318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符合要求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输出的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输入的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31" name="yt_image_12931" title="H_177.9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6702" y="1531667"/>
            <a:ext cx="3295297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34FC89-9E96-8166-AB15-D015E91E68CF}"/>
              </a:ext>
            </a:extLst>
          </p:cNvPr>
          <p:cNvSpPr txBox="1"/>
          <p:nvPr/>
        </p:nvSpPr>
        <p:spPr>
          <a:xfrm>
            <a:off x="449989" y="1328682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FE190A-B922-EAEE-B5B4-ADE17432F570}"/>
              </a:ext>
            </a:extLst>
          </p:cNvPr>
          <p:cNvSpPr txBox="1"/>
          <p:nvPr/>
        </p:nvSpPr>
        <p:spPr>
          <a:xfrm>
            <a:off x="449989" y="180417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C34D53-8A3C-6E44-32D3-E2BEA154BE2A}"/>
              </a:ext>
            </a:extLst>
          </p:cNvPr>
          <p:cNvSpPr txBox="1"/>
          <p:nvPr/>
        </p:nvSpPr>
        <p:spPr>
          <a:xfrm>
            <a:off x="449989" y="2279658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270FAC-E579-0228-DAA5-DB23AACC08A4}"/>
              </a:ext>
            </a:extLst>
          </p:cNvPr>
          <p:cNvSpPr txBox="1"/>
          <p:nvPr/>
        </p:nvSpPr>
        <p:spPr>
          <a:xfrm>
            <a:off x="449989" y="275514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符合要求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AFB36E-824F-C819-47EB-7AEE5DFF43A3}"/>
              </a:ext>
            </a:extLst>
          </p:cNvPr>
          <p:cNvSpPr txBox="1"/>
          <p:nvPr/>
        </p:nvSpPr>
        <p:spPr>
          <a:xfrm>
            <a:off x="449989" y="3230634"/>
            <a:ext cx="5364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输出的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输入的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4" name="yt_shape_12854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2853" name="yt_image_12853" title="H_3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6" name="yt_shape_12856"/>
          <p:cNvSpPr txBox="1"/>
          <p:nvPr/>
        </p:nvSpPr>
        <p:spPr>
          <a:xfrm>
            <a:off x="540119" y="1386424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b9a3"/>
              </a:rPr>
              <a:t>所对应的函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74b9c"/>
              </a:rPr>
              <a:t>分别代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入得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所以一次函数表达式为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待定系数法求一次函数表达式时先设表达式为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8316"/>
              </a:rPr>
              <a:t>然后把已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知点的坐标代入求出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4" name="yt_shape_1286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63" name="yt_image_12863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6" name="yt_shape_12866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确定正比例函数的表达式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9e3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68" name="yt_table_12868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882406"/>
                  </p:ext>
                </p:extLst>
              </p:nvPr>
            </p:nvGraphicFramePr>
            <p:xfrm>
              <a:off x="540056" y="2931034"/>
              <a:ext cx="8809991" cy="681609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868" name="yt_table_12868" descr="{&quot;rangeId&quot;:5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882406"/>
                  </p:ext>
                </p:extLst>
              </p:nvPr>
            </p:nvGraphicFramePr>
            <p:xfrm>
              <a:off x="540056" y="2931034"/>
              <a:ext cx="8809991" cy="642303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7015" r="-6268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810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69" name="yt_shape_12869"/>
          <p:cNvSpPr txBox="1"/>
          <p:nvPr/>
        </p:nvSpPr>
        <p:spPr>
          <a:xfrm>
            <a:off x="540119" y="36239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e53,isEnd"/>
              </a:rPr>
              <a:t>则函数表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若这个正比例函数图象经过点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867642" title="H_26.259764">
            <a:extLst>
              <a:ext uri="{FF2B5EF4-FFF2-40B4-BE49-F238E27FC236}">
                <a16:creationId xmlns:a16="http://schemas.microsoft.com/office/drawing/2014/main" id="{9E8893BC-FA94-1947-124E-EEF1C59B3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9AB2FC-EA7B-3758-ACB4-116244D2D5FD}"/>
              </a:ext>
            </a:extLst>
          </p:cNvPr>
          <p:cNvSpPr txBox="1"/>
          <p:nvPr/>
        </p:nvSpPr>
        <p:spPr>
          <a:xfrm>
            <a:off x="13645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2A89ED-49A0-55AB-BEC7-2FBC095E7D0B}"/>
              </a:ext>
            </a:extLst>
          </p:cNvPr>
          <p:cNvSpPr txBox="1"/>
          <p:nvPr/>
        </p:nvSpPr>
        <p:spPr>
          <a:xfrm>
            <a:off x="1716933" y="4024918"/>
            <a:ext cx="135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68FD5C-D10A-A4F5-BB74-75610EB2711F}"/>
              </a:ext>
            </a:extLst>
          </p:cNvPr>
          <p:cNvSpPr txBox="1"/>
          <p:nvPr/>
        </p:nvSpPr>
        <p:spPr>
          <a:xfrm>
            <a:off x="9924307" y="40526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900000"/>
            <a:ext cx="738343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小明从家步行去学校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已知小明离家的距离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s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与小明出发的时间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t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e9638,isEnd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之间的函数图象如图所示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73" name="yt_image_12873" title="H_134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263" y="1531667"/>
            <a:ext cx="1888736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5" name="yt_shape_12875"/>
          <p:cNvSpPr txBox="1"/>
          <p:nvPr/>
        </p:nvSpPr>
        <p:spPr>
          <a:xfrm>
            <a:off x="540000" y="3619591"/>
            <a:ext cx="938718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已知小明从家到学校的距离为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求小明到学校所用的时间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即小明到学校用了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74A02D-3958-43FE-7C72-BA5F601F9884}"/>
              </a:ext>
            </a:extLst>
          </p:cNvPr>
          <p:cNvSpPr txBox="1"/>
          <p:nvPr/>
        </p:nvSpPr>
        <p:spPr>
          <a:xfrm>
            <a:off x="449989" y="2176065"/>
            <a:ext cx="749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B7B691-FEEC-B47F-1E21-A298ADC40E81}"/>
              </a:ext>
            </a:extLst>
          </p:cNvPr>
          <p:cNvSpPr txBox="1"/>
          <p:nvPr/>
        </p:nvSpPr>
        <p:spPr>
          <a:xfrm>
            <a:off x="449989" y="265155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2DAC34-A271-6368-C9F9-8B8E93623417}"/>
              </a:ext>
            </a:extLst>
          </p:cNvPr>
          <p:cNvSpPr txBox="1"/>
          <p:nvPr/>
        </p:nvSpPr>
        <p:spPr>
          <a:xfrm>
            <a:off x="449989" y="3127041"/>
            <a:ext cx="164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8F0B32-347A-A837-9FF5-2F1C862DA9C8}"/>
              </a:ext>
            </a:extLst>
          </p:cNvPr>
          <p:cNvSpPr txBox="1"/>
          <p:nvPr/>
        </p:nvSpPr>
        <p:spPr>
          <a:xfrm>
            <a:off x="449989" y="4048273"/>
            <a:ext cx="6606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A60395-998A-3696-CD76-A73E55539D39}"/>
              </a:ext>
            </a:extLst>
          </p:cNvPr>
          <p:cNvSpPr txBox="1"/>
          <p:nvPr/>
        </p:nvSpPr>
        <p:spPr>
          <a:xfrm>
            <a:off x="449989" y="4523761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8A9E8B-6D36-0A66-1C32-A2AB72E03404}"/>
              </a:ext>
            </a:extLst>
          </p:cNvPr>
          <p:cNvSpPr txBox="1"/>
          <p:nvPr/>
        </p:nvSpPr>
        <p:spPr>
          <a:xfrm>
            <a:off x="449989" y="4999249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即小明到学校用了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确定一次函数的表达式</a:t>
            </a:r>
          </a:p>
        </p:txBody>
      </p:sp>
      <p:sp>
        <p:nvSpPr>
          <p:cNvPr id="12880" name="yt_shape_12880"/>
          <p:cNvSpPr txBox="1"/>
          <p:nvPr/>
        </p:nvSpPr>
        <p:spPr>
          <a:xfrm>
            <a:off x="540000" y="1389434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则该函数的表达式是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2" name="yt_table_1288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378843"/>
              </p:ext>
            </p:extLst>
          </p:nvPr>
        </p:nvGraphicFramePr>
        <p:xfrm>
          <a:off x="540056" y="1868737"/>
          <a:ext cx="2636838" cy="1901952"/>
        </p:xfrm>
        <a:graphic>
          <a:graphicData uri="http://schemas.openxmlformats.org/drawingml/2006/table">
            <a:tbl>
              <a:tblPr/>
              <a:tblGrid>
                <a:gridCol w="2636838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pic>
        <p:nvPicPr>
          <p:cNvPr id="12881" name="yt_image_12881_skip" title="H_136.8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8194" y="1868737"/>
            <a:ext cx="1511622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867709" title="H_26.259764">
            <a:extLst>
              <a:ext uri="{FF2B5EF4-FFF2-40B4-BE49-F238E27FC236}">
                <a16:creationId xmlns:a16="http://schemas.microsoft.com/office/drawing/2014/main" id="{F404BE52-71A4-4C1D-CF1F-ED7830E6C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BAFE2D-15B3-61A9-D627-CE5982595BBF}"/>
              </a:ext>
            </a:extLst>
          </p:cNvPr>
          <p:cNvSpPr txBox="1"/>
          <p:nvPr/>
        </p:nvSpPr>
        <p:spPr>
          <a:xfrm>
            <a:off x="7841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4" name="yt_shape_1288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352,isEnd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所得函数的表达式为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369467-9B8F-1170-FB12-706EF5B61E04}"/>
              </a:ext>
            </a:extLst>
          </p:cNvPr>
          <p:cNvSpPr txBox="1"/>
          <p:nvPr/>
        </p:nvSpPr>
        <p:spPr>
          <a:xfrm>
            <a:off x="10489457" y="825447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5c1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E0CB03-5096-ED8A-FE3A-0B92EADD482C}"/>
              </a:ext>
            </a:extLst>
          </p:cNvPr>
          <p:cNvSpPr txBox="1"/>
          <p:nvPr/>
        </p:nvSpPr>
        <p:spPr>
          <a:xfrm>
            <a:off x="450108" y="1328682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AE2F91-0B98-4571-14D3-DD930B6EEE17}"/>
              </a:ext>
            </a:extLst>
          </p:cNvPr>
          <p:cNvSpPr txBox="1"/>
          <p:nvPr/>
        </p:nvSpPr>
        <p:spPr>
          <a:xfrm>
            <a:off x="5069733" y="2251911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87" name="yt_image_12887" title="H_108.3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2648" y="1448958"/>
            <a:ext cx="1826703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89" name="yt_shape_12889"/>
              <p:cNvSpPr txBox="1"/>
              <p:nvPr/>
            </p:nvSpPr>
            <p:spPr>
              <a:xfrm>
                <a:off x="540000" y="2875614"/>
                <a:ext cx="7918834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所对应的函数表达式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所以一次函数表达式为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889" name="yt_shape_12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614"/>
                <a:ext cx="7918834" cy="3419975"/>
              </a:xfrm>
              <a:prstGeom prst="rect">
                <a:avLst/>
              </a:prstGeom>
              <a:blipFill>
                <a:blip r:embed="rId3"/>
                <a:stretch>
                  <a:fillRect l="-2386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49098D-3FC8-F6AB-5352-10BD503422E3}"/>
              </a:ext>
            </a:extLst>
          </p:cNvPr>
          <p:cNvSpPr txBox="1"/>
          <p:nvPr/>
        </p:nvSpPr>
        <p:spPr>
          <a:xfrm>
            <a:off x="3694839" y="3304296"/>
            <a:ext cx="9420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643040-9C38-E081-2297-AA232F94F19D}"/>
              </a:ext>
            </a:extLst>
          </p:cNvPr>
          <p:cNvSpPr txBox="1"/>
          <p:nvPr/>
        </p:nvSpPr>
        <p:spPr>
          <a:xfrm>
            <a:off x="449989" y="3779784"/>
            <a:ext cx="621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C6304E-7210-3ECE-710D-1DE48CAC2970}"/>
                  </a:ext>
                </a:extLst>
              </p:cNvPr>
              <p:cNvSpPr txBox="1"/>
              <p:nvPr/>
            </p:nvSpPr>
            <p:spPr>
              <a:xfrm>
                <a:off x="449989" y="4255272"/>
                <a:ext cx="802233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分别代入得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C6304E-7210-3ECE-710D-1DE48CAC2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5272"/>
                <a:ext cx="8022337" cy="1154189"/>
              </a:xfrm>
              <a:prstGeom prst="rect">
                <a:avLst/>
              </a:prstGeom>
              <a:blipFill>
                <a:blip r:embed="rId4"/>
                <a:stretch>
                  <a:fillRect l="-1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79045F-AF68-ECBA-D37F-8C3DAE75433E}"/>
              </a:ext>
            </a:extLst>
          </p:cNvPr>
          <p:cNvSpPr txBox="1"/>
          <p:nvPr/>
        </p:nvSpPr>
        <p:spPr>
          <a:xfrm>
            <a:off x="449989" y="5315849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3CD1AD-A222-CC0D-BADE-F3833393BFA4}"/>
              </a:ext>
            </a:extLst>
          </p:cNvPr>
          <p:cNvSpPr txBox="1"/>
          <p:nvPr/>
        </p:nvSpPr>
        <p:spPr>
          <a:xfrm>
            <a:off x="449989" y="5791337"/>
            <a:ext cx="490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所以一次函数表达式为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884"/>
          <p:cNvSpPr txBox="1"/>
          <p:nvPr/>
        </p:nvSpPr>
        <p:spPr>
          <a:xfrm>
            <a:off x="540119" y="900000"/>
            <a:ext cx="11492915" cy="1002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6b0,isEnd"/>
              </a:rPr>
              <a:t>轴相交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5" name="yt_shape_12895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忽略一次函数的增减性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6" name="yt_shape_12896"/>
              <p:cNvSpPr txBox="1"/>
              <p:nvPr/>
            </p:nvSpPr>
            <p:spPr>
              <a:xfrm>
                <a:off x="540119" y="1389434"/>
                <a:ext cx="11492915" cy="20815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f98c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则此函数的表达式为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与两坐标轴围成的三角形的面积为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aece,isEnd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96" name="yt_shape_12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081595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867780" title="H_26.259764">
            <a:extLst>
              <a:ext uri="{FF2B5EF4-FFF2-40B4-BE49-F238E27FC236}">
                <a16:creationId xmlns:a16="http://schemas.microsoft.com/office/drawing/2014/main" id="{5F6B4DA4-2B05-767A-9599-7309586BC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FE4D17-F57E-BD75-3F13-3A317047E84F}"/>
              </a:ext>
            </a:extLst>
          </p:cNvPr>
          <p:cNvSpPr txBox="1"/>
          <p:nvPr/>
        </p:nvSpPr>
        <p:spPr>
          <a:xfrm>
            <a:off x="4307733" y="1790369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93D6ED-DE38-7A3F-1FC2-AEA596F27228}"/>
                  </a:ext>
                </a:extLst>
              </p:cNvPr>
              <p:cNvSpPr txBox="1"/>
              <p:nvPr/>
            </p:nvSpPr>
            <p:spPr>
              <a:xfrm>
                <a:off x="7214446" y="2564904"/>
                <a:ext cx="38440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93D6ED-DE38-7A3F-1FC2-AEA596F27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446" y="2564904"/>
                <a:ext cx="3844036" cy="728612"/>
              </a:xfrm>
              <a:prstGeom prst="rect">
                <a:avLst/>
              </a:prstGeom>
              <a:blipFill>
                <a:blip r:embed="rId4"/>
                <a:stretch>
                  <a:fillRect l="-237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0" name="yt_shape_129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99" name="yt_image_12899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2" name="yt_shape_12902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34e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03" name="yt_table_12903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0648668"/>
                  </p:ext>
                </p:extLst>
              </p:nvPr>
            </p:nvGraphicFramePr>
            <p:xfrm>
              <a:off x="540056" y="2441600"/>
              <a:ext cx="8133716" cy="672465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903" name="yt_table_12903" descr="{&quot;rangeId&quot;:13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0648668"/>
                  </p:ext>
                </p:extLst>
              </p:nvPr>
            </p:nvGraphicFramePr>
            <p:xfrm>
              <a:off x="540056" y="2441600"/>
              <a:ext cx="8133716" cy="63366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0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5" r="-19292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9403" r="-626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7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04" name="yt_shape_12904"/>
          <p:cNvSpPr txBox="1"/>
          <p:nvPr/>
        </p:nvSpPr>
        <p:spPr>
          <a:xfrm>
            <a:off x="540120" y="31259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一次函数的图象经过点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9de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该一次函数的表达式为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05" name="yt_image_12905" title="H_106.6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9176" y="4237714"/>
            <a:ext cx="1433646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46BC21-20F0-6AC1-44C8-E689158DE538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AA9C60-409C-894A-53B2-5274497C3F02}"/>
              </a:ext>
            </a:extLst>
          </p:cNvPr>
          <p:cNvSpPr txBox="1"/>
          <p:nvPr/>
        </p:nvSpPr>
        <p:spPr>
          <a:xfrm>
            <a:off x="3850534" y="3526850"/>
            <a:ext cx="165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1401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9" baseType="lpstr">
      <vt:lpstr>,isEnd</vt:lpstr>
      <vt:lpstr>_⨹_1_23352,isEnd</vt:lpstr>
      <vt:lpstr>_⨹_1_33ec4,isEnd</vt:lpstr>
      <vt:lpstr>_⨹_1_45c1c</vt:lpstr>
      <vt:lpstr>_⨹_1_7fb22</vt:lpstr>
      <vt:lpstr>_⨹_1_baece,isEnd</vt:lpstr>
      <vt:lpstr>_⨹_1_bb9de,isEnd</vt:lpstr>
      <vt:lpstr>_⨹_1_c0004</vt:lpstr>
      <vt:lpstr>_⨹_1_c41b6,isEnd</vt:lpstr>
      <vt:lpstr>_⨹_1_df98c,isEnd</vt:lpstr>
      <vt:lpstr>_⨹_1_e9638,isEnd</vt:lpstr>
      <vt:lpstr>_⨹_2_519e3</vt:lpstr>
      <vt:lpstr>_⨹_2_89d34,isEnd</vt:lpstr>
      <vt:lpstr>_⨹_3_74b9c</vt:lpstr>
      <vt:lpstr>_⨹_3_986b0,isEnd</vt:lpstr>
      <vt:lpstr>_⨹_3_d834e</vt:lpstr>
      <vt:lpstr>_⨹_4_1ee53,isEnd</vt:lpstr>
      <vt:lpstr>_⨹_4_b8316</vt:lpstr>
      <vt:lpstr>_⨹_5_8b9a3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11</cp:revision>
  <dcterms:created xsi:type="dcterms:W3CDTF">2024-05-18T14:44:41Z</dcterms:created>
  <dcterms:modified xsi:type="dcterms:W3CDTF">2024-05-20T11:12:38Z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