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1" r:id="rId6"/>
    <p:sldId id="312" r:id="rId7"/>
    <p:sldId id="315" r:id="rId8"/>
    <p:sldId id="317" r:id="rId9"/>
    <p:sldId id="320" r:id="rId10"/>
    <p:sldId id="321" r:id="rId11"/>
    <p:sldId id="322" r:id="rId12"/>
    <p:sldId id="325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04" name="yt_image_141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361" y="900000"/>
            <a:ext cx="1965277" cy="50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06" name="yt_image_141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12439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08"/>
              <p:cNvSpPr txBox="1"/>
              <p:nvPr/>
            </p:nvSpPr>
            <p:spPr>
              <a:xfrm>
                <a:off x="540119" y="1982525"/>
                <a:ext cx="11111999" cy="11062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8ecc,isEnd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数的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4" name="yt_shape_14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2525"/>
                <a:ext cx="11111999" cy="1106200"/>
              </a:xfrm>
              <a:prstGeom prst="rect">
                <a:avLst/>
              </a:prstGeom>
              <a:blipFill>
                <a:blip r:embed="rId4"/>
                <a:stretch>
                  <a:fillRect l="-1701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10"/>
              <p:cNvSpPr txBox="1"/>
              <p:nvPr/>
            </p:nvSpPr>
            <p:spPr>
              <a:xfrm>
                <a:off x="540119" y="3139513"/>
                <a:ext cx="11492915" cy="12975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一组数据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的权分别是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1390c,isEnd"/>
                  </a:rPr>
                  <a:t>则这组数据的加权平均数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5" name="yt_shape_14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39513"/>
                <a:ext cx="11492915" cy="1297599"/>
              </a:xfrm>
              <a:prstGeom prst="rect">
                <a:avLst/>
              </a:prstGeom>
              <a:blipFill>
                <a:blip r:embed="rId5"/>
                <a:stretch>
                  <a:fillRect l="-1645" t="-3756" b="-1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E869E4C-9B63-161D-46AE-D0AA2A31E4DC}"/>
              </a:ext>
            </a:extLst>
          </p:cNvPr>
          <p:cNvSpPr txBox="1"/>
          <p:nvPr/>
        </p:nvSpPr>
        <p:spPr>
          <a:xfrm>
            <a:off x="1364508" y="2609772"/>
            <a:ext cx="2008886" cy="51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算术平均数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F9EF70-D1B5-5523-CA6E-495FC4B99764}"/>
                  </a:ext>
                </a:extLst>
              </p:cNvPr>
              <p:cNvSpPr txBox="1"/>
              <p:nvPr/>
            </p:nvSpPr>
            <p:spPr>
              <a:xfrm>
                <a:off x="4460133" y="2609772"/>
                <a:ext cx="703643" cy="51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F9EF70-D1B5-5523-CA6E-495FC4B99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0133" y="2609772"/>
                <a:ext cx="703643" cy="5150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538881-E79D-8EEE-038B-25CF38F00F06}"/>
                  </a:ext>
                </a:extLst>
              </p:cNvPr>
              <p:cNvSpPr txBox="1"/>
              <p:nvPr/>
            </p:nvSpPr>
            <p:spPr>
              <a:xfrm>
                <a:off x="1678516" y="3317914"/>
                <a:ext cx="3177794" cy="9031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538881-E79D-8EEE-038B-25CF38F00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516" y="3317914"/>
                <a:ext cx="3177794" cy="90317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某公司招聘一名公关人员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1078"/>
              </a:rPr>
              <a:t>应聘者小王参加面试和笔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57" name="yt_table_1415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546002"/>
              </p:ext>
            </p:extLst>
          </p:nvPr>
        </p:nvGraphicFramePr>
        <p:xfrm>
          <a:off x="540000" y="2011799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5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笔试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评委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评委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评委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59" name="yt_shape_14159"/>
              <p:cNvSpPr txBox="1"/>
              <p:nvPr/>
            </p:nvSpPr>
            <p:spPr>
              <a:xfrm>
                <a:off x="540000" y="3982208"/>
                <a:ext cx="4770537" cy="15901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请计算小王面试的平均成绩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88+90+86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故小王面试的平均成绩为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159" name="yt_shape_14159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2208"/>
                <a:ext cx="4770537" cy="1590115"/>
              </a:xfrm>
              <a:prstGeom prst="rect">
                <a:avLst/>
              </a:prstGeom>
              <a:blipFill>
                <a:blip r:embed="rId2"/>
                <a:stretch>
                  <a:fillRect l="-3964" t="-3065" r="-294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ECC4B5-B6B4-1A8E-C2D0-CDE4B52BB927}"/>
                  </a:ext>
                </a:extLst>
              </p:cNvPr>
              <p:cNvSpPr txBox="1"/>
              <p:nvPr/>
            </p:nvSpPr>
            <p:spPr>
              <a:xfrm>
                <a:off x="449989" y="4410890"/>
                <a:ext cx="44123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88+90+86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D4ECC4B5-B6B4-1A8E-C2D0-CDE4B52BB9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0890"/>
                <a:ext cx="4412361" cy="768490"/>
              </a:xfrm>
              <a:prstGeom prst="rect">
                <a:avLst/>
              </a:prstGeom>
              <a:blipFill>
                <a:blip r:embed="rId3"/>
                <a:stretch>
                  <a:fillRect l="-2210" r="-22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E3E3F83-54DB-C929-CCB6-6F5037FF8708}"/>
              </a:ext>
            </a:extLst>
          </p:cNvPr>
          <p:cNvSpPr txBox="1"/>
          <p:nvPr/>
        </p:nvSpPr>
        <p:spPr>
          <a:xfrm>
            <a:off x="449989" y="5085768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故小王面试的平均成绩为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62" name="yt_shape_14162"/>
              <p:cNvSpPr txBox="1"/>
              <p:nvPr/>
            </p:nvSpPr>
            <p:spPr>
              <a:xfrm>
                <a:off x="540119" y="900000"/>
                <a:ext cx="11492915" cy="20776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如果面试平均成绩与笔试成绩按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的比确定测试成绩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a2de"/>
                  </a:rPr>
                  <a:t>请计算出小王的最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终成绩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×6+92×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528+368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故小王的最终成绩为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2" name="yt_shape_14162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7620"/>
              </a:xfrm>
              <a:prstGeom prst="rect">
                <a:avLst/>
              </a:prstGeom>
              <a:blipFill>
                <a:blip r:embed="rId2"/>
                <a:stretch>
                  <a:fillRect l="-1645" t="-2647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E50A03-B9A3-44A3-415B-9C336C4467D2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2062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×6+92×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528+368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DBE50A03-B9A3-44A3-415B-9C336C446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206236" cy="775793"/>
              </a:xfrm>
              <a:prstGeom prst="rect">
                <a:avLst/>
              </a:prstGeom>
              <a:blipFill>
                <a:blip r:embed="rId3"/>
                <a:stretch>
                  <a:fillRect l="-1572" r="-147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B586C70-0228-2100-2754-53BB32F25559}"/>
              </a:ext>
            </a:extLst>
          </p:cNvPr>
          <p:cNvSpPr txBox="1"/>
          <p:nvPr/>
        </p:nvSpPr>
        <p:spPr>
          <a:xfrm>
            <a:off x="450108" y="2486351"/>
            <a:ext cx="3990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故小王的最终成绩为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6" name="yt_shape_1416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65" name="yt_image_14165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8" name="yt_shape_14168"/>
          <p:cNvSpPr txBox="1"/>
          <p:nvPr/>
        </p:nvSpPr>
        <p:spPr>
          <a:xfrm>
            <a:off x="540120" y="143137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下表是某班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55c8b"/>
              </a:rPr>
              <a:t>名学生在一次数学测验中的成绩统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其中一部分被撕掉了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若已知本次测验的平均分是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604e"/>
              </a:rPr>
              <a:t>你能填上被撕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掉的数字吗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69" name="yt_image_14169" title="H_51.8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7186" y="3006828"/>
            <a:ext cx="425762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71" name="yt_shape_14171"/>
              <p:cNvSpPr txBox="1"/>
              <p:nvPr/>
            </p:nvSpPr>
            <p:spPr>
              <a:xfrm>
                <a:off x="540000" y="3715838"/>
                <a:ext cx="9390391" cy="3083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设本次测验中数学成绩是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分的有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分的有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×2+60×1+70×8+80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+100×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&amp;=82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2+1+8+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171" name="yt_shape_14171" descr="{&quot;rangeId&quot;:2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5838"/>
                <a:ext cx="9390391" cy="3083921"/>
              </a:xfrm>
              <a:prstGeom prst="rect">
                <a:avLst/>
              </a:prstGeom>
              <a:blipFill>
                <a:blip r:embed="rId4"/>
                <a:stretch>
                  <a:fillRect l="-2013" t="-1782" r="-1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3F8E50-F709-7B6B-5DA9-BEFED130DDA7}"/>
              </a:ext>
            </a:extLst>
          </p:cNvPr>
          <p:cNvSpPr txBox="1"/>
          <p:nvPr/>
        </p:nvSpPr>
        <p:spPr>
          <a:xfrm>
            <a:off x="449989" y="3669032"/>
            <a:ext cx="9479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设本次测验中数学成绩是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分的有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分的有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55EDBD-152C-7C1C-A2D1-ED7913E059F9}"/>
                  </a:ext>
                </a:extLst>
              </p:cNvPr>
              <p:cNvSpPr txBox="1"/>
              <p:nvPr/>
            </p:nvSpPr>
            <p:spPr>
              <a:xfrm>
                <a:off x="449989" y="4144520"/>
                <a:ext cx="679285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×2+60×1+70×8+80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+100×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&amp;=82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2+1+8+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0, 'mathAnswerShape': 1, 'IsSplitBraceMath': 1}">
                <a:extLst>
                  <a:ext uri="{FF2B5EF4-FFF2-40B4-BE49-F238E27FC236}">
                    <a16:creationId xmlns:a16="http://schemas.microsoft.com/office/drawing/2014/main" id="{4155EDBD-152C-7C1C-A2D1-ED7913E05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4520"/>
                <a:ext cx="6792850" cy="1611643"/>
              </a:xfrm>
              <a:prstGeom prst="rect">
                <a:avLst/>
              </a:prstGeom>
              <a:blipFill>
                <a:blip r:embed="rId5"/>
                <a:stretch>
                  <a:fillRect l="-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985FFB-9D9A-1ADF-33AC-848903F0973F}"/>
                  </a:ext>
                </a:extLst>
              </p:cNvPr>
              <p:cNvSpPr txBox="1"/>
              <p:nvPr/>
            </p:nvSpPr>
            <p:spPr>
              <a:xfrm>
                <a:off x="449989" y="5662551"/>
                <a:ext cx="54677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0, 'mathAnswerShape': 1, 'IsSplitBraceMath': 1}">
                <a:extLst>
                  <a:ext uri="{FF2B5EF4-FFF2-40B4-BE49-F238E27FC236}">
                    <a16:creationId xmlns:a16="http://schemas.microsoft.com/office/drawing/2014/main" id="{63985FFB-9D9A-1ADF-33AC-848903F09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2551"/>
                <a:ext cx="5467731" cy="1154189"/>
              </a:xfrm>
              <a:prstGeom prst="rect">
                <a:avLst/>
              </a:prstGeom>
              <a:blipFill>
                <a:blip r:embed="rId6"/>
                <a:stretch>
                  <a:fillRect l="-1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3" name="yt_shape_14113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112" name="yt_image_14112" title="H_31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15" name="yt_shape_14115"/>
              <p:cNvSpPr txBox="1"/>
              <p:nvPr/>
            </p:nvSpPr>
            <p:spPr>
              <a:xfrm>
                <a:off x="540119" y="1386424"/>
                <a:ext cx="11492915" cy="35106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某校开展主题为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我身边的雷锋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的演讲比赛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比赛从演讲内容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演讲技巧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11df"/>
                  </a:rPr>
                  <a:t>演讲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效果三个方面打分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最终得分按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的比例计算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若选手甲在演讲内容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1cc5"/>
                  </a:rPr>
                  <a:t>演讲技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演讲效果三个方面的得分分别为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f12e4"/>
                  </a:rPr>
                  <a:t>则选手甲的最终得分为多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甲选手的最终得分为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×4+80×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+90×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4+2+4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选手甲的最终得分为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5" name="yt_shape_14115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424"/>
                <a:ext cx="11111999" cy="3510641"/>
              </a:xfrm>
              <a:prstGeom prst="rect">
                <a:avLst/>
              </a:prstGeom>
              <a:blipFill>
                <a:blip r:embed="rId3"/>
                <a:stretch>
                  <a:fillRect l="-1701" t="-1389" r="-439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1" name="yt_shape_141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20" name="yt_image_1412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3" name="yt_shape_14123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算术平均数</a:t>
            </a:r>
          </a:p>
        </p:txBody>
      </p:sp>
      <p:sp>
        <p:nvSpPr>
          <p:cNvPr id="14124" name="yt_shape_14124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店今年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月新能源汽车的销量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527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这组数据的平均数是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5" name="yt_table_141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63663"/>
              </p:ext>
            </p:extLst>
          </p:nvPr>
        </p:nvGraphicFramePr>
        <p:xfrm>
          <a:off x="540056" y="2931034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14127" name="yt_shape_14127"/>
          <p:cNvSpPr txBox="1"/>
          <p:nvPr/>
        </p:nvSpPr>
        <p:spPr>
          <a:xfrm>
            <a:off x="540120" y="3457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某住宅小区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日每天用水量情况如图所示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906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天平均每天的用水量是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9" name="yt_table_1412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390225"/>
              </p:ext>
            </p:extLst>
          </p:nvPr>
        </p:nvGraphicFramePr>
        <p:xfrm>
          <a:off x="540056" y="4416640"/>
          <a:ext cx="2252663" cy="1901952"/>
        </p:xfrm>
        <a:graphic>
          <a:graphicData uri="http://schemas.openxmlformats.org/drawingml/2006/table">
            <a:tbl>
              <a:tblPr/>
              <a:tblGrid>
                <a:gridCol w="225266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pic>
        <p:nvPicPr>
          <p:cNvPr id="14128" name="yt_image_14128_skip" title="H_130.8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5868" y="4416640"/>
            <a:ext cx="2284119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044431" title="H_26.259764">
            <a:extLst>
              <a:ext uri="{FF2B5EF4-FFF2-40B4-BE49-F238E27FC236}">
                <a16:creationId xmlns:a16="http://schemas.microsoft.com/office/drawing/2014/main" id="{5F149336-2ECA-7E59-3405-93E8107A55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5B0838-36DB-3694-998B-7B6BDA062A50}"/>
              </a:ext>
            </a:extLst>
          </p:cNvPr>
          <p:cNvSpPr txBox="1"/>
          <p:nvPr/>
        </p:nvSpPr>
        <p:spPr>
          <a:xfrm>
            <a:off x="6241309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017DA7-B166-7BC3-8EC0-CBF03193D225}"/>
              </a:ext>
            </a:extLst>
          </p:cNvPr>
          <p:cNvSpPr txBox="1"/>
          <p:nvPr/>
        </p:nvSpPr>
        <p:spPr>
          <a:xfrm>
            <a:off x="4107709" y="3885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某中学举行歌唱比赛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以班为单位参赛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评委组的各位评委给八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2f0c,isEnd"/>
              </a:rPr>
              <a:t>班的演唱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打分情况为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从中去掉一个最高分和一个最低分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da1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余下的分数的平均数是最后得分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则该班的得分为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F22901-CEF1-6E20-EA81-F89231626683}"/>
              </a:ext>
            </a:extLst>
          </p:cNvPr>
          <p:cNvSpPr txBox="1"/>
          <p:nvPr/>
        </p:nvSpPr>
        <p:spPr>
          <a:xfrm>
            <a:off x="7460507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2" name="yt_shape_14132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加权平均数</a:t>
            </a:r>
          </a:p>
        </p:txBody>
      </p:sp>
      <p:sp>
        <p:nvSpPr>
          <p:cNvPr id="14133" name="yt_shape_14133"/>
          <p:cNvSpPr txBox="1"/>
          <p:nvPr/>
        </p:nvSpPr>
        <p:spPr>
          <a:xfrm>
            <a:off x="540120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某校组织青年教师教学竞赛活动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1fda"/>
              </a:rPr>
              <a:t>包含教学设计和现场教学展示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两个方面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其中教学设计占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现场展示占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某参赛教师的教学设计为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e1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现场展示为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则她的最后得分为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4" name="yt_table_141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068599"/>
              </p:ext>
            </p:extLst>
          </p:nvPr>
        </p:nvGraphicFramePr>
        <p:xfrm>
          <a:off x="540056" y="2829000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sp>
        <p:nvSpPr>
          <p:cNvPr id="14136" name="yt_shape_14136"/>
          <p:cNvSpPr txBox="1"/>
          <p:nvPr/>
        </p:nvSpPr>
        <p:spPr>
          <a:xfrm>
            <a:off x="540119" y="335517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建团百年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我为团旗添光彩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主题演讲比赛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ac35,isEnd"/>
              </a:rPr>
              <a:t>其演讲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效果三项分别是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若将三项得分依次按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c5b0,isEnd"/>
              </a:rPr>
              <a:t>的比例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确定最终成绩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则小明的最终比赛成绩为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44493" title="H_26.259764">
            <a:extLst>
              <a:ext uri="{FF2B5EF4-FFF2-40B4-BE49-F238E27FC236}">
                <a16:creationId xmlns:a16="http://schemas.microsoft.com/office/drawing/2014/main" id="{57374A96-E713-CBE1-0CEB-CBE01EC9B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6F7233-BA28-EB19-32A6-23FEDAD0CF4B}"/>
              </a:ext>
            </a:extLst>
          </p:cNvPr>
          <p:cNvSpPr txBox="1"/>
          <p:nvPr/>
        </p:nvSpPr>
        <p:spPr>
          <a:xfrm>
            <a:off x="5936509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0B5F11-0420-8D16-3F51-2AF13069C322}"/>
              </a:ext>
            </a:extLst>
          </p:cNvPr>
          <p:cNvSpPr txBox="1"/>
          <p:nvPr/>
        </p:nvSpPr>
        <p:spPr>
          <a:xfrm>
            <a:off x="6241308" y="42593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7" name="yt_shape_14137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忽略了权重的不同而出错</a:t>
            </a:r>
          </a:p>
        </p:txBody>
      </p:sp>
      <p:sp>
        <p:nvSpPr>
          <p:cNvPr id="14138" name="yt_shape_1413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某校八年级有两个班级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在一次数学测试中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62a5,isEnd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则该校八年级数学成绩的平均分为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44550" title="H_26.259764">
            <a:extLst>
              <a:ext uri="{FF2B5EF4-FFF2-40B4-BE49-F238E27FC236}">
                <a16:creationId xmlns:a16="http://schemas.microsoft.com/office/drawing/2014/main" id="{9B1825F0-1446-D93A-42D1-69197DAE8C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7CF79C-7822-53AC-9FED-AA283B550BDD}"/>
              </a:ext>
            </a:extLst>
          </p:cNvPr>
          <p:cNvSpPr txBox="1"/>
          <p:nvPr/>
        </p:nvSpPr>
        <p:spPr>
          <a:xfrm>
            <a:off x="9746507" y="18181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0" name="yt_shape_1414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39" name="yt_image_1413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2" name="yt_shape_14142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67bb"/>
              </a:rPr>
              <a:t>的平均数为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3" name="yt_table_141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807696"/>
              </p:ext>
            </p:extLst>
          </p:nvPr>
        </p:nvGraphicFramePr>
        <p:xfrm>
          <a:off x="540056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14145" name="yt_shape_14145"/>
          <p:cNvSpPr txBox="1"/>
          <p:nvPr/>
        </p:nvSpPr>
        <p:spPr>
          <a:xfrm>
            <a:off x="540119" y="29677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汽车上坡的速度为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若上坡行驶的时间为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840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下坡行驶的时间为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那么该汽车上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下坡的平均速度是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6" name="yt_table_141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278386"/>
              </p:ext>
            </p:extLst>
          </p:nvPr>
        </p:nvGraphicFramePr>
        <p:xfrm>
          <a:off x="540056" y="3927206"/>
          <a:ext cx="684276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2624138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FC21E12-110E-B74E-32AB-50C59DF2C101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58AD79-CF63-4F72-FCF2-33C2181E90D2}"/>
              </a:ext>
            </a:extLst>
          </p:cNvPr>
          <p:cNvSpPr txBox="1"/>
          <p:nvPr/>
        </p:nvSpPr>
        <p:spPr>
          <a:xfrm>
            <a:off x="9746507" y="33964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8" name="yt_shape_1414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某中学积极响应党的号召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大力开展各项有益于德智体美劳全面发展的活动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192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明同学在某学期德智体美劳的评价得分如图所示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dc37"/>
              </a:rPr>
              <a:t>则小明同学五项评价的平均得分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0" name="yt_table_141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63861"/>
              </p:ext>
            </p:extLst>
          </p:nvPr>
        </p:nvGraphicFramePr>
        <p:xfrm>
          <a:off x="540056" y="4751907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pic>
        <p:nvPicPr>
          <p:cNvPr id="14149" name="yt_image_14149_skip" title="H_189.9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8501" y="2339566"/>
            <a:ext cx="2533105" cy="241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854100-6EC1-B81C-98B7-347EEA2C264A}"/>
              </a:ext>
            </a:extLst>
          </p:cNvPr>
          <p:cNvSpPr txBox="1"/>
          <p:nvPr/>
        </p:nvSpPr>
        <p:spPr>
          <a:xfrm>
            <a:off x="13645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2" name="yt_shape_14152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某公司欲招聘一名职员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c0d3"/>
              </a:rPr>
              <a:t>丙三名应聘者进行了综合知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工作经验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语言表达等三方面的测试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他们的各项成绩如下表所示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53" name="yt_table_14153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480272"/>
              </p:ext>
            </p:extLst>
          </p:nvPr>
        </p:nvGraphicFramePr>
        <p:xfrm>
          <a:off x="540000" y="1995319"/>
          <a:ext cx="11111997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17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1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15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1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项目应聘者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综合知识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工作经验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语言表达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55" name="yt_shape_14155"/>
          <p:cNvSpPr txBox="1"/>
          <p:nvPr/>
        </p:nvSpPr>
        <p:spPr>
          <a:xfrm>
            <a:off x="540119" y="453253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如果将每位应聘者的综合知识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工作经验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语言表达的成绩按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33e1,isEnd"/>
              </a:rPr>
              <a:t>的比例计算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其总成绩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并录用总成绩最高的应聘者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则被录用的是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DA52C8-028F-DEC7-2E42-32B93F8BE9D6}"/>
              </a:ext>
            </a:extLst>
          </p:cNvPr>
          <p:cNvSpPr txBox="1"/>
          <p:nvPr/>
        </p:nvSpPr>
        <p:spPr>
          <a:xfrm>
            <a:off x="8070107" y="496121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838</Words>
  <Application>Microsoft Office PowerPoint</Application>
  <PresentationFormat>宽屏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1" baseType="lpstr">
      <vt:lpstr>,isEnd</vt:lpstr>
      <vt:lpstr>_⨹_1_28e1b</vt:lpstr>
      <vt:lpstr>_⨹_1_462a5,isEnd</vt:lpstr>
      <vt:lpstr>_⨹_1_49192</vt:lpstr>
      <vt:lpstr>_⨹_1_8da14,isEnd</vt:lpstr>
      <vt:lpstr>_⨹_1_95840</vt:lpstr>
      <vt:lpstr>_⨹_1_a3906</vt:lpstr>
      <vt:lpstr>_⨹_1_b8ecc,isEnd</vt:lpstr>
      <vt:lpstr>_⨹_1_f527e</vt:lpstr>
      <vt:lpstr>_⨹_11_11078</vt:lpstr>
      <vt:lpstr>_⨹_11_1390c,isEnd</vt:lpstr>
      <vt:lpstr>_⨹_11_f12e4</vt:lpstr>
      <vt:lpstr>_⨹_12_6c0d3</vt:lpstr>
      <vt:lpstr>_⨹_13_c1fda</vt:lpstr>
      <vt:lpstr>_⨹_14_cdc37</vt:lpstr>
      <vt:lpstr>_⨹_15_55c8b</vt:lpstr>
      <vt:lpstr>_⨹_2_c11df</vt:lpstr>
      <vt:lpstr>_⨹_3_61cc5</vt:lpstr>
      <vt:lpstr>_⨹_3_8c5b0,isEnd</vt:lpstr>
      <vt:lpstr>_⨹_3_bac35,isEnd</vt:lpstr>
      <vt:lpstr>_⨹_4_72f0c,isEnd</vt:lpstr>
      <vt:lpstr>_⨹_5_967bb</vt:lpstr>
      <vt:lpstr>_⨹_5_b33e1,isEnd</vt:lpstr>
      <vt:lpstr>_⨹_6_0604e</vt:lpstr>
      <vt:lpstr>_⨹_8_9a2de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