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3" r:id="rId6"/>
    <p:sldId id="315" r:id="rId7"/>
    <p:sldId id="317" r:id="rId8"/>
    <p:sldId id="321" r:id="rId9"/>
    <p:sldId id="323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13" name="yt_image_10613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15" name="yt_shape_10615"/>
          <p:cNvSpPr txBox="1"/>
          <p:nvPr/>
        </p:nvSpPr>
        <p:spPr>
          <a:xfrm>
            <a:off x="540000" y="1431377"/>
            <a:ext cx="484748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小数叫做无理数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夹逼法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求无理数的近似值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1A1FC7-4F6B-90E0-D502-4A5453E98141}"/>
              </a:ext>
            </a:extLst>
          </p:cNvPr>
          <p:cNvSpPr txBox="1"/>
          <p:nvPr/>
        </p:nvSpPr>
        <p:spPr>
          <a:xfrm>
            <a:off x="1135789" y="138457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无限不循环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8" name="yt_shape_1061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17" name="yt_image_10617" title="H_41.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0" name="yt_shape_10620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无理数的概念与认识</a:t>
            </a:r>
          </a:p>
        </p:txBody>
      </p:sp>
      <p:sp>
        <p:nvSpPr>
          <p:cNvPr id="10621" name="yt_shape_10621"/>
          <p:cNvSpPr txBox="1"/>
          <p:nvPr/>
        </p:nvSpPr>
        <p:spPr>
          <a:xfrm>
            <a:off x="540000" y="1971599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是无理数的是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22" name="yt_table_10622" title="H_49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7703097"/>
                  </p:ext>
                </p:extLst>
              </p:nvPr>
            </p:nvGraphicFramePr>
            <p:xfrm>
              <a:off x="540056" y="2450902"/>
              <a:ext cx="7778116" cy="672211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622" name="yt_table_10622" descr="{&quot;rangeId&quot;:4,&quot;type&quot;:&quot;Option&quot;}" title="H_49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7703097"/>
                  </p:ext>
                </p:extLst>
              </p:nvPr>
            </p:nvGraphicFramePr>
            <p:xfrm>
              <a:off x="540056" y="2450902"/>
              <a:ext cx="7778116" cy="633476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</a:tblGrid>
                  <a:tr h="63347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3392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23" name="yt_shape_10623"/>
          <p:cNvSpPr txBox="1"/>
          <p:nvPr/>
        </p:nvSpPr>
        <p:spPr>
          <a:xfrm>
            <a:off x="540000" y="3135026"/>
            <a:ext cx="106968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连云港市中考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之间的无理数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590523" title="H_26.259764">
            <a:extLst>
              <a:ext uri="{FF2B5EF4-FFF2-40B4-BE49-F238E27FC236}">
                <a16:creationId xmlns:a16="http://schemas.microsoft.com/office/drawing/2014/main" id="{854F0A14-22B7-BAC9-02C0-752380E0FE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950B45-5148-E14A-A69C-831EBC914B38}"/>
              </a:ext>
            </a:extLst>
          </p:cNvPr>
          <p:cNvSpPr txBox="1"/>
          <p:nvPr/>
        </p:nvSpPr>
        <p:spPr>
          <a:xfrm>
            <a:off x="7231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6CFE42-C5C0-BE8B-4B5B-CC2A8F51C96C}"/>
              </a:ext>
            </a:extLst>
          </p:cNvPr>
          <p:cNvSpPr txBox="1"/>
          <p:nvPr/>
        </p:nvSpPr>
        <p:spPr>
          <a:xfrm>
            <a:off x="7841389" y="3088220"/>
            <a:ext cx="3229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4" name="yt_shape_10624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估计无理数的近似值</a:t>
            </a:r>
          </a:p>
        </p:txBody>
      </p:sp>
      <p:sp>
        <p:nvSpPr>
          <p:cNvPr id="10625" name="yt_shape_10625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把一个长和宽分别为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剪拼成一个正方形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8dd4,isEnd"/>
              </a:rPr>
              <a:t>则该正方形的边长介于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的圆的半径为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590581" title="H_26.259764">
            <a:extLst>
              <a:ext uri="{FF2B5EF4-FFF2-40B4-BE49-F238E27FC236}">
                <a16:creationId xmlns:a16="http://schemas.microsoft.com/office/drawing/2014/main" id="{D19EC845-B8BC-959D-27C1-F9073EAA69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4F34B9-40AA-4770-904B-34EE82F9B3F8}"/>
              </a:ext>
            </a:extLst>
          </p:cNvPr>
          <p:cNvSpPr txBox="1"/>
          <p:nvPr/>
        </p:nvSpPr>
        <p:spPr>
          <a:xfrm>
            <a:off x="1364508" y="18181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CC0F65-8200-04C0-33A6-FE88364B9864}"/>
              </a:ext>
            </a:extLst>
          </p:cNvPr>
          <p:cNvSpPr txBox="1"/>
          <p:nvPr/>
        </p:nvSpPr>
        <p:spPr>
          <a:xfrm>
            <a:off x="2431308" y="18181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0627"/>
          <p:cNvSpPr txBox="1"/>
          <p:nvPr/>
        </p:nvSpPr>
        <p:spPr>
          <a:xfrm>
            <a:off x="540000" y="2735674"/>
            <a:ext cx="6234079" cy="5222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是无理数吗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是无理数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由题意可得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是无理数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itchFamily="24"/>
              <a:ea typeface="宋体" pitchFamily="24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6AB985-ABF5-DDB1-EE71-40CA5FA93557}"/>
              </a:ext>
            </a:extLst>
          </p:cNvPr>
          <p:cNvSpPr txBox="1"/>
          <p:nvPr/>
        </p:nvSpPr>
        <p:spPr>
          <a:xfrm>
            <a:off x="449989" y="3164356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是无理数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555557-23C0-DEE5-8AFA-734191DF6086}"/>
              </a:ext>
            </a:extLst>
          </p:cNvPr>
          <p:cNvSpPr txBox="1"/>
          <p:nvPr/>
        </p:nvSpPr>
        <p:spPr>
          <a:xfrm>
            <a:off x="449989" y="3639844"/>
            <a:ext cx="471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3CBDE5-7CC8-A8BD-CFEB-703B12616B41}"/>
              </a:ext>
            </a:extLst>
          </p:cNvPr>
          <p:cNvSpPr txBox="1"/>
          <p:nvPr/>
        </p:nvSpPr>
        <p:spPr>
          <a:xfrm>
            <a:off x="449989" y="4115332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是无理数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yt_shape_10627"/>
          <p:cNvSpPr txBox="1"/>
          <p:nvPr/>
        </p:nvSpPr>
        <p:spPr>
          <a:xfrm>
            <a:off x="540000" y="719450"/>
            <a:ext cx="6234079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试估计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的整数部分是多少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十分位呢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的整数部分是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的十分位为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043A1E1-4351-0740-5BA1-03E0F0914C98}"/>
              </a:ext>
            </a:extLst>
          </p:cNvPr>
          <p:cNvSpPr txBox="1"/>
          <p:nvPr/>
        </p:nvSpPr>
        <p:spPr>
          <a:xfrm>
            <a:off x="449989" y="1124744"/>
            <a:ext cx="579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3C431EA-7739-CA42-67E0-3953DA998947}"/>
              </a:ext>
            </a:extLst>
          </p:cNvPr>
          <p:cNvSpPr txBox="1"/>
          <p:nvPr/>
        </p:nvSpPr>
        <p:spPr>
          <a:xfrm>
            <a:off x="449989" y="1600232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的整数部分是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8185C60-6B6A-71CD-CA96-F24CBB02BE26}"/>
              </a:ext>
            </a:extLst>
          </p:cNvPr>
          <p:cNvSpPr txBox="1"/>
          <p:nvPr/>
        </p:nvSpPr>
        <p:spPr>
          <a:xfrm>
            <a:off x="449989" y="2075720"/>
            <a:ext cx="434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459B4A7-CA44-21EB-AED3-A92545C8F30B}"/>
              </a:ext>
            </a:extLst>
          </p:cNvPr>
          <p:cNvSpPr txBox="1"/>
          <p:nvPr/>
        </p:nvSpPr>
        <p:spPr>
          <a:xfrm>
            <a:off x="449989" y="2551208"/>
            <a:ext cx="320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D5574F4-CAA6-94E5-9C39-4C3232AD62B6}"/>
              </a:ext>
            </a:extLst>
          </p:cNvPr>
          <p:cNvSpPr txBox="1"/>
          <p:nvPr/>
        </p:nvSpPr>
        <p:spPr>
          <a:xfrm>
            <a:off x="449989" y="3026696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6980E8E-BB41-48DF-F968-D3F8D216F44C}"/>
              </a:ext>
            </a:extLst>
          </p:cNvPr>
          <p:cNvSpPr txBox="1"/>
          <p:nvPr/>
        </p:nvSpPr>
        <p:spPr>
          <a:xfrm>
            <a:off x="449989" y="3502184"/>
            <a:ext cx="2543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的十分位为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2" name="yt_shape_1063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31" name="yt_image_10631" title="H_41.85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4" name="yt_shape_1063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的两个小正方形拼成一个大正方形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5bdd"/>
              </a:rPr>
              <a:t>则大正方形的边长最接近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36" name="yt_table_1063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641945"/>
              </p:ext>
            </p:extLst>
          </p:nvPr>
        </p:nvGraphicFramePr>
        <p:xfrm>
          <a:off x="540056" y="2441600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</a:tbl>
          </a:graphicData>
        </a:graphic>
      </p:graphicFrame>
      <p:pic>
        <p:nvPicPr>
          <p:cNvPr id="10635" name="yt_image_10635_skip" title="H_99.72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2041" y="2441600"/>
            <a:ext cx="3548224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CBD225-4A34-810C-F0EA-3ADA4DD8F997}"/>
              </a:ext>
            </a:extLst>
          </p:cNvPr>
          <p:cNvSpPr txBox="1"/>
          <p:nvPr/>
        </p:nvSpPr>
        <p:spPr>
          <a:xfrm>
            <a:off x="22789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38" name="yt_shape_10638"/>
              <p:cNvSpPr txBox="1"/>
              <p:nvPr/>
            </p:nvSpPr>
            <p:spPr>
              <a:xfrm>
                <a:off x="540119" y="900000"/>
                <a:ext cx="12036601" cy="49505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732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585585558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54713,isEnd"/>
                  </a:rPr>
                  <a:t>，－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1010010001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101010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无理数有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lang="en-US"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sz="900" u="sng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</a:t>
                </a:r>
                <a:r>
                  <a:rPr lang="en-US" sz="2000" u="sng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</a:t>
                </a:r>
                <a:r>
                  <a:rPr sz="2000" u="sng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400" u="sng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某小区有一块长为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的长方形草坪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计划在草坪面积相同的情况下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3945,isEnd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把它改造成一个正方形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如果改造后的正方形草坪的边长为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9a26d,isEnd"/>
                  </a:rPr>
                  <a:t>求正方形的边长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66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正方形的边长约为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638" name="yt_shape_106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2036601" cy="4950586"/>
              </a:xfrm>
              <a:prstGeom prst="rect">
                <a:avLst/>
              </a:prstGeom>
              <a:blipFill>
                <a:blip r:embed="rId2"/>
                <a:stretch>
                  <a:fillRect l="-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3812293-7B15-9C09-EA73-AB590DD3F9CC}"/>
              </a:ext>
            </a:extLst>
          </p:cNvPr>
          <p:cNvSpPr txBox="1"/>
          <p:nvPr/>
        </p:nvSpPr>
        <p:spPr>
          <a:xfrm>
            <a:off x="3853596" y="151638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065DB2-74F5-495F-1E4A-CD0C164E8AE8}"/>
              </a:ext>
            </a:extLst>
          </p:cNvPr>
          <p:cNvSpPr txBox="1"/>
          <p:nvPr/>
        </p:nvSpPr>
        <p:spPr>
          <a:xfrm>
            <a:off x="5879976" y="1496026"/>
            <a:ext cx="1400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2_e1899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26BE98-5F02-68ED-0F63-E88D76B61CA3}"/>
              </a:ext>
            </a:extLst>
          </p:cNvPr>
          <p:cNvSpPr txBox="1"/>
          <p:nvPr/>
        </p:nvSpPr>
        <p:spPr>
          <a:xfrm>
            <a:off x="6602925" y="148478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_⨹_2_e1899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1010010001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EBA5D6-7E3C-28AC-9478-C693ECD4EE9A}"/>
              </a:ext>
            </a:extLst>
          </p:cNvPr>
          <p:cNvSpPr txBox="1"/>
          <p:nvPr/>
        </p:nvSpPr>
        <p:spPr>
          <a:xfrm>
            <a:off x="450108" y="3572786"/>
            <a:ext cx="547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4DFFFC-0B53-6186-166F-90EDB682057A}"/>
              </a:ext>
            </a:extLst>
          </p:cNvPr>
          <p:cNvSpPr txBox="1"/>
          <p:nvPr/>
        </p:nvSpPr>
        <p:spPr>
          <a:xfrm>
            <a:off x="450108" y="4048274"/>
            <a:ext cx="698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0C4237C-8B68-6046-4B31-39D4B9096555}"/>
              </a:ext>
            </a:extLst>
          </p:cNvPr>
          <p:cNvSpPr txBox="1"/>
          <p:nvPr/>
        </p:nvSpPr>
        <p:spPr>
          <a:xfrm>
            <a:off x="450108" y="4523762"/>
            <a:ext cx="457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15A7A6-91BB-E7A8-8294-EAA03B114E3A}"/>
              </a:ext>
            </a:extLst>
          </p:cNvPr>
          <p:cNvSpPr txBox="1"/>
          <p:nvPr/>
        </p:nvSpPr>
        <p:spPr>
          <a:xfrm>
            <a:off x="450108" y="4999250"/>
            <a:ext cx="40742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正方形的边长约为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4" name="yt_shape_1064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43" name="yt_image_10643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46" name="yt_shape_10646"/>
              <p:cNvSpPr txBox="1"/>
              <p:nvPr/>
            </p:nvSpPr>
            <p:spPr>
              <a:xfrm>
                <a:off x="540000" y="1482165"/>
                <a:ext cx="10501273" cy="49791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阅读下列材料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将循环小数改写成分数形式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…①，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…②，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则由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根据上述提供的方法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化成分数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777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…①，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777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…②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777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…＝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646" name="yt_shape_10646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501273" cy="4979184"/>
              </a:xfrm>
              <a:prstGeom prst="rect">
                <a:avLst/>
              </a:prstGeom>
              <a:blipFill>
                <a:blip r:embed="rId3"/>
                <a:stretch>
                  <a:fillRect l="-1800" t="-979" r="-813" b="-1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746C5D1-4C67-5153-7476-3E123D33302F}"/>
                  </a:ext>
                </a:extLst>
              </p:cNvPr>
              <p:cNvSpPr txBox="1"/>
              <p:nvPr/>
            </p:nvSpPr>
            <p:spPr>
              <a:xfrm>
                <a:off x="449989" y="3921892"/>
                <a:ext cx="4178998" cy="7569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  <m:lim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777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…①，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12, 'hasSerialNum': 1}">
                <a:extLst>
                  <a:ext uri="{FF2B5EF4-FFF2-40B4-BE49-F238E27FC236}">
                    <a16:creationId xmlns:a16="http://schemas.microsoft.com/office/drawing/2014/main" id="{4746C5D1-4C67-5153-7476-3E123D3330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1892"/>
                <a:ext cx="4178998" cy="756933"/>
              </a:xfrm>
              <a:prstGeom prst="rect">
                <a:avLst/>
              </a:prstGeom>
              <a:blipFill>
                <a:blip r:embed="rId4"/>
                <a:stretch>
                  <a:fillRect l="-2336" r="-2336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C32400D-ECFD-464B-9E82-E08A4182EFB1}"/>
              </a:ext>
            </a:extLst>
          </p:cNvPr>
          <p:cNvSpPr txBox="1"/>
          <p:nvPr/>
        </p:nvSpPr>
        <p:spPr>
          <a:xfrm>
            <a:off x="449989" y="4585213"/>
            <a:ext cx="284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777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26DE3B9-8FCD-1390-2206-AE515FE12809}"/>
                  </a:ext>
                </a:extLst>
              </p:cNvPr>
              <p:cNvSpPr txBox="1"/>
              <p:nvPr/>
            </p:nvSpPr>
            <p:spPr>
              <a:xfrm>
                <a:off x="449989" y="5060701"/>
                <a:ext cx="4064698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12, 'hasSerialNum': 1}">
                <a:extLst>
                  <a:ext uri="{FF2B5EF4-FFF2-40B4-BE49-F238E27FC236}">
                    <a16:creationId xmlns:a16="http://schemas.microsoft.com/office/drawing/2014/main" id="{926DE3B9-8FCD-1390-2206-AE515FE12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60701"/>
                <a:ext cx="4064698" cy="765823"/>
              </a:xfrm>
              <a:prstGeom prst="rect">
                <a:avLst/>
              </a:prstGeom>
              <a:blipFill>
                <a:blip r:embed="rId5"/>
                <a:stretch>
                  <a:fillRect l="-2399" r="-224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1744F7-8748-4DE7-9D54-C00E034DF57B}"/>
                  </a:ext>
                </a:extLst>
              </p:cNvPr>
              <p:cNvSpPr txBox="1"/>
              <p:nvPr/>
            </p:nvSpPr>
            <p:spPr>
              <a:xfrm>
                <a:off x="449989" y="5732912"/>
                <a:ext cx="3410648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  <m:lim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777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…＝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5" name="文本框 4" descr="{'rangeId': 12, 'hasSerialNum': 1}">
                <a:extLst>
                  <a:ext uri="{FF2B5EF4-FFF2-40B4-BE49-F238E27FC236}">
                    <a16:creationId xmlns:a16="http://schemas.microsoft.com/office/drawing/2014/main" id="{7D1744F7-8748-4DE7-9D54-C00E034DF5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32912"/>
                <a:ext cx="3410648" cy="727088"/>
              </a:xfrm>
              <a:prstGeom prst="rect">
                <a:avLst/>
              </a:prstGeom>
              <a:blipFill>
                <a:blip r:embed="rId6"/>
                <a:stretch>
                  <a:fillRect l="-2862" r="-2862" b="-10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9" name="yt_shape_10659"/>
          <p:cNvSpPr txBox="1"/>
          <p:nvPr/>
        </p:nvSpPr>
        <p:spPr>
          <a:xfrm>
            <a:off x="540000" y="900000"/>
            <a:ext cx="5470024" cy="74738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150" b="0" i="0" u="none" spc="-4150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  <a:r>
              <a:rPr lang="en-US" altLang="zh-CN" sz="4150" b="0" i="0" u="none" spc="41617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</a:p>
        </p:txBody>
      </p:sp>
      <p:pic>
        <p:nvPicPr>
          <p:cNvPr id="10658" name="yt_image_1065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83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1" name="yt_shape_10661"/>
          <p:cNvSpPr txBox="1"/>
          <p:nvPr/>
        </p:nvSpPr>
        <p:spPr>
          <a:xfrm>
            <a:off x="540119" y="1780720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小数区别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小数中的有限小数和无限循环小数是有理数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978fd"/>
              </a:rPr>
              <a:t>只有无限不循环小数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才是无理数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分数区别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有理数都能化为分数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而无理数不能化为分数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645</Words>
  <Application>Microsoft Office PowerPoint</Application>
  <PresentationFormat>宽屏</PresentationFormat>
  <Paragraphs>80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,isEnd</vt:lpstr>
      <vt:lpstr>_⨹_1_63945,isEnd</vt:lpstr>
      <vt:lpstr>_⨹_10_f8dd4,isEnd</vt:lpstr>
      <vt:lpstr>_⨹_11_55bdd</vt:lpstr>
      <vt:lpstr>_⨹_2_54713,isEnd</vt:lpstr>
      <vt:lpstr>_⨹_2_e1899</vt:lpstr>
      <vt:lpstr>_⨹_7_9a26d,isEnd</vt:lpstr>
      <vt:lpstr>_⨹_9_978fd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2024-05-18T14:44:41Z</dcterms:created>
  <dcterms:modified xsi:type="dcterms:W3CDTF">2024-05-22T06:28:48Z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