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1" r:id="rId5"/>
    <p:sldId id="312" r:id="rId6"/>
    <p:sldId id="316" r:id="rId7"/>
    <p:sldId id="319" r:id="rId8"/>
    <p:sldId id="320" r:id="rId9"/>
    <p:sldId id="322" r:id="rId10"/>
    <p:sldId id="326" r:id="rId11"/>
    <p:sldId id="329" r:id="rId12"/>
    <p:sldId id="334" r:id="rId13"/>
    <p:sldId id="33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62" name="yt_image_14262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4" name="yt_shape_14264"/>
          <p:cNvSpPr txBox="1"/>
          <p:nvPr/>
        </p:nvSpPr>
        <p:spPr>
          <a:xfrm>
            <a:off x="540119" y="143137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处于最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位置的一个数据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9054,isEnd"/>
              </a:rPr>
              <a:t>或最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中间两个数据的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叫做这组数据的中位数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一组数据中出现次数最多的那个数据叫做这组数据的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中位数和众数都是描述数据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的统计量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ED803D-625F-CD24-FAEF-4A3020571E55}"/>
              </a:ext>
            </a:extLst>
          </p:cNvPr>
          <p:cNvSpPr txBox="1"/>
          <p:nvPr/>
        </p:nvSpPr>
        <p:spPr>
          <a:xfrm>
            <a:off x="3879108" y="138457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大小顺序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DEBF8D-3A16-38B6-BD43-5C14F10321FD}"/>
              </a:ext>
            </a:extLst>
          </p:cNvPr>
          <p:cNvSpPr txBox="1"/>
          <p:nvPr/>
        </p:nvSpPr>
        <p:spPr>
          <a:xfrm>
            <a:off x="7536707" y="13845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1006FE-18CD-A81B-A150-2159F2AAC5DA}"/>
              </a:ext>
            </a:extLst>
          </p:cNvPr>
          <p:cNvSpPr txBox="1"/>
          <p:nvPr/>
        </p:nvSpPr>
        <p:spPr>
          <a:xfrm>
            <a:off x="2888508" y="186005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BFBD20-DDD1-A4AD-7C37-7AF8C18BB7F6}"/>
              </a:ext>
            </a:extLst>
          </p:cNvPr>
          <p:cNvSpPr txBox="1"/>
          <p:nvPr/>
        </p:nvSpPr>
        <p:spPr>
          <a:xfrm>
            <a:off x="8146307" y="23355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A1D4BC-7848-7C42-0E4F-4E2C06D68CE8}"/>
              </a:ext>
            </a:extLst>
          </p:cNvPr>
          <p:cNvSpPr txBox="1"/>
          <p:nvPr/>
        </p:nvSpPr>
        <p:spPr>
          <a:xfrm>
            <a:off x="6012708" y="281103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集中趋势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8" name="yt_shape_1432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27" name="yt_image_1432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0" name="yt_shape_14330"/>
          <p:cNvSpPr txBox="1"/>
          <p:nvPr/>
        </p:nvSpPr>
        <p:spPr>
          <a:xfrm>
            <a:off x="540000" y="1482165"/>
            <a:ext cx="81817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如表是某公司员工月收入的资料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331" name="yt_table_14331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406239"/>
              </p:ext>
            </p:extLst>
          </p:nvPr>
        </p:nvGraphicFramePr>
        <p:xfrm>
          <a:off x="540000" y="2113832"/>
          <a:ext cx="11111995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6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4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09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09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09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68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68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47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职位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总经理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财务总监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部门经理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技术人员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前台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保安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保洁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月收入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333" name="yt_shape_14333"/>
          <p:cNvSpPr txBox="1"/>
          <p:nvPr/>
        </p:nvSpPr>
        <p:spPr>
          <a:xfrm>
            <a:off x="540119" y="40842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这家公司员工月收入的平均数是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6854,isEnd"/>
              </a:rPr>
              <a:t>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E41649-1AC4-1F30-1899-77783616A71C}"/>
              </a:ext>
            </a:extLst>
          </p:cNvPr>
          <p:cNvSpPr txBox="1"/>
          <p:nvPr/>
        </p:nvSpPr>
        <p:spPr>
          <a:xfrm>
            <a:off x="5784108" y="40374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3934A8-F9A4-5089-D7A4-C1C0AA5CCEC2}"/>
              </a:ext>
            </a:extLst>
          </p:cNvPr>
          <p:cNvSpPr txBox="1"/>
          <p:nvPr/>
        </p:nvSpPr>
        <p:spPr>
          <a:xfrm>
            <a:off x="8832107" y="40374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1A3892-A9F9-F5DC-58AC-4F1D8C6E2020}"/>
              </a:ext>
            </a:extLst>
          </p:cNvPr>
          <p:cNvSpPr txBox="1"/>
          <p:nvPr/>
        </p:nvSpPr>
        <p:spPr>
          <a:xfrm>
            <a:off x="1059708" y="451292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5" name="yt_shape_14335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中的平均数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4_6c098"/>
              </a:rPr>
              <a:t>中位数和众数中哪些统计量能反映该公司全体员工收入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中位数和众数能反映该公司全体员工收入水平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名员工有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cd77f"/>
              </a:rPr>
              <a:t>人能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达到此工资水平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为了避免技术人员流失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该公司决定给他们每人每月加薪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29c3"/>
              </a:rPr>
              <a:t>元至公司员工月收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入的平均数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这家公司员工月收入的平均数是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技术人员的工资为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6F75EE-9871-65C1-8E95-46A16534F41A}"/>
              </a:ext>
            </a:extLst>
          </p:cNvPr>
          <p:cNvSpPr txBox="1"/>
          <p:nvPr/>
        </p:nvSpPr>
        <p:spPr>
          <a:xfrm>
            <a:off x="450108" y="1804170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中位数和众数能反映该公司全体员工收入水平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名员工有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cd77f"/>
              </a:rPr>
              <a:t>人能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233859-1B48-4A83-049F-29A88DA43168}"/>
              </a:ext>
            </a:extLst>
          </p:cNvPr>
          <p:cNvSpPr txBox="1"/>
          <p:nvPr/>
        </p:nvSpPr>
        <p:spPr>
          <a:xfrm>
            <a:off x="450108" y="2279658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达到此工资水平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A6CDF0-0C51-EAAB-1216-9AD73F0A5F5D}"/>
              </a:ext>
            </a:extLst>
          </p:cNvPr>
          <p:cNvSpPr txBox="1"/>
          <p:nvPr/>
        </p:nvSpPr>
        <p:spPr>
          <a:xfrm>
            <a:off x="450108" y="3706122"/>
            <a:ext cx="11076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这家公司员工月收入的平均数是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技术人员的工资为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09B63A-7B6C-7257-C7ED-53A9A2A5E14E}"/>
              </a:ext>
            </a:extLst>
          </p:cNvPr>
          <p:cNvSpPr txBox="1"/>
          <p:nvPr/>
        </p:nvSpPr>
        <p:spPr>
          <a:xfrm>
            <a:off x="450108" y="4181610"/>
            <a:ext cx="7041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17D65E-0961-A133-0385-7BD3E63D7141}"/>
              </a:ext>
            </a:extLst>
          </p:cNvPr>
          <p:cNvSpPr txBox="1"/>
          <p:nvPr/>
        </p:nvSpPr>
        <p:spPr>
          <a:xfrm>
            <a:off x="450108" y="4657098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AEC3F8-3410-5DDC-88F5-CFFB229774EF}"/>
              </a:ext>
            </a:extLst>
          </p:cNvPr>
          <p:cNvSpPr txBox="1"/>
          <p:nvPr/>
        </p:nvSpPr>
        <p:spPr>
          <a:xfrm>
            <a:off x="450108" y="5132586"/>
            <a:ext cx="2391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yt_shape_14340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4339" name="yt_image_143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42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2" name="yt_shape_14342"/>
          <p:cNvSpPr txBox="1"/>
          <p:nvPr/>
        </p:nvSpPr>
        <p:spPr>
          <a:xfrm>
            <a:off x="540119" y="2140388"/>
            <a:ext cx="1149291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中位数求法步骤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由大到小或由小到大排列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2_eabf4"/>
              </a:rPr>
              <a:t>奇数个数据中间位置的数为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偶数个数据中间两个数的平均数为中位数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众数求法步骤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统计各个数据出现的次数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3_0ac87"/>
              </a:rPr>
              <a:t>找出出现次数最多的数据为众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有时众数不止一个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8" name="yt_shape_1426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67" name="yt_image_1426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70" name="yt_shape_14270"/>
          <p:cNvSpPr txBox="1"/>
          <p:nvPr/>
        </p:nvSpPr>
        <p:spPr>
          <a:xfrm>
            <a:off x="540000" y="148216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中位数</a:t>
            </a:r>
          </a:p>
        </p:txBody>
      </p:sp>
      <p:sp>
        <p:nvSpPr>
          <p:cNvPr id="14271" name="yt_shape_14271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一个小组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名同学的身高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bea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这组数据的中位数是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72" name="yt_table_142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568639"/>
              </p:ext>
            </p:extLst>
          </p:nvPr>
        </p:nvGraphicFramePr>
        <p:xfrm>
          <a:off x="540056" y="2931034"/>
          <a:ext cx="10210166" cy="475488"/>
        </p:xfrm>
        <a:graphic>
          <a:graphicData uri="http://schemas.openxmlformats.org/drawingml/2006/table">
            <a:tbl>
              <a:tblPr/>
              <a:tblGrid>
                <a:gridCol w="2794318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2776855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2776855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1862138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</a:tbl>
          </a:graphicData>
        </a:graphic>
      </p:graphicFrame>
      <p:sp>
        <p:nvSpPr>
          <p:cNvPr id="14274" name="yt_shape_14274"/>
          <p:cNvSpPr txBox="1"/>
          <p:nvPr/>
        </p:nvSpPr>
        <p:spPr>
          <a:xfrm>
            <a:off x="540120" y="3457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黑龙江省中考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学校举办跳绳比赛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班参加比赛的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3903"/>
              </a:rPr>
              <a:t>名同学每分钟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跳绳次数分别是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个数据的中位数是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75" name="yt_table_142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372800"/>
              </p:ext>
            </p:extLst>
          </p:nvPr>
        </p:nvGraphicFramePr>
        <p:xfrm>
          <a:off x="540056" y="4416640"/>
          <a:ext cx="10143491" cy="475488"/>
        </p:xfrm>
        <a:graphic>
          <a:graphicData uri="http://schemas.openxmlformats.org/drawingml/2006/table">
            <a:tbl>
              <a:tblPr/>
              <a:tblGrid>
                <a:gridCol w="2794318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2776855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  <a:gridCol w="2776855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</a:tbl>
          </a:graphicData>
        </a:graphic>
      </p:graphicFrame>
      <p:pic>
        <p:nvPicPr>
          <p:cNvPr id="3" name="yt_shape_1716044063948" title="H_26.259764">
            <a:extLst>
              <a:ext uri="{FF2B5EF4-FFF2-40B4-BE49-F238E27FC236}">
                <a16:creationId xmlns:a16="http://schemas.microsoft.com/office/drawing/2014/main" id="{00F2240E-0709-171F-4C8E-D25226B9A7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F780FC-9685-2231-37E4-283110B0DF5F}"/>
              </a:ext>
            </a:extLst>
          </p:cNvPr>
          <p:cNvSpPr txBox="1"/>
          <p:nvPr/>
        </p:nvSpPr>
        <p:spPr>
          <a:xfrm>
            <a:off x="7460507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5386FC-A5C7-3270-F882-7E2D01E104B6}"/>
              </a:ext>
            </a:extLst>
          </p:cNvPr>
          <p:cNvSpPr txBox="1"/>
          <p:nvPr/>
        </p:nvSpPr>
        <p:spPr>
          <a:xfrm>
            <a:off x="10660908" y="3885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7" name="yt_shape_14277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徐州市中考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徐州云龙山共九节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蜿蜒起伏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形似游龙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7eb3"/>
              </a:rPr>
              <a:t>每节山的海拔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78" name="yt_image_14278" title="H_166.95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8368" y="1995319"/>
            <a:ext cx="4475262" cy="2120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80" name="yt_shape_14280"/>
          <p:cNvSpPr txBox="1"/>
          <p:nvPr/>
        </p:nvSpPr>
        <p:spPr>
          <a:xfrm>
            <a:off x="540000" y="4165904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海拔为中位数的是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81" name="yt_table_142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440541"/>
              </p:ext>
            </p:extLst>
          </p:nvPr>
        </p:nvGraphicFramePr>
        <p:xfrm>
          <a:off x="540056" y="4645207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第五节山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第六节山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第八节山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第九节山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9328A64-DF1E-6A6B-9B35-C07B425D04CF}"/>
              </a:ext>
            </a:extLst>
          </p:cNvPr>
          <p:cNvSpPr txBox="1"/>
          <p:nvPr/>
        </p:nvSpPr>
        <p:spPr>
          <a:xfrm>
            <a:off x="4412389" y="41190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3" name="yt_shape_1428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某校举办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成语听写大赛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名学生进入决赛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他们所得分数互不相同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b010,isEnd"/>
              </a:rPr>
              <a:t>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个获奖名额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某学生知道自己的分数后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要判断自己能否获奖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d512,isEnd"/>
              </a:rPr>
              <a:t>他应该关注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的统计量是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丹东市中考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某青年排球队有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名队员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年龄的情况如下表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graphicFrame>
        <p:nvGraphicFramePr>
          <p:cNvPr id="14285" name="yt_table_1428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392289"/>
              </p:ext>
            </p:extLst>
          </p:nvPr>
        </p:nvGraphicFramePr>
        <p:xfrm>
          <a:off x="540000" y="2802390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53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1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1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17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1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51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年龄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287" name="yt_shape_14287"/>
          <p:cNvSpPr txBox="1"/>
          <p:nvPr/>
        </p:nvSpPr>
        <p:spPr>
          <a:xfrm>
            <a:off x="540000" y="4205996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名队员年龄的中位数是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55D606-FD6B-243D-2266-BE33B1F12859}"/>
              </a:ext>
            </a:extLst>
          </p:cNvPr>
          <p:cNvSpPr txBox="1"/>
          <p:nvPr/>
        </p:nvSpPr>
        <p:spPr>
          <a:xfrm>
            <a:off x="2278908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0C1DD7-C5F9-F6BD-4204-DEEDD9ED101A}"/>
              </a:ext>
            </a:extLst>
          </p:cNvPr>
          <p:cNvSpPr txBox="1"/>
          <p:nvPr/>
        </p:nvSpPr>
        <p:spPr>
          <a:xfrm>
            <a:off x="4717189" y="415919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8" name="yt_shape_14288"/>
          <p:cNvSpPr txBox="1"/>
          <p:nvPr/>
        </p:nvSpPr>
        <p:spPr>
          <a:xfrm>
            <a:off x="540000" y="900000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众数</a:t>
            </a:r>
          </a:p>
        </p:txBody>
      </p:sp>
      <p:sp>
        <p:nvSpPr>
          <p:cNvPr id="14289" name="yt_shape_14289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上周双休日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名同学课外阅读的时间如下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e6715"/>
              </a:rPr>
              <a:t>）：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这组数据的众数是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90" name="yt_table_142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479933"/>
              </p:ext>
            </p:extLst>
          </p:nvPr>
        </p:nvGraphicFramePr>
        <p:xfrm>
          <a:off x="540056" y="234886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</a:tbl>
          </a:graphicData>
        </a:graphic>
      </p:graphicFrame>
      <p:sp>
        <p:nvSpPr>
          <p:cNvPr id="14292" name="yt_shape_14292"/>
          <p:cNvSpPr txBox="1"/>
          <p:nvPr/>
        </p:nvSpPr>
        <p:spPr>
          <a:xfrm>
            <a:off x="540000" y="2875040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营口市中考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名同学一周课外阅读时间统计如表所示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293" name="yt_table_1429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384869"/>
              </p:ext>
            </p:extLst>
          </p:nvPr>
        </p:nvGraphicFramePr>
        <p:xfrm>
          <a:off x="540000" y="3506707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5538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0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0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0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79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295" name="yt_shape_14295"/>
          <p:cNvSpPr txBox="1"/>
          <p:nvPr/>
        </p:nvSpPr>
        <p:spPr>
          <a:xfrm>
            <a:off x="540000" y="4910313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名同学一周课外阅读时间的众数是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064022" title="H_26.259764">
            <a:extLst>
              <a:ext uri="{FF2B5EF4-FFF2-40B4-BE49-F238E27FC236}">
                <a16:creationId xmlns:a16="http://schemas.microsoft.com/office/drawing/2014/main" id="{7950C7CC-9386-4980-970A-DE3622FC09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100233-B1FD-B513-DF05-43C0D42C6811}"/>
              </a:ext>
            </a:extLst>
          </p:cNvPr>
          <p:cNvSpPr txBox="1"/>
          <p:nvPr/>
        </p:nvSpPr>
        <p:spPr>
          <a:xfrm>
            <a:off x="7155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4D5272-925B-A0D8-E969-A4CC64A59115}"/>
              </a:ext>
            </a:extLst>
          </p:cNvPr>
          <p:cNvSpPr txBox="1"/>
          <p:nvPr/>
        </p:nvSpPr>
        <p:spPr>
          <a:xfrm>
            <a:off x="6545989" y="486350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6" name="yt_shape_14296"/>
          <p:cNvSpPr txBox="1"/>
          <p:nvPr/>
        </p:nvSpPr>
        <p:spPr>
          <a:xfrm>
            <a:off x="540000" y="900000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如表是某校女子排球队队员的年龄分布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297" name="yt_table_1429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072223"/>
              </p:ext>
            </p:extLst>
          </p:nvPr>
        </p:nvGraphicFramePr>
        <p:xfrm>
          <a:off x="540000" y="1531667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580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4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4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44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75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年龄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299" name="yt_shape_14299"/>
          <p:cNvSpPr txBox="1"/>
          <p:nvPr/>
        </p:nvSpPr>
        <p:spPr>
          <a:xfrm>
            <a:off x="540119" y="293527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该校女子排球队队员年龄的中位数是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众数是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该校女子排球队队员的平均年龄约为多少岁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结果保留到整数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该校女子排球队队员的平均年龄是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4432,isEnd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904EC8-5625-3C57-CE66-0127195F0162}"/>
              </a:ext>
            </a:extLst>
          </p:cNvPr>
          <p:cNvSpPr txBox="1"/>
          <p:nvPr/>
        </p:nvSpPr>
        <p:spPr>
          <a:xfrm>
            <a:off x="6393708" y="288846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2AE957-292A-DA69-4A2F-705DEF1A5C31}"/>
              </a:ext>
            </a:extLst>
          </p:cNvPr>
          <p:cNvSpPr txBox="1"/>
          <p:nvPr/>
        </p:nvSpPr>
        <p:spPr>
          <a:xfrm>
            <a:off x="8832107" y="288846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11BB62-B86D-27BF-4A8A-122C27468BEC}"/>
              </a:ext>
            </a:extLst>
          </p:cNvPr>
          <p:cNvSpPr txBox="1"/>
          <p:nvPr/>
        </p:nvSpPr>
        <p:spPr>
          <a:xfrm>
            <a:off x="450108" y="3839443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该校女子排球队队员的平均年龄是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4432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F84AFA-A017-1EAD-71EA-4EE6FA219AE8}"/>
              </a:ext>
            </a:extLst>
          </p:cNvPr>
          <p:cNvSpPr txBox="1"/>
          <p:nvPr/>
        </p:nvSpPr>
        <p:spPr>
          <a:xfrm>
            <a:off x="450108" y="4314931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2" name="yt_shape_14302"/>
          <p:cNvSpPr txBox="1"/>
          <p:nvPr/>
        </p:nvSpPr>
        <p:spPr>
          <a:xfrm>
            <a:off x="540000" y="900000"/>
            <a:ext cx="1043074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误将出现次数当作众数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误将中间两个数都当成中位数</a:t>
            </a:r>
          </a:p>
        </p:txBody>
      </p:sp>
      <p:sp>
        <p:nvSpPr>
          <p:cNvPr id="14303" name="yt_shape_14303"/>
          <p:cNvSpPr txBox="1"/>
          <p:nvPr/>
        </p:nvSpPr>
        <p:spPr>
          <a:xfrm>
            <a:off x="540000" y="1389434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某企业车间有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某一天他们加工的零件个数统计如下表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304" name="yt_table_1430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268454"/>
              </p:ext>
            </p:extLst>
          </p:nvPr>
        </p:nvGraphicFramePr>
        <p:xfrm>
          <a:off x="540000" y="2021101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349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1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1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1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9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零件个数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06" name="yt_shape_14306"/>
          <p:cNvSpPr txBox="1"/>
          <p:nvPr/>
        </p:nvSpPr>
        <p:spPr>
          <a:xfrm>
            <a:off x="540000" y="3424707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则加工零件的中位数是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众数是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064115" title="H_26.259764">
            <a:extLst>
              <a:ext uri="{FF2B5EF4-FFF2-40B4-BE49-F238E27FC236}">
                <a16:creationId xmlns:a16="http://schemas.microsoft.com/office/drawing/2014/main" id="{8C49AF9F-7933-6762-2DA6-D68BC36A0C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3B5C9A-F4BF-9455-E056-DF552B5258AF}"/>
              </a:ext>
            </a:extLst>
          </p:cNvPr>
          <p:cNvSpPr txBox="1"/>
          <p:nvPr/>
        </p:nvSpPr>
        <p:spPr>
          <a:xfrm>
            <a:off x="3802789" y="337790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81D9D4-CBE0-CC63-8CFE-81B477C9F29A}"/>
              </a:ext>
            </a:extLst>
          </p:cNvPr>
          <p:cNvSpPr txBox="1"/>
          <p:nvPr/>
        </p:nvSpPr>
        <p:spPr>
          <a:xfrm>
            <a:off x="6088789" y="337790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8" name="yt_shape_1430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07" name="yt_image_1430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0" name="yt_shape_14310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牡丹江市中考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有唯一众数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且中位数是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f290"/>
              </a:rPr>
              <a:t>则平均数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11" name="yt_table_143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278866"/>
              </p:ext>
            </p:extLst>
          </p:nvPr>
        </p:nvGraphicFramePr>
        <p:xfrm>
          <a:off x="540056" y="2441600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</a:tbl>
          </a:graphicData>
        </a:graphic>
      </p:graphicFrame>
      <p:sp>
        <p:nvSpPr>
          <p:cNvPr id="14313" name="yt_shape_14313"/>
          <p:cNvSpPr txBox="1"/>
          <p:nvPr/>
        </p:nvSpPr>
        <p:spPr>
          <a:xfrm>
            <a:off x="540119" y="2967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黑龙江省中考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ca9b"/>
              </a:rPr>
              <a:t>则这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组数据的众数是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14" name="yt_table_143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262201"/>
              </p:ext>
            </p:extLst>
          </p:nvPr>
        </p:nvGraphicFramePr>
        <p:xfrm>
          <a:off x="540056" y="3927206"/>
          <a:ext cx="58616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sp>
        <p:nvSpPr>
          <p:cNvPr id="14316" name="yt_shape_14316"/>
          <p:cNvSpPr txBox="1"/>
          <p:nvPr/>
        </p:nvSpPr>
        <p:spPr>
          <a:xfrm>
            <a:off x="540120" y="492876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德阳市中考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在一次数学测试中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张老师发现第一小组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位学生的成绩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8a79,isEnd"/>
              </a:rPr>
              <a:t>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其中有一位同学的成绩被墨水污染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6206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但知道该小组的平均分为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则该小组成绩的中位数是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033FF7-546F-24B7-2BBF-FEA928098921}"/>
              </a:ext>
            </a:extLst>
          </p:cNvPr>
          <p:cNvSpPr txBox="1"/>
          <p:nvPr/>
        </p:nvSpPr>
        <p:spPr>
          <a:xfrm>
            <a:off x="13645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958F7E-4691-7113-1C8E-8B72F22A8CB0}"/>
              </a:ext>
            </a:extLst>
          </p:cNvPr>
          <p:cNvSpPr txBox="1"/>
          <p:nvPr/>
        </p:nvSpPr>
        <p:spPr>
          <a:xfrm>
            <a:off x="3193308" y="33964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AFB90C-C4CA-D05C-C277-C780B5EC1E8D}"/>
              </a:ext>
            </a:extLst>
          </p:cNvPr>
          <p:cNvSpPr txBox="1"/>
          <p:nvPr/>
        </p:nvSpPr>
        <p:spPr>
          <a:xfrm>
            <a:off x="8374908" y="583293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7" name="yt_shape_14317"/>
          <p:cNvSpPr txBox="1"/>
          <p:nvPr/>
        </p:nvSpPr>
        <p:spPr>
          <a:xfrm>
            <a:off x="540000" y="836712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随机抽取某小吃店一周的营业额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3" name="yt_table_1431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511465"/>
              </p:ext>
            </p:extLst>
          </p:nvPr>
        </p:nvGraphicFramePr>
        <p:xfrm>
          <a:off x="540000" y="1287032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89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合计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5460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yt_shape_14320"/>
          <p:cNvSpPr txBox="1"/>
          <p:nvPr/>
        </p:nvSpPr>
        <p:spPr>
          <a:xfrm>
            <a:off x="540120" y="24704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分析数据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这组数据的平均数是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b278,isEnd"/>
              </a:rPr>
              <a:t>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6" name="yt_shape_14322"/>
          <p:cNvSpPr txBox="1"/>
          <p:nvPr/>
        </p:nvSpPr>
        <p:spPr>
          <a:xfrm>
            <a:off x="540119" y="3429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估计一个月的营业额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星期一到星期五营业额相差不大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天的平均数估算合适吗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不合适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选择一个你认为最合适的数据估算这个小吃店一个月的营业额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用该店周一到周日的日均营业额估计当月营业额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b94f1,isEnd"/>
              </a:rPr>
              <a:t>当月的营业额为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ACE522-F8E4-33AC-C7BA-9A1C2756C7E5}"/>
              </a:ext>
            </a:extLst>
          </p:cNvPr>
          <p:cNvSpPr txBox="1"/>
          <p:nvPr/>
        </p:nvSpPr>
        <p:spPr>
          <a:xfrm>
            <a:off x="6698508" y="242368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FD929B-5BF7-E1E2-2FED-77ADF651D9EB}"/>
              </a:ext>
            </a:extLst>
          </p:cNvPr>
          <p:cNvSpPr txBox="1"/>
          <p:nvPr/>
        </p:nvSpPr>
        <p:spPr>
          <a:xfrm>
            <a:off x="9594108" y="242368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B2B2FC-9C88-99FF-EC26-E33A44DFCB5F}"/>
              </a:ext>
            </a:extLst>
          </p:cNvPr>
          <p:cNvSpPr txBox="1"/>
          <p:nvPr/>
        </p:nvSpPr>
        <p:spPr>
          <a:xfrm>
            <a:off x="1364509" y="289917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1CCB22-A018-4C2E-FE22-91FA9F045748}"/>
              </a:ext>
            </a:extLst>
          </p:cNvPr>
          <p:cNvSpPr txBox="1"/>
          <p:nvPr/>
        </p:nvSpPr>
        <p:spPr>
          <a:xfrm>
            <a:off x="1364508" y="4333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不合适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1E0BD9-57DA-3EBC-1E8C-C1DAE62E6D0C}"/>
              </a:ext>
            </a:extLst>
          </p:cNvPr>
          <p:cNvSpPr txBox="1"/>
          <p:nvPr/>
        </p:nvSpPr>
        <p:spPr>
          <a:xfrm>
            <a:off x="450108" y="5284146"/>
            <a:ext cx="10771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用该店周一到周日的日均营业额估计当月营业额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b94f1"/>
              </a:rPr>
              <a:t>当月的营业额为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BBA1A51-F993-1B0C-F313-2FF91C52A35B}"/>
              </a:ext>
            </a:extLst>
          </p:cNvPr>
          <p:cNvSpPr txBox="1"/>
          <p:nvPr/>
        </p:nvSpPr>
        <p:spPr>
          <a:xfrm>
            <a:off x="450108" y="5759634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1114</Words>
  <Application>Microsoft Office PowerPoint</Application>
  <PresentationFormat>宽屏</PresentationFormat>
  <Paragraphs>195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8" baseType="lpstr">
      <vt:lpstr>,isEnd</vt:lpstr>
      <vt:lpstr>_⨹_1_5b278,isEnd</vt:lpstr>
      <vt:lpstr>_⨹_1_5bea5</vt:lpstr>
      <vt:lpstr>_⨹_1_88a79,isEnd</vt:lpstr>
      <vt:lpstr>_⨹_1_94432</vt:lpstr>
      <vt:lpstr>_⨹_1_94432,isEnd</vt:lpstr>
      <vt:lpstr>_⨹_1_b6206,isEnd</vt:lpstr>
      <vt:lpstr>_⨹_12_eabf4</vt:lpstr>
      <vt:lpstr>_⨹_13_0ac87</vt:lpstr>
      <vt:lpstr>_⨹_2_0ca9b</vt:lpstr>
      <vt:lpstr>_⨹_2_69054,isEnd</vt:lpstr>
      <vt:lpstr>_⨹_2_7b010,isEnd</vt:lpstr>
      <vt:lpstr>_⨹_2_b6854,isEnd</vt:lpstr>
      <vt:lpstr>_⨹_2_cd77f</vt:lpstr>
      <vt:lpstr>_⨹_2_e6715</vt:lpstr>
      <vt:lpstr>_⨹_24_6c098</vt:lpstr>
      <vt:lpstr>_⨹_4_cf290</vt:lpstr>
      <vt:lpstr>_⨹_5_7d512,isEnd</vt:lpstr>
      <vt:lpstr>_⨹_6_63903</vt:lpstr>
      <vt:lpstr>_⨹_6_f7eb3</vt:lpstr>
      <vt:lpstr>_⨹_7_b94f1</vt:lpstr>
      <vt:lpstr>_⨹_7_b94f1,isEnd</vt:lpstr>
      <vt:lpstr>_⨹_8_829c3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2024-05-18T14:44:41Z</dcterms:created>
  <dcterms:modified xsi:type="dcterms:W3CDTF">2024-05-20T10:48:28Z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