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1" r:id="rId7"/>
    <p:sldId id="312" r:id="rId8"/>
    <p:sldId id="313" r:id="rId9"/>
    <p:sldId id="315" r:id="rId10"/>
    <p:sldId id="316" r:id="rId11"/>
    <p:sldId id="317" r:id="rId12"/>
    <p:sldId id="319" r:id="rId13"/>
    <p:sldId id="321" r:id="rId14"/>
    <p:sldId id="323" r:id="rId15"/>
    <p:sldId id="324" r:id="rId16"/>
    <p:sldId id="329" r:id="rId17"/>
    <p:sldId id="326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3" name="yt_image_102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1713" y="900000"/>
            <a:ext cx="2108572" cy="49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5" name="yt_image_102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00184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297"/>
          <p:cNvSpPr txBox="1"/>
          <p:nvPr/>
        </p:nvSpPr>
        <p:spPr>
          <a:xfrm>
            <a:off x="540119" y="200829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利用勾股定理求最短路径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在立体图形上找最短距离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5cc7,isEnd"/>
              </a:rPr>
              <a:t>通常要把立体图形转化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再利用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ab3b,isEnd"/>
              </a:rPr>
              <a:t>找到立体图形表面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上两点间的最短路径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并用勾股定理求解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已知一边和另两边的关系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一般应引入未知数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建立方程求解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D81805-394F-3F89-0382-C88D060E5A6B}"/>
              </a:ext>
            </a:extLst>
          </p:cNvPr>
          <p:cNvSpPr txBox="1"/>
          <p:nvPr/>
        </p:nvSpPr>
        <p:spPr>
          <a:xfrm>
            <a:off x="1059708" y="24369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2EC6C1-34CE-91B0-06EF-DB70CE5A3F56}"/>
              </a:ext>
            </a:extLst>
          </p:cNvPr>
          <p:cNvSpPr txBox="1"/>
          <p:nvPr/>
        </p:nvSpPr>
        <p:spPr>
          <a:xfrm>
            <a:off x="5707908" y="24369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CF8D34-B2DC-EEB3-9D03-476EEBA5398F}"/>
              </a:ext>
            </a:extLst>
          </p:cNvPr>
          <p:cNvSpPr txBox="1"/>
          <p:nvPr/>
        </p:nvSpPr>
        <p:spPr>
          <a:xfrm>
            <a:off x="10279907" y="3387953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f337e"/>
              </a:rPr>
              <a:t>勾股定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77DCCD-ECDF-B97F-FE90-16444B7F3102}"/>
              </a:ext>
            </a:extLst>
          </p:cNvPr>
          <p:cNvSpPr txBox="1"/>
          <p:nvPr/>
        </p:nvSpPr>
        <p:spPr>
          <a:xfrm>
            <a:off x="450108" y="386344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4" name="yt_shape_10344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曲为直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忽略了多种展开情况</a:t>
            </a:r>
          </a:p>
        </p:txBody>
      </p:sp>
      <p:sp>
        <p:nvSpPr>
          <p:cNvPr id="10345" name="yt_shape_1034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一只蚂蚁欲从长方体底面上的点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e44,isEnd"/>
              </a:rPr>
              <a:t>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长方体的表面爬到点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则爬行的最短路程为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49" name="yt_shape_10349"/>
          <p:cNvSpPr txBox="1"/>
          <p:nvPr/>
        </p:nvSpPr>
        <p:spPr>
          <a:xfrm>
            <a:off x="540000" y="46529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46" name="yt_shape_10346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0272" y="2501233"/>
            <a:ext cx="1151454" cy="2101356"/>
            <a:chOff x="0" y="0"/>
            <a:chExt cx="1151454" cy="2101356"/>
          </a:xfrm>
        </p:grpSpPr>
        <p:pic>
          <p:nvPicPr>
            <p:cNvPr id="2" name="yt_image_1034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1454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8" name="yt_shape_10348"/>
            <p:cNvSpPr txBox="1"/>
            <p:nvPr/>
          </p:nvSpPr>
          <p:spPr>
            <a:xfrm>
              <a:off x="42446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4" name="yt_shape_1716043562267">
            <a:extLst>
              <a:ext uri="{FF2B5EF4-FFF2-40B4-BE49-F238E27FC236}">
                <a16:creationId xmlns:a16="http://schemas.microsoft.com/office/drawing/2014/main" id="{EDC7C16D-9E9B-03F7-B710-C4DF98E2D5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A54958-AAC2-73DD-4A45-A59A825832B6}"/>
              </a:ext>
            </a:extLst>
          </p:cNvPr>
          <p:cNvSpPr txBox="1"/>
          <p:nvPr/>
        </p:nvSpPr>
        <p:spPr>
          <a:xfrm>
            <a:off x="7119196" y="181811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1" name="yt_shape_1035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50" name="yt_image_10350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3" name="yt_shape_1035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沿着圆柱的侧面移动到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9f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移动的最短距离为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则圆柱的底面周长为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7" name="yt_table_103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073751"/>
              </p:ext>
            </p:extLst>
          </p:nvPr>
        </p:nvGraphicFramePr>
        <p:xfrm>
          <a:off x="540056" y="2441600"/>
          <a:ext cx="7811454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pSp>
        <p:nvGrpSpPr>
          <p:cNvPr id="10354" name="yt_shape_10354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2835" y="2441600"/>
            <a:ext cx="1516982" cy="1953909"/>
            <a:chOff x="0" y="0"/>
            <a:chExt cx="1516982" cy="1953909"/>
          </a:xfrm>
        </p:grpSpPr>
        <p:pic>
          <p:nvPicPr>
            <p:cNvPr id="2" name="yt_image_1035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6982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56" name="yt_shape_10356"/>
            <p:cNvSpPr txBox="1"/>
            <p:nvPr/>
          </p:nvSpPr>
          <p:spPr>
            <a:xfrm>
              <a:off x="225210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F09B24-B324-791C-BC18-8D13CF75AF78}"/>
              </a:ext>
            </a:extLst>
          </p:cNvPr>
          <p:cNvSpPr txBox="1"/>
          <p:nvPr/>
        </p:nvSpPr>
        <p:spPr>
          <a:xfrm>
            <a:off x="66985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9" name="yt_shape_1035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桌面上的长方体长为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8de6,isEnd"/>
              </a:rPr>
              <a:t>一只蚂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蚁从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点出发沿长方体的表面到达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则它运动的最短路程为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63" name="yt_shape_10363"/>
          <p:cNvSpPr txBox="1"/>
          <p:nvPr/>
        </p:nvSpPr>
        <p:spPr>
          <a:xfrm>
            <a:off x="540000" y="37246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60" name="yt_shape_10360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001" y="2011799"/>
            <a:ext cx="1723996" cy="1662444"/>
            <a:chOff x="0" y="0"/>
            <a:chExt cx="1723996" cy="1662444"/>
          </a:xfrm>
        </p:grpSpPr>
        <p:pic>
          <p:nvPicPr>
            <p:cNvPr id="2" name="yt_image_103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3996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62" name="yt_shape_10362"/>
            <p:cNvSpPr txBox="1"/>
            <p:nvPr/>
          </p:nvSpPr>
          <p:spPr>
            <a:xfrm>
              <a:off x="328717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10364" name="yt_shape_10364"/>
          <p:cNvSpPr txBox="1"/>
          <p:nvPr/>
        </p:nvSpPr>
        <p:spPr>
          <a:xfrm>
            <a:off x="540119" y="41339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一个梯子斜靠在一竖直的墙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e05f,isEnd"/>
              </a:rPr>
              <a:t>若梯子的顶端沿墙下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这时梯子的底端也向右滑动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则梯子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65" name="yt_image_103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9906" y="5245747"/>
            <a:ext cx="1632186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AA00BD9-CE51-DF99-EBF5-1AF0BB7BC2B5}"/>
              </a:ext>
            </a:extLst>
          </p:cNvPr>
          <p:cNvSpPr txBox="1"/>
          <p:nvPr/>
        </p:nvSpPr>
        <p:spPr>
          <a:xfrm>
            <a:off x="9241682" y="1328682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5DFAE1-FFCD-045D-3F11-054C848A171B}"/>
              </a:ext>
            </a:extLst>
          </p:cNvPr>
          <p:cNvSpPr txBox="1"/>
          <p:nvPr/>
        </p:nvSpPr>
        <p:spPr>
          <a:xfrm>
            <a:off x="8705107" y="4562630"/>
            <a:ext cx="87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7" name="yt_shape_10367"/>
          <p:cNvSpPr txBox="1"/>
          <p:nvPr/>
        </p:nvSpPr>
        <p:spPr>
          <a:xfrm>
            <a:off x="540120" y="90019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小明在荡秋千时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发现秋千在静止时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秋千离地面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1e45"/>
              </a:rPr>
              <a:t>荡起的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求秋千的绳索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27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68" name="yt_image_10368" title="H_143.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168" y="2323297"/>
            <a:ext cx="1205663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0" name="yt_shape_10370"/>
          <p:cNvSpPr txBox="1"/>
          <p:nvPr/>
        </p:nvSpPr>
        <p:spPr>
          <a:xfrm>
            <a:off x="540000" y="4194896"/>
            <a:ext cx="965007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故秋千的绳索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4dm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D3B3D4-DF4A-A941-22C8-CE498377CA6A}"/>
              </a:ext>
            </a:extLst>
          </p:cNvPr>
          <p:cNvSpPr txBox="1"/>
          <p:nvPr/>
        </p:nvSpPr>
        <p:spPr>
          <a:xfrm>
            <a:off x="449989" y="4148090"/>
            <a:ext cx="9736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A8AF17-DC59-AB04-E50D-E1545265E369}"/>
              </a:ext>
            </a:extLst>
          </p:cNvPr>
          <p:cNvSpPr txBox="1"/>
          <p:nvPr/>
        </p:nvSpPr>
        <p:spPr>
          <a:xfrm>
            <a:off x="449989" y="4623578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1F96BD-FD9E-3B9E-B4C3-132AD667DE4B}"/>
              </a:ext>
            </a:extLst>
          </p:cNvPr>
          <p:cNvSpPr txBox="1"/>
          <p:nvPr/>
        </p:nvSpPr>
        <p:spPr>
          <a:xfrm>
            <a:off x="449989" y="5099066"/>
            <a:ext cx="396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FEF187-D27F-C7C5-10C4-A2CF20261B9F}"/>
              </a:ext>
            </a:extLst>
          </p:cNvPr>
          <p:cNvSpPr txBox="1"/>
          <p:nvPr/>
        </p:nvSpPr>
        <p:spPr>
          <a:xfrm>
            <a:off x="449989" y="5574554"/>
            <a:ext cx="247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D096F7-E2BB-6A40-1D81-5A3D55633BFF}"/>
              </a:ext>
            </a:extLst>
          </p:cNvPr>
          <p:cNvSpPr txBox="1"/>
          <p:nvPr/>
        </p:nvSpPr>
        <p:spPr>
          <a:xfrm>
            <a:off x="449989" y="6050042"/>
            <a:ext cx="4540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故秋千的绳索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" name="yt_shape_103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72" name="yt_image_1037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5" name="yt_shape_10375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牧童在河边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处放牛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家在河边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c40f"/>
              </a:rPr>
              <a:t>时近傍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牧童驱赶牛群先到河边饮水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然后在天黑前赶回家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点到河边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69e7"/>
              </a:rPr>
              <a:t>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到河边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请在原图上画出牧童回家的最短路线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的对称点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67539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即为所求作的最短路线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78" name="yt_image_10378" title="H_176.405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420" y="3553398"/>
            <a:ext cx="2034579" cy="224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9836A3-7F9A-EB4D-B2D2-B3B9AF8120DE}"/>
              </a:ext>
            </a:extLst>
          </p:cNvPr>
          <p:cNvSpPr txBox="1"/>
          <p:nvPr/>
        </p:nvSpPr>
        <p:spPr>
          <a:xfrm>
            <a:off x="450108" y="3337311"/>
            <a:ext cx="1064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67539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90B9BF-CB0B-A8B6-40F7-B274E71F4949}"/>
              </a:ext>
            </a:extLst>
          </p:cNvPr>
          <p:cNvSpPr txBox="1"/>
          <p:nvPr/>
        </p:nvSpPr>
        <p:spPr>
          <a:xfrm>
            <a:off x="450108" y="3812799"/>
            <a:ext cx="564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即为所求作的最短路线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381"/>
          <p:cNvSpPr txBox="1"/>
          <p:nvPr/>
        </p:nvSpPr>
        <p:spPr>
          <a:xfrm>
            <a:off x="540000" y="4416255"/>
            <a:ext cx="2069669" cy="20170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00" b="0" i="0" u="none" spc="-11200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  <a:r>
              <a:rPr lang="en-US" altLang="zh-CN" sz="11200" b="0" i="0" u="none" spc="13339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</a:p>
        </p:txBody>
      </p:sp>
      <p:pic>
        <p:nvPicPr>
          <p:cNvPr id="9" name="yt_image_10380" title="H_175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416255"/>
            <a:ext cx="2049215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" name="yt_shape_1038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求出最短路线的长度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由作图可得最短路程为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的延长线于点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fa89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0385" name="yt_image_10385" title="H_176.405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7420" y="1531667"/>
            <a:ext cx="2034579" cy="224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8" name="yt_shape_10388"/>
          <p:cNvSpPr txBox="1"/>
          <p:nvPr/>
        </p:nvSpPr>
        <p:spPr>
          <a:xfrm>
            <a:off x="540000" y="3974669"/>
            <a:ext cx="2069669" cy="20170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00" b="0" i="0" u="none" spc="-11200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  <a:r>
              <a:rPr lang="en-US" altLang="zh-CN" sz="11200" b="0" i="0" u="none" spc="13339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</a:rPr>
              <a:t> </a:t>
            </a:r>
          </a:p>
        </p:txBody>
      </p:sp>
      <p:pic>
        <p:nvPicPr>
          <p:cNvPr id="10387" name="yt_image_10387" title="H_175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1504" y="4216063"/>
            <a:ext cx="2049215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3AEE38-0356-0874-539B-8B35F686E477}"/>
              </a:ext>
            </a:extLst>
          </p:cNvPr>
          <p:cNvSpPr txBox="1"/>
          <p:nvPr/>
        </p:nvSpPr>
        <p:spPr>
          <a:xfrm>
            <a:off x="450108" y="1328682"/>
            <a:ext cx="1123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由作图可得最短路程为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fa89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8AE558-9F62-8ABF-3243-942C7F774244}"/>
              </a:ext>
            </a:extLst>
          </p:cNvPr>
          <p:cNvSpPr txBox="1"/>
          <p:nvPr/>
        </p:nvSpPr>
        <p:spPr>
          <a:xfrm>
            <a:off x="450108" y="1804170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390"/>
          <p:cNvSpPr txBox="1"/>
          <p:nvPr/>
        </p:nvSpPr>
        <p:spPr>
          <a:xfrm>
            <a:off x="545993" y="2302644"/>
            <a:ext cx="654506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根据勾股定理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即最短路线的长度为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DEF7E6-77D9-9FE7-C5DD-04D80AB6F1B2}"/>
              </a:ext>
            </a:extLst>
          </p:cNvPr>
          <p:cNvSpPr txBox="1"/>
          <p:nvPr/>
        </p:nvSpPr>
        <p:spPr>
          <a:xfrm>
            <a:off x="455982" y="2255838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F0FDACE-B9D3-D141-BC42-F04CDA8DEE6D}"/>
              </a:ext>
            </a:extLst>
          </p:cNvPr>
          <p:cNvSpPr txBox="1"/>
          <p:nvPr/>
        </p:nvSpPr>
        <p:spPr>
          <a:xfrm>
            <a:off x="455982" y="2731326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根据勾股定理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52D652-1ED1-BEF8-F510-D8000FFE9E85}"/>
              </a:ext>
            </a:extLst>
          </p:cNvPr>
          <p:cNvSpPr txBox="1"/>
          <p:nvPr/>
        </p:nvSpPr>
        <p:spPr>
          <a:xfrm>
            <a:off x="455982" y="3206814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27005EE-FAFE-6913-D0E3-7697CABB89FA}"/>
              </a:ext>
            </a:extLst>
          </p:cNvPr>
          <p:cNvSpPr txBox="1"/>
          <p:nvPr/>
        </p:nvSpPr>
        <p:spPr>
          <a:xfrm>
            <a:off x="455982" y="3682302"/>
            <a:ext cx="392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即最短路线的长度为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2" name="yt_shape_10392"/>
          <p:cNvSpPr txBox="1"/>
          <p:nvPr/>
        </p:nvSpPr>
        <p:spPr>
          <a:xfrm>
            <a:off x="540000" y="900000"/>
            <a:ext cx="5470024" cy="711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50" b="0" i="0" u="none" spc="-3950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  <a:r>
              <a:rPr lang="en-US" altLang="zh-CN" sz="3950" b="0" i="0" u="none" spc="41667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</a:p>
        </p:txBody>
      </p:sp>
      <p:pic>
        <p:nvPicPr>
          <p:cNvPr id="10391" name="yt_image_103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78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4" name="yt_shape_10394"/>
          <p:cNvSpPr txBox="1"/>
          <p:nvPr/>
        </p:nvSpPr>
        <p:spPr>
          <a:xfrm>
            <a:off x="540119" y="1737793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确定几何体表面上最短路线时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无法直接求解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此时利用转化思想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dd178"/>
              </a:rPr>
              <a:t>把曲面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转化为平面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把曲线转化为直线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再构造直角三角形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利用勾股定理求出线段长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0" name="yt_shape_10300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299" name="yt_image_10299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2" name="yt_shape_10302"/>
          <p:cNvSpPr txBox="1"/>
          <p:nvPr/>
        </p:nvSpPr>
        <p:spPr>
          <a:xfrm>
            <a:off x="540120" y="138642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有一个圆柱形油罐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已知油罐的底面圆的周长是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5ca"/>
              </a:rPr>
              <a:t>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点起环绕油罐建梯子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梯子的顶端恰好到达点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的正上方点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abb1"/>
              </a:rPr>
              <a:t>则梯子最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短需要多长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303" name="yt_image_10303" title="H_86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595" y="2961875"/>
            <a:ext cx="2494809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5" name="yt_shape_10305"/>
          <p:cNvSpPr txBox="1"/>
          <p:nvPr/>
        </p:nvSpPr>
        <p:spPr>
          <a:xfrm>
            <a:off x="540119" y="900000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由展开图可得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由勾股定理得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162f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解决这类问题关键是把曲面转化为平面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把曲线转化为直线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构造直角三角形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7ba"/>
              </a:rPr>
              <a:t>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勾股定理求出未知线段的长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" name="yt_shape_103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10" name="yt_image_1031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3" name="yt_shape_10313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立体图形中两点之间的最短距离</a:t>
            </a:r>
          </a:p>
        </p:txBody>
      </p:sp>
      <p:sp>
        <p:nvSpPr>
          <p:cNvPr id="10314" name="yt_shape_10314"/>
          <p:cNvSpPr txBox="1"/>
          <p:nvPr/>
        </p:nvSpPr>
        <p:spPr>
          <a:xfrm>
            <a:off x="540120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圆柱的底面直径为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0082"/>
              </a:rPr>
              <a:t>沿圆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的侧面爬到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现将圆柱侧面沿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1b90"/>
              </a:rPr>
              <a:t>在侧面展开图上画出蚂蚁爬行的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最近路线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15" name="yt_image_10315" title="H_101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1474" y="3563529"/>
            <a:ext cx="1289050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7" name="yt_image_10317" title="H_53.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049987"/>
            <a:ext cx="6610195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562106" title="H_26.259764">
            <a:extLst>
              <a:ext uri="{FF2B5EF4-FFF2-40B4-BE49-F238E27FC236}">
                <a16:creationId xmlns:a16="http://schemas.microsoft.com/office/drawing/2014/main" id="{754F84CF-7F19-D4BD-C884-B2DED258CA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23ACFF-A423-654D-91C7-3ED4C4F21F1B}"/>
              </a:ext>
            </a:extLst>
          </p:cNvPr>
          <p:cNvSpPr txBox="1"/>
          <p:nvPr/>
        </p:nvSpPr>
        <p:spPr>
          <a:xfrm>
            <a:off x="3802909" y="2875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yt_shape_1031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一只蚂蚁从正方体的一个顶点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8883"/>
              </a:rPr>
              <a:t>爬行到另一个顶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则蚂蚁爬行的最短距离为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1" name="yt_table_10321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4516888"/>
                  </p:ext>
                </p:extLst>
              </p:nvPr>
            </p:nvGraphicFramePr>
            <p:xfrm>
              <a:off x="540056" y="1859435"/>
              <a:ext cx="8124572" cy="525082"/>
            </p:xfrm>
            <a:graphic>
              <a:graphicData uri="http://schemas.openxmlformats.org/drawingml/2006/table">
                <a:tbl>
                  <a:tblPr/>
                  <a:tblGrid>
                    <a:gridCol w="2324545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21" name="yt_table_10321_skip" descr="{&quot;rangeId&quot;:7,&quot;type&quot;:&quot;Option&quot;,&quot;drawing&quot;:[&quot;yt_image_10320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4516888"/>
                  </p:ext>
                </p:extLst>
              </p:nvPr>
            </p:nvGraphicFramePr>
            <p:xfrm>
              <a:off x="540056" y="1859435"/>
              <a:ext cx="8124572" cy="464630"/>
            </p:xfrm>
            <a:graphic>
              <a:graphicData uri="http://schemas.openxmlformats.org/drawingml/2006/table">
                <a:tbl>
                  <a:tblPr/>
                  <a:tblGrid>
                    <a:gridCol w="2324545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494" r="-24921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058" t="-6494" r="-15185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2533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320" name="yt_image_10320_skip" title="H_104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40935" y="1859435"/>
            <a:ext cx="1108792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B4E94D-7747-F6F7-C286-431D65CB42D7}"/>
              </a:ext>
            </a:extLst>
          </p:cNvPr>
          <p:cNvSpPr txBox="1"/>
          <p:nvPr/>
        </p:nvSpPr>
        <p:spPr>
          <a:xfrm>
            <a:off x="530309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2" name="yt_shape_103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是一个三级台阶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它的每一级的长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9e7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是两个相对的点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点蚂蚁想吃到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点食物的最短路程是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26" name="yt_shape_10326"/>
          <p:cNvSpPr txBox="1"/>
          <p:nvPr/>
        </p:nvSpPr>
        <p:spPr>
          <a:xfrm>
            <a:off x="540000" y="363210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23" name="yt_shape_10323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9583" y="2011799"/>
            <a:ext cx="1992832" cy="1569861"/>
            <a:chOff x="0" y="0"/>
            <a:chExt cx="1992832" cy="1569861"/>
          </a:xfrm>
        </p:grpSpPr>
        <p:pic>
          <p:nvPicPr>
            <p:cNvPr id="2" name="yt_image_103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2832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25" name="yt_shape_10325"/>
            <p:cNvSpPr txBox="1"/>
            <p:nvPr/>
          </p:nvSpPr>
          <p:spPr>
            <a:xfrm>
              <a:off x="463135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F4E6BB9-4E14-A37B-0F99-BD44F8A1A1F1}"/>
              </a:ext>
            </a:extLst>
          </p:cNvPr>
          <p:cNvSpPr txBox="1"/>
          <p:nvPr/>
        </p:nvSpPr>
        <p:spPr>
          <a:xfrm>
            <a:off x="9217871" y="1328682"/>
            <a:ext cx="117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勾股定理在实际生活中的应用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数学兴趣小组要测量学校旗杆的高度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d5ae"/>
              </a:rPr>
              <a:t>同学们发现系在旗杆顶端的绳子垂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到地面并多出一段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同学们首先测量了多出的这段绳子长度为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a124"/>
              </a:rPr>
              <a:t>再将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绳子拉直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测出绳子末端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到旗杆底部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b261"/>
              </a:rPr>
              <a:t>则旗杆的高度为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2" name="yt_table_103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603107"/>
              </p:ext>
            </p:extLst>
          </p:nvPr>
        </p:nvGraphicFramePr>
        <p:xfrm>
          <a:off x="540056" y="5591721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10329" name="yt_shape_10329_skip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7772" y="3309132"/>
            <a:ext cx="2614582" cy="2283093"/>
            <a:chOff x="0" y="0"/>
            <a:chExt cx="2614582" cy="2283093"/>
          </a:xfrm>
        </p:grpSpPr>
        <p:pic>
          <p:nvPicPr>
            <p:cNvPr id="2" name="yt_image_103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14582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1" name="yt_shape_10331"/>
            <p:cNvSpPr txBox="1"/>
            <p:nvPr/>
          </p:nvSpPr>
          <p:spPr>
            <a:xfrm>
              <a:off x="774010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16043562176">
            <a:extLst>
              <a:ext uri="{FF2B5EF4-FFF2-40B4-BE49-F238E27FC236}">
                <a16:creationId xmlns:a16="http://schemas.microsoft.com/office/drawing/2014/main" id="{BEF4E700-BA2A-488F-9035-B71FFD38C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4ABA873-5254-DBDB-F40B-65A84A1CB649}"/>
              </a:ext>
            </a:extLst>
          </p:cNvPr>
          <p:cNvSpPr txBox="1"/>
          <p:nvPr/>
        </p:nvSpPr>
        <p:spPr>
          <a:xfrm>
            <a:off x="1059708" y="27690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4" name="yt_shape_1033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在离水面高度为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米的岸上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有人用绳子拉船靠岸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开始时绳子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37c,isEnd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此人以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米每秒的速度收绳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秒后船移动到点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0a8d,isEnd"/>
              </a:rPr>
              <a:t>则船向岸边移动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假设绳子是直的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338" name="yt_shape_10338"/>
          <p:cNvSpPr txBox="1"/>
          <p:nvPr/>
        </p:nvSpPr>
        <p:spPr>
          <a:xfrm>
            <a:off x="540000" y="41453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35" name="yt_shape_10335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7020" y="2491930"/>
            <a:ext cx="2097959" cy="1603008"/>
            <a:chOff x="0" y="0"/>
            <a:chExt cx="2097959" cy="1603008"/>
          </a:xfrm>
        </p:grpSpPr>
        <p:pic>
          <p:nvPicPr>
            <p:cNvPr id="2" name="yt_image_103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7959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7" name="yt_shape_10337"/>
            <p:cNvSpPr txBox="1"/>
            <p:nvPr/>
          </p:nvSpPr>
          <p:spPr>
            <a:xfrm>
              <a:off x="515698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6EBF6FC-A2EC-B523-50BA-9AA07B325B7F}"/>
              </a:ext>
            </a:extLst>
          </p:cNvPr>
          <p:cNvSpPr txBox="1"/>
          <p:nvPr/>
        </p:nvSpPr>
        <p:spPr>
          <a:xfrm>
            <a:off x="1059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yt_shape_10339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在一棵树的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米高的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处有两只猴子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一只猴子爬下树走到离树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米的池塘的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80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另一只爬到树顶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后直接跃到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距离以直线计算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622b"/>
              </a:rPr>
              <a:t>如果两只猴子所经过的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则这棵树高多少米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340" name="yt_image_10340" title="H_106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3406" y="2475451"/>
            <a:ext cx="1425186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2" name="yt_shape_10342"/>
          <p:cNvSpPr txBox="1"/>
          <p:nvPr/>
        </p:nvSpPr>
        <p:spPr>
          <a:xfrm>
            <a:off x="540000" y="3874681"/>
            <a:ext cx="585416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设树的高度为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因两只猴子所经过的距离相等都为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故这棵树高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F846F9-E991-C1A1-05F3-94D0A2E68307}"/>
              </a:ext>
            </a:extLst>
          </p:cNvPr>
          <p:cNvSpPr txBox="1"/>
          <p:nvPr/>
        </p:nvSpPr>
        <p:spPr>
          <a:xfrm>
            <a:off x="449989" y="3827875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设树的高度为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EEF6C3-BB45-3A0B-6F90-131C62D4B185}"/>
              </a:ext>
            </a:extLst>
          </p:cNvPr>
          <p:cNvSpPr txBox="1"/>
          <p:nvPr/>
        </p:nvSpPr>
        <p:spPr>
          <a:xfrm>
            <a:off x="449989" y="4303363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因两只猴子所经过的距离相等都为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4866E2-3A16-6030-05FD-21945289B33E}"/>
              </a:ext>
            </a:extLst>
          </p:cNvPr>
          <p:cNvSpPr txBox="1"/>
          <p:nvPr/>
        </p:nvSpPr>
        <p:spPr>
          <a:xfrm>
            <a:off x="449989" y="4778851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26FFB8-CA47-770C-C0EC-8E268C9D9018}"/>
              </a:ext>
            </a:extLst>
          </p:cNvPr>
          <p:cNvSpPr txBox="1"/>
          <p:nvPr/>
        </p:nvSpPr>
        <p:spPr>
          <a:xfrm>
            <a:off x="449989" y="5254339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916EC4-A3C5-B7C3-1BBA-EF01A98C27BE}"/>
              </a:ext>
            </a:extLst>
          </p:cNvPr>
          <p:cNvSpPr txBox="1"/>
          <p:nvPr/>
        </p:nvSpPr>
        <p:spPr>
          <a:xfrm>
            <a:off x="449989" y="5729827"/>
            <a:ext cx="239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故这棵树高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1076</Words>
  <Application>Microsoft Office PowerPoint</Application>
  <PresentationFormat>宽屏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61" baseType="lpstr">
      <vt:lpstr>,isEnd</vt:lpstr>
      <vt:lpstr>_⨹_1_0e9f3</vt:lpstr>
      <vt:lpstr>_⨹_1_19e7a,isEnd</vt:lpstr>
      <vt:lpstr>_⨹_1_2ee44,isEnd</vt:lpstr>
      <vt:lpstr>_⨹_1_2fa89</vt:lpstr>
      <vt:lpstr>_⨹_1_67539</vt:lpstr>
      <vt:lpstr>_⨹_1_685ca</vt:lpstr>
      <vt:lpstr>_⨹_1_6e7ba</vt:lpstr>
      <vt:lpstr>_⨹_1_c162f</vt:lpstr>
      <vt:lpstr>_⨹_1_c2275</vt:lpstr>
      <vt:lpstr>_⨹_1_fc807</vt:lpstr>
      <vt:lpstr>_⨹_10_85cc7,isEnd</vt:lpstr>
      <vt:lpstr>_⨹_10_8622b</vt:lpstr>
      <vt:lpstr>_⨹_14_c1b90</vt:lpstr>
      <vt:lpstr>_⨹_15_4d5ae</vt:lpstr>
      <vt:lpstr>_⨹_2_10082</vt:lpstr>
      <vt:lpstr>_⨹_2_2a124</vt:lpstr>
      <vt:lpstr>_⨹_3_4b37c,isEnd</vt:lpstr>
      <vt:lpstr>_⨹_3_68de6,isEnd</vt:lpstr>
      <vt:lpstr>_⨹_3_c1e45</vt:lpstr>
      <vt:lpstr>_⨹_3_cc40f</vt:lpstr>
      <vt:lpstr>_⨹_3_dd178</vt:lpstr>
      <vt:lpstr>_⨹_3_f337e</vt:lpstr>
      <vt:lpstr>_⨹_4_0abb1</vt:lpstr>
      <vt:lpstr>_⨹_4_b69e7</vt:lpstr>
      <vt:lpstr>_⨹_7_38883</vt:lpstr>
      <vt:lpstr>_⨹_7_70a8d,isEnd</vt:lpstr>
      <vt:lpstr>_⨹_7_bb261</vt:lpstr>
      <vt:lpstr>_⨹_8_fab3b,isEnd</vt:lpstr>
      <vt:lpstr>_⨹_9_be05f,isEnd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2024-05-20T06:59:27Z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