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8" r:id="rId4"/>
    <p:sldId id="369" r:id="rId5"/>
    <p:sldId id="370" r:id="rId6"/>
    <p:sldId id="373" r:id="rId7"/>
    <p:sldId id="374" r:id="rId8"/>
    <p:sldId id="375" r:id="rId9"/>
    <p:sldId id="377" r:id="rId10"/>
    <p:sldId id="378" r:id="rId11"/>
    <p:sldId id="380" r:id="rId12"/>
    <p:sldId id="382" r:id="rId13"/>
    <p:sldId id="383" r:id="rId14"/>
    <p:sldId id="384" r:id="rId15"/>
    <p:sldId id="385" r:id="rId16"/>
    <p:sldId id="390" r:id="rId17"/>
    <p:sldId id="386" r:id="rId18"/>
    <p:sldId id="392" r:id="rId19"/>
    <p:sldId id="256" r:id="rId20"/>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7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0.bin"/></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image" Target="../media/image25.bin"/><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29.bin"/></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9.bin"/><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1965" name="yt_image_11965" title="H_25.9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710463" y="2593798"/>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968" name="yt_shape_11968"/>
          <p:cNvSpPr txBox="1"/>
          <p:nvPr/>
        </p:nvSpPr>
        <p:spPr>
          <a:xfrm>
            <a:off x="540119" y="318754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楷体" pitchFamily="24"/>
              </a:rPr>
              <a:t>有一个角是直角的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平行四边形</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叫做矩形</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矩形的对边</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平行且相等</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；矩形的四个角</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都是直角</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；矩形的对角线</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相等且互相平分</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楷体" pitchFamily="24"/>
              </a:rPr>
              <a:t>直角三角形斜边上的中线等于</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斜边的一半</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6C9744A8-291C-7570-E1A8-05F872F34592}"/>
              </a:ext>
            </a:extLst>
          </p:cNvPr>
          <p:cNvSpPr txBox="1"/>
          <p:nvPr/>
        </p:nvSpPr>
        <p:spPr>
          <a:xfrm>
            <a:off x="3421908" y="3140737"/>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平行四边形</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D135174-D964-6749-638E-BE5315D2DB53}"/>
              </a:ext>
            </a:extLst>
          </p:cNvPr>
          <p:cNvSpPr txBox="1"/>
          <p:nvPr/>
        </p:nvSpPr>
        <p:spPr>
          <a:xfrm>
            <a:off x="2507508" y="3616225"/>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平行且相等</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72AE0B11-60A7-3894-8808-DD10AC299A27}"/>
              </a:ext>
            </a:extLst>
          </p:cNvPr>
          <p:cNvSpPr txBox="1"/>
          <p:nvPr/>
        </p:nvSpPr>
        <p:spPr>
          <a:xfrm>
            <a:off x="6774707" y="3616225"/>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都是直角</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4DF2C1A6-8CBC-5257-49C1-0444EF6239F5}"/>
              </a:ext>
            </a:extLst>
          </p:cNvPr>
          <p:cNvSpPr txBox="1"/>
          <p:nvPr/>
        </p:nvSpPr>
        <p:spPr>
          <a:xfrm>
            <a:off x="10737107" y="3616225"/>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相等</a:t>
            </a:r>
            <a:endParaRPr lang="zh-CN" altLang="en-US">
              <a:solidFill>
                <a:srgbClr val="FF0000"/>
              </a:solidFill>
            </a:endParaRPr>
          </a:p>
        </p:txBody>
      </p:sp>
      <p:sp>
        <p:nvSpPr>
          <p:cNvPr id="6" name="文本框 5">
            <a:extLst>
              <a:ext uri="{FF2B5EF4-FFF2-40B4-BE49-F238E27FC236}">
                <a16:creationId xmlns:a16="http://schemas.microsoft.com/office/drawing/2014/main" id="{C34CC2FF-FAA6-687F-0635-CD353057AAA3}"/>
              </a:ext>
            </a:extLst>
          </p:cNvPr>
          <p:cNvSpPr txBox="1"/>
          <p:nvPr/>
        </p:nvSpPr>
        <p:spPr>
          <a:xfrm>
            <a:off x="450108" y="4091713"/>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且互相平分</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C1FB52D7-135D-B0B9-6B74-C2C2234759AA}"/>
              </a:ext>
            </a:extLst>
          </p:cNvPr>
          <p:cNvSpPr txBox="1"/>
          <p:nvPr/>
        </p:nvSpPr>
        <p:spPr>
          <a:xfrm>
            <a:off x="4945908" y="4567201"/>
            <a:ext cx="200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斜边的一半</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pic>
        <p:nvPicPr>
          <p:cNvPr id="8" name="图片 7">
            <a:extLst>
              <a:ext uri="{FF2B5EF4-FFF2-40B4-BE49-F238E27FC236}">
                <a16:creationId xmlns:a16="http://schemas.microsoft.com/office/drawing/2014/main" id="{8695A910-18F3-A888-9957-9DFF3ECD5C82}"/>
              </a:ext>
            </a:extLst>
          </p:cNvPr>
          <p:cNvPicPr>
            <a:picLocks noChangeAspect="1"/>
          </p:cNvPicPr>
          <p:nvPr/>
        </p:nvPicPr>
        <p:blipFill>
          <a:blip r:embed="rId3"/>
          <a:stretch>
            <a:fillRect/>
          </a:stretch>
        </p:blipFill>
        <p:spPr>
          <a:xfrm>
            <a:off x="4772025" y="1810147"/>
            <a:ext cx="2647950" cy="466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19" name="yt_shape_12019"/>
          <p:cNvSpPr txBox="1"/>
          <p:nvPr/>
        </p:nvSpPr>
        <p:spPr>
          <a:xfrm>
            <a:off x="540000" y="1296971"/>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rPr>
              <a:t> </a:t>
            </a:r>
            <a:r>
              <a:rPr lang="en-US" altLang="zh-CN" sz="3200" b="0" i="0" u="none" spc="30207">
                <a:solidFill>
                  <a:srgbClr val="1EE3CF"/>
                </a:solidFill>
                <a:effectLst/>
                <a:latin typeface="白正" pitchFamily="32"/>
                <a:ea typeface="宋体" pitchFamily="32"/>
              </a:rPr>
              <a:t> </a:t>
            </a:r>
          </a:p>
        </p:txBody>
      </p:sp>
      <p:pic>
        <p:nvPicPr>
          <p:cNvPr id="12018" name="yt_image_12018" title="H_50.49">
            <a:extLst>
              <a:ext uri="">
                <a16:creationId xmlns="" xmlns:mc="http://schemas.openxmlformats.org/markup-compatibility/2006" xmlns:p14="http://schemas.microsoft.com/office/powerpoint/2010/main" xmlns:m="http://schemas.openxmlformats.org/officeDocument/2006/math"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1296971"/>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2021" name="yt_shape_12021"/>
          <p:cNvSpPr txBox="1"/>
          <p:nvPr/>
        </p:nvSpPr>
        <p:spPr>
          <a:xfrm>
            <a:off x="540119" y="198884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61</a:t>
            </a:r>
            <a:r>
              <a:rPr lang="zh-CN" altLang="zh-CN" sz="2400" b="0" i="0" u="none">
                <a:solidFill>
                  <a:srgbClr val="000000"/>
                </a:solidFill>
                <a:effectLst/>
                <a:latin typeface="白正" pitchFamily="24"/>
                <a:ea typeface="楷体" pitchFamily="24"/>
              </a:rPr>
              <a:t>页第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楷体" pitchFamily="24"/>
              </a:rPr>
              <a:t>题变式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一张矩形纸片</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，已知</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，小明按所给步骤折叠纸片，则线段</a:t>
            </a:r>
            <a:r>
              <a:rPr lang="en-US" altLang="zh-CN" sz="2400" b="0" i="1" u="none">
                <a:solidFill>
                  <a:srgbClr val="000000"/>
                </a:solidFill>
                <a:effectLst/>
                <a:latin typeface="Times New Roman" pitchFamily="24"/>
                <a:ea typeface="Times New Roman" pitchFamily="24"/>
              </a:rPr>
              <a:t>DG</a:t>
            </a:r>
            <a:r>
              <a:rPr lang="zh-CN" altLang="zh-CN" sz="2400" b="0" i="0" u="none">
                <a:solidFill>
                  <a:srgbClr val="000000"/>
                </a:solidFill>
                <a:effectLst/>
                <a:latin typeface="白正" pitchFamily="24"/>
                <a:ea typeface="宋体" pitchFamily="24"/>
              </a:rPr>
              <a:t>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023" name="yt_table_12023_skip"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09322713"/>
                  </p:ext>
                </p:extLst>
              </p:nvPr>
            </p:nvGraphicFramePr>
            <p:xfrm>
              <a:off x="540000" y="4549848"/>
              <a:ext cx="7479920" cy="462153"/>
            </p:xfrm>
            <a:graphic>
              <a:graphicData uri="http://schemas.openxmlformats.org/drawingml/2006/table">
                <a:tbl>
                  <a:tblPr/>
                  <a:tblGrid>
                    <a:gridCol w="2181670">
                      <a:extLst>
                        <a:ext uri="{9D8B030D-6E8A-4147-A177-3AD203B41FA5}">
                          <a16:colId xmlns:a16="http://schemas.microsoft.com/office/drawing/2014/main" val="10291"/>
                        </a:ext>
                      </a:extLst>
                    </a:gridCol>
                    <a:gridCol w="2316607">
                      <a:extLst>
                        <a:ext uri="{9D8B030D-6E8A-4147-A177-3AD203B41FA5}">
                          <a16:colId xmlns:a16="http://schemas.microsoft.com/office/drawing/2014/main" val="10292"/>
                        </a:ext>
                      </a:extLst>
                    </a:gridCol>
                    <a:gridCol w="1948180">
                      <a:extLst>
                        <a:ext uri="{9D8B030D-6E8A-4147-A177-3AD203B41FA5}">
                          <a16:colId xmlns:a16="http://schemas.microsoft.com/office/drawing/2014/main" val="10293"/>
                        </a:ext>
                      </a:extLst>
                    </a:gridCol>
                    <a:gridCol w="1033463">
                      <a:extLst>
                        <a:ext uri="{9D8B030D-6E8A-4147-A177-3AD203B41FA5}">
                          <a16:colId xmlns:a16="http://schemas.microsoft.com/office/drawing/2014/main" val="1029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7"/>
                      </a:ext>
                    </a:extLst>
                  </a:tr>
                </a:tbl>
              </a:graphicData>
            </a:graphic>
          </p:graphicFrame>
        </mc:Choice>
        <mc:Fallback xmlns="">
          <p:graphicFrame>
            <p:nvGraphicFramePr>
              <p:cNvPr id="12023" name="yt_table_12023_skip"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09322713"/>
                  </p:ext>
                </p:extLst>
              </p:nvPr>
            </p:nvGraphicFramePr>
            <p:xfrm>
              <a:off x="540000" y="4549848"/>
              <a:ext cx="7479920" cy="521780"/>
            </p:xfrm>
            <a:graphic>
              <a:graphicData uri="http://schemas.openxmlformats.org/drawingml/2006/table">
                <a:tbl>
                  <a:tblPr/>
                  <a:tblGrid>
                    <a:gridCol w="2181670">
                      <a:extLst>
                        <a:ext uri="{9D8B030D-6E8A-4147-A177-3AD203B41FA5}">
                          <a16:colId xmlns:a16="http://schemas.microsoft.com/office/drawing/2014/main" val="10291"/>
                        </a:ext>
                      </a:extLst>
                    </a:gridCol>
                    <a:gridCol w="2316607">
                      <a:extLst>
                        <a:ext uri="{9D8B030D-6E8A-4147-A177-3AD203B41FA5}">
                          <a16:colId xmlns:a16="http://schemas.microsoft.com/office/drawing/2014/main" val="10292"/>
                        </a:ext>
                      </a:extLst>
                    </a:gridCol>
                    <a:gridCol w="1948180">
                      <a:extLst>
                        <a:ext uri="{9D8B030D-6E8A-4147-A177-3AD203B41FA5}">
                          <a16:colId xmlns:a16="http://schemas.microsoft.com/office/drawing/2014/main" val="10293"/>
                        </a:ext>
                      </a:extLst>
                    </a:gridCol>
                    <a:gridCol w="1033463">
                      <a:extLst>
                        <a:ext uri="{9D8B030D-6E8A-4147-A177-3AD203B41FA5}">
                          <a16:colId xmlns:a16="http://schemas.microsoft.com/office/drawing/2014/main" val="10294"/>
                        </a:ext>
                      </a:extLst>
                    </a:gridCol>
                  </a:tblGrid>
                  <a:tr h="521780">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3017" b="-2441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94211" r="-128947" b="-24419"/>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7"/>
                      </a:ext>
                    </a:extLst>
                  </a:tr>
                </a:tbl>
              </a:graphicData>
            </a:graphic>
          </p:graphicFrame>
        </mc:Fallback>
      </mc:AlternateContent>
      <p:pic>
        <p:nvPicPr>
          <p:cNvPr id="12022" name="yt_image_12022_skip" title="H_88.56">
            <a:extLst>
              <a:ext uri="">
                <a16:creationId xmlns="" xmlns:m="http://schemas.openxmlformats.org/officeDocument/2006/math" xmlns:p14="http://schemas.microsoft.com/office/powerpoint/2010/main" xmlns:a14="http://schemas.microsoft.com/office/drawing/2010/main" xmlns:a16="http://schemas.microsoft.com/office/drawing/2014/main"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3726048" y="3167929"/>
            <a:ext cx="4738498" cy="112471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6ED10C2-38E7-BAE3-7086-7C185FE395E6}"/>
              </a:ext>
            </a:extLst>
          </p:cNvPr>
          <p:cNvSpPr txBox="1"/>
          <p:nvPr/>
        </p:nvSpPr>
        <p:spPr>
          <a:xfrm>
            <a:off x="5158633" y="241752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24" name="yt_shape_12024"/>
          <p:cNvSpPr txBox="1"/>
          <p:nvPr/>
        </p:nvSpPr>
        <p:spPr>
          <a:xfrm>
            <a:off x="540119" y="217482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宁波市中考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为斜边</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为</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上一点，</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为</a:t>
            </a:r>
            <a:r>
              <a:rPr lang="en-US" altLang="zh-CN" sz="2400" b="0" i="1" u="none">
                <a:solidFill>
                  <a:srgbClr val="000000"/>
                </a:solidFill>
                <a:effectLst/>
                <a:latin typeface="Times New Roman" pitchFamily="24"/>
                <a:ea typeface="Times New Roman" pitchFamily="24"/>
              </a:rPr>
              <a:t>CE</a:t>
            </a:r>
            <a:r>
              <a:rPr lang="zh-CN" altLang="zh-CN" sz="2400" b="0" i="0" u="none">
                <a:solidFill>
                  <a:srgbClr val="000000"/>
                </a:solidFill>
                <a:effectLst/>
                <a:latin typeface="白正" pitchFamily="24"/>
                <a:ea typeface="宋体" pitchFamily="24"/>
              </a:rPr>
              <a:t>的中点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028" name="yt_table_12028_skip"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88802736"/>
                  </p:ext>
                </p:extLst>
              </p:nvPr>
            </p:nvGraphicFramePr>
            <p:xfrm>
              <a:off x="540000" y="3134261"/>
              <a:ext cx="7632320" cy="462153"/>
            </p:xfrm>
            <a:graphic>
              <a:graphicData uri="http://schemas.openxmlformats.org/drawingml/2006/table">
                <a:tbl>
                  <a:tblPr/>
                  <a:tblGrid>
                    <a:gridCol w="2334070">
                      <a:extLst>
                        <a:ext uri="{9D8B030D-6E8A-4147-A177-3AD203B41FA5}">
                          <a16:colId xmlns:a16="http://schemas.microsoft.com/office/drawing/2014/main" val="10295"/>
                        </a:ext>
                      </a:extLst>
                    </a:gridCol>
                    <a:gridCol w="1948180">
                      <a:extLst>
                        <a:ext uri="{9D8B030D-6E8A-4147-A177-3AD203B41FA5}">
                          <a16:colId xmlns:a16="http://schemas.microsoft.com/office/drawing/2014/main" val="10296"/>
                        </a:ext>
                      </a:extLst>
                    </a:gridCol>
                    <a:gridCol w="2316607">
                      <a:extLst>
                        <a:ext uri="{9D8B030D-6E8A-4147-A177-3AD203B41FA5}">
                          <a16:colId xmlns:a16="http://schemas.microsoft.com/office/drawing/2014/main" val="10297"/>
                        </a:ext>
                      </a:extLst>
                    </a:gridCol>
                    <a:gridCol w="1033463">
                      <a:extLst>
                        <a:ext uri="{9D8B030D-6E8A-4147-A177-3AD203B41FA5}">
                          <a16:colId xmlns:a16="http://schemas.microsoft.com/office/drawing/2014/main" val="1029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8"/>
                      </a:ext>
                    </a:extLst>
                  </a:tr>
                </a:tbl>
              </a:graphicData>
            </a:graphic>
          </p:graphicFrame>
        </mc:Choice>
        <mc:Fallback xmlns="" xmlns:p14="http://schemas.microsoft.com/office/powerpoint/2010/main" xmlns:a16="http://schemas.microsoft.com/office/drawing/2014/main">
          <p:graphicFrame>
            <p:nvGraphicFramePr>
              <p:cNvPr id="12028" name="yt_table_12028_skip" descr="{&quot;rangeId&quot;:17,&quot;type&quot;:&quot;Option&quot;,&quot;drawing&quot;:[&quot;yt_shape_12025&quot;]}" title="H_36.3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88802736"/>
                  </p:ext>
                </p:extLst>
              </p:nvPr>
            </p:nvGraphicFramePr>
            <p:xfrm>
              <a:off x="540000" y="1859435"/>
              <a:ext cx="7632320" cy="462153"/>
            </p:xfrm>
            <a:graphic>
              <a:graphicData uri="http://schemas.openxmlformats.org/drawingml/2006/table">
                <a:tbl>
                  <a:tblPr/>
                  <a:tblGrid>
                    <a:gridCol w="2334070">
                      <a:extLst>
                        <a:ext uri="{9D8B030D-6E8A-4147-A177-3AD203B41FA5}">
                          <a16:colId xmlns:a16="http://schemas.microsoft.com/office/drawing/2014/main" val="10295"/>
                        </a:ext>
                      </a:extLst>
                    </a:gridCol>
                    <a:gridCol w="1948180">
                      <a:extLst>
                        <a:ext uri="{9D8B030D-6E8A-4147-A177-3AD203B41FA5}">
                          <a16:colId xmlns:a16="http://schemas.microsoft.com/office/drawing/2014/main" val="10296"/>
                        </a:ext>
                      </a:extLst>
                    </a:gridCol>
                    <a:gridCol w="2316607">
                      <a:extLst>
                        <a:ext uri="{9D8B030D-6E8A-4147-A177-3AD203B41FA5}">
                          <a16:colId xmlns:a16="http://schemas.microsoft.com/office/drawing/2014/main" val="10297"/>
                        </a:ext>
                      </a:extLst>
                    </a:gridCol>
                    <a:gridCol w="1033463">
                      <a:extLst>
                        <a:ext uri="{9D8B030D-6E8A-4147-A177-3AD203B41FA5}">
                          <a16:colId xmlns:a16="http://schemas.microsoft.com/office/drawing/2014/main" val="10298"/>
                        </a:ext>
                      </a:extLst>
                    </a:gridCol>
                  </a:tblGrid>
                  <a:tr h="46215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2632" r="-227154" b="-40789"/>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B.3</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5000" t="-2632" r="-44737" b="-40789"/>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8"/>
                      </a:ext>
                    </a:extLst>
                  </a:tr>
                </a:tbl>
              </a:graphicData>
            </a:graphic>
          </p:graphicFrame>
        </mc:Fallback>
      </mc:AlternateContent>
      <p:grpSp>
        <p:nvGrpSpPr>
          <p:cNvPr id="12025" name="yt_shape_12025_skip" title="H_150.3411">
            <a:extLst>
              <a:ext uri="{FF2B5EF4-FFF2-40B4-BE49-F238E27FC236}">
                <a16:creationId xmlns:a16="http://schemas.microsoft.com/office/drawing/2014/main" id="{249740F1-2B05-4C5A-B423-6F681AEFABC2}"/>
              </a:ext>
            </a:extLst>
          </p:cNvPr>
          <p:cNvGrpSpPr/>
          <p:nvPr/>
        </p:nvGrpSpPr>
        <p:grpSpPr>
          <a:xfrm>
            <a:off x="10029975" y="3134261"/>
            <a:ext cx="1619865" cy="1909332"/>
            <a:chOff x="0" y="0"/>
            <a:chExt cx="1619865" cy="1909332"/>
          </a:xfrm>
        </p:grpSpPr>
        <p:pic>
          <p:nvPicPr>
            <p:cNvPr id="2" name="yt_image_12025">
              <a:extLst>
                <a:ext uri="">
                  <a16:creationId xmlns="" xmlns:p14="http://schemas.microsoft.com/office/powerpoint/2010/main" xmlns:a14="http://schemas.microsoft.com/office/drawing/2010/main" xmlns:a16="http://schemas.microsoft.com/office/drawing/2014/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1619865" cy="1513332"/>
            </a:xfrm>
            <a:prstGeom prst="rect">
              <a:avLst/>
            </a:prstGeom>
            <a:noFill/>
            <a:extLst>
              <a:ext uri="{909E8E84-426E-40DD-AFC4-6F175D3DCCD1}">
                <a14:hiddenFill xmlns:a14="http://schemas.microsoft.com/office/drawing/2010/main">
                  <a:solidFill>
                    <a:srgbClr val="FFFFFF"/>
                  </a:solidFill>
                </a14:hiddenFill>
              </a:ext>
            </a:extLst>
          </p:spPr>
        </p:pic>
        <p:sp>
          <p:nvSpPr>
            <p:cNvPr id="12027" name="yt_shape_12027"/>
            <p:cNvSpPr txBox="1"/>
            <p:nvPr/>
          </p:nvSpPr>
          <p:spPr>
            <a:xfrm>
              <a:off x="276651" y="154933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454B7420-9111-7711-858D-8008A9EE8D03}"/>
              </a:ext>
            </a:extLst>
          </p:cNvPr>
          <p:cNvSpPr txBox="1"/>
          <p:nvPr/>
        </p:nvSpPr>
        <p:spPr>
          <a:xfrm>
            <a:off x="6536582" y="260350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29" name="yt_shape_12029"/>
          <p:cNvSpPr txBox="1"/>
          <p:nvPr/>
        </p:nvSpPr>
        <p:spPr>
          <a:xfrm>
            <a:off x="540119" y="189535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如图，</a:t>
            </a:r>
            <a:r>
              <a:rPr lang="en-US" altLang="zh-CN" sz="2400" b="0" i="1" u="none">
                <a:solidFill>
                  <a:srgbClr val="000000"/>
                </a:solidFill>
                <a:effectLst/>
                <a:latin typeface="Times New Roman" pitchFamily="24"/>
                <a:ea typeface="Times New Roman" pitchFamily="24"/>
              </a:rPr>
              <a:t>BE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分别是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的高，</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为</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EFM</a:t>
            </a:r>
            <a:r>
              <a:rPr lang="zh-CN" altLang="zh-CN" sz="2400" b="0" i="0" u="none">
                <a:solidFill>
                  <a:srgbClr val="000000"/>
                </a:solidFill>
                <a:effectLst/>
                <a:latin typeface="白正" pitchFamily="24"/>
                <a:ea typeface="宋体" pitchFamily="24"/>
              </a:rPr>
              <a:t>的周长是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2033" name="yt_shape_12033"/>
          <p:cNvSpPr txBox="1"/>
          <p:nvPr/>
        </p:nvSpPr>
        <p:spPr>
          <a:xfrm>
            <a:off x="540000" y="499999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030" name="yt_shape_12030" title="H_152.9511">
            <a:extLst>
              <a:ext uri="{FF2B5EF4-FFF2-40B4-BE49-F238E27FC236}">
                <a16:creationId xmlns:a16="http://schemas.microsoft.com/office/drawing/2014/main" id="{249740F1-2B05-4C5A-B423-6F681AEFABC2}"/>
              </a:ext>
            </a:extLst>
          </p:cNvPr>
          <p:cNvGrpSpPr/>
          <p:nvPr/>
        </p:nvGrpSpPr>
        <p:grpSpPr>
          <a:xfrm>
            <a:off x="5441615" y="3007154"/>
            <a:ext cx="1308769" cy="1942479"/>
            <a:chOff x="0" y="0"/>
            <a:chExt cx="1308769" cy="1942479"/>
          </a:xfrm>
        </p:grpSpPr>
        <p:pic>
          <p:nvPicPr>
            <p:cNvPr id="2" name="yt_image_12030">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308769" cy="1546479"/>
            </a:xfrm>
            <a:prstGeom prst="rect">
              <a:avLst/>
            </a:prstGeom>
            <a:noFill/>
            <a:extLst>
              <a:ext uri="{909E8E84-426E-40DD-AFC4-6F175D3DCCD1}">
                <a14:hiddenFill xmlns:a14="http://schemas.microsoft.com/office/drawing/2010/main">
                  <a:solidFill>
                    <a:srgbClr val="FFFFFF"/>
                  </a:solidFill>
                </a14:hiddenFill>
              </a:ext>
            </a:extLst>
          </p:spPr>
        </p:pic>
        <p:sp>
          <p:nvSpPr>
            <p:cNvPr id="12032" name="yt_shape_12032"/>
            <p:cNvSpPr txBox="1"/>
            <p:nvPr/>
          </p:nvSpPr>
          <p:spPr>
            <a:xfrm>
              <a:off x="44920" y="1582479"/>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533FB7A5-FC70-594E-FC3C-0692FD1A8D47}"/>
              </a:ext>
            </a:extLst>
          </p:cNvPr>
          <p:cNvSpPr txBox="1"/>
          <p:nvPr/>
        </p:nvSpPr>
        <p:spPr>
          <a:xfrm>
            <a:off x="1974108" y="2324037"/>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34" name="yt_shape_12034"/>
          <p:cNvSpPr txBox="1"/>
          <p:nvPr/>
        </p:nvSpPr>
        <p:spPr>
          <a:xfrm>
            <a:off x="540120" y="102105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都匀三中月考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分别在边</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上，且</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，连接</a:t>
            </a:r>
            <a:r>
              <a:rPr lang="en-US" altLang="zh-CN" sz="2400" b="0" i="1" u="none">
                <a:solidFill>
                  <a:srgbClr val="000000"/>
                </a:solidFill>
                <a:effectLst/>
                <a:latin typeface="Times New Roman" pitchFamily="24"/>
                <a:ea typeface="Times New Roman" pitchFamily="24"/>
              </a:rPr>
              <a:t>OE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OF</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a:t>
            </a:r>
            <a:r>
              <a:rPr lang="en-US" altLang="zh-CN" sz="2400" b="0" i="1" u="none">
                <a:solidFill>
                  <a:srgbClr val="000000"/>
                </a:solidFill>
                <a:effectLst/>
                <a:latin typeface="Times New Roman" pitchFamily="24"/>
                <a:ea typeface="Times New Roman" pitchFamily="24"/>
              </a:rPr>
              <a:t>OE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OF</a:t>
            </a:r>
            <a:r>
              <a:rPr lang="en-US" altLang="zh-CN" sz="2400" b="0" i="0" u="none">
                <a:solidFill>
                  <a:srgbClr val="000000"/>
                </a:solidFill>
                <a:effectLst/>
                <a:latin typeface="Times New Roman" pitchFamily="24"/>
                <a:ea typeface="Times New Roman" pitchFamily="24"/>
              </a:rPr>
              <a:t>.</a:t>
            </a:r>
          </a:p>
        </p:txBody>
      </p:sp>
      <p:pic>
        <p:nvPicPr>
          <p:cNvPr id="12035" name="yt_image_12035" title="H_92.79">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978366" y="2132856"/>
            <a:ext cx="1673753" cy="117843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yt_shape_12037"/>
              <p:cNvSpPr txBox="1"/>
              <p:nvPr/>
            </p:nvSpPr>
            <p:spPr>
              <a:xfrm>
                <a:off x="540000" y="1976510"/>
                <a:ext cx="5071901" cy="44674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为矩形，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AC</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OCD</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即</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EDO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FCO</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SAS</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OF</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
          <p:sp>
            <p:nvSpPr>
              <p:cNvPr id="4" name="yt_shape_12037"/>
              <p:cNvSpPr txBox="1">
                <a:spLocks noRot="1" noChangeAspect="1" noMove="1" noResize="1" noEditPoints="1" noAdjustHandles="1" noChangeArrowheads="1" noChangeShapeType="1" noTextEdit="1"/>
              </p:cNvSpPr>
              <p:nvPr/>
            </p:nvSpPr>
            <p:spPr>
              <a:xfrm>
                <a:off x="540000" y="1976510"/>
                <a:ext cx="5071901" cy="4467441"/>
              </a:xfrm>
              <a:prstGeom prst="rect">
                <a:avLst/>
              </a:prstGeom>
              <a:blipFill>
                <a:blip r:embed="rId3"/>
                <a:stretch>
                  <a:fillRect l="-3726" t="-1091" r="-2524" b="-3411"/>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0C5377D1-9740-787D-FF16-7797BC01BC7C}"/>
              </a:ext>
            </a:extLst>
          </p:cNvPr>
          <p:cNvSpPr txBox="1"/>
          <p:nvPr/>
        </p:nvSpPr>
        <p:spPr>
          <a:xfrm>
            <a:off x="449989" y="1929704"/>
            <a:ext cx="4328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为矩形，</a:t>
            </a:r>
            <a:endParaRPr lang="zh-CN" altLang="en-US">
              <a:solidFill>
                <a:srgbClr val="FF0000"/>
              </a:solidFill>
            </a:endParaRPr>
          </a:p>
        </p:txBody>
      </p:sp>
      <p:sp>
        <p:nvSpPr>
          <p:cNvPr id="6" name="文本框 5">
            <a:extLst>
              <a:ext uri="{FF2B5EF4-FFF2-40B4-BE49-F238E27FC236}">
                <a16:creationId xmlns:a16="http://schemas.microsoft.com/office/drawing/2014/main" id="{23E6815A-EF82-ECB4-9F0B-9D5DB326F37D}"/>
              </a:ext>
            </a:extLst>
          </p:cNvPr>
          <p:cNvSpPr txBox="1"/>
          <p:nvPr/>
        </p:nvSpPr>
        <p:spPr>
          <a:xfrm>
            <a:off x="449989" y="2405192"/>
            <a:ext cx="3655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9C4E2C21-6E11-131D-52BD-CEB4C96BC6A5}"/>
                  </a:ext>
                </a:extLst>
              </p:cNvPr>
              <p:cNvSpPr txBox="1"/>
              <p:nvPr/>
            </p:nvSpPr>
            <p:spPr>
              <a:xfrm>
                <a:off x="449989" y="2880680"/>
                <a:ext cx="4493323"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OD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OC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9C4E2C21-6E11-131D-52BD-CEB4C96BC6A5}"/>
                  </a:ext>
                </a:extLst>
              </p:cNvPr>
              <p:cNvSpPr txBox="1">
                <a:spLocks noRot="1" noChangeAspect="1" noMove="1" noResize="1" noEditPoints="1" noAdjustHandles="1" noChangeArrowheads="1" noChangeShapeType="1" noTextEdit="1"/>
              </p:cNvSpPr>
              <p:nvPr/>
            </p:nvSpPr>
            <p:spPr>
              <a:xfrm>
                <a:off x="449989" y="2880680"/>
                <a:ext cx="4493323" cy="765061"/>
              </a:xfrm>
              <a:prstGeom prst="rect">
                <a:avLst/>
              </a:prstGeom>
              <a:blipFill>
                <a:blip r:embed="rId4"/>
                <a:stretch>
                  <a:fillRect l="-2171" r="-2171" b="-320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0476C7EC-0DDC-A51D-9549-8993F2CDBB9F}"/>
              </a:ext>
            </a:extLst>
          </p:cNvPr>
          <p:cNvSpPr txBox="1"/>
          <p:nvPr/>
        </p:nvSpPr>
        <p:spPr>
          <a:xfrm>
            <a:off x="449989" y="3552129"/>
            <a:ext cx="47727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A4377ACD-E64F-B222-DABA-71D0A285C465}"/>
              </a:ext>
            </a:extLst>
          </p:cNvPr>
          <p:cNvSpPr txBox="1"/>
          <p:nvPr/>
        </p:nvSpPr>
        <p:spPr>
          <a:xfrm>
            <a:off x="449989" y="4027617"/>
            <a:ext cx="52029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593B5D00-3F1E-9418-A140-6D2F62A67AED}"/>
              </a:ext>
            </a:extLst>
          </p:cNvPr>
          <p:cNvSpPr txBox="1"/>
          <p:nvPr/>
        </p:nvSpPr>
        <p:spPr>
          <a:xfrm>
            <a:off x="449989" y="4503105"/>
            <a:ext cx="27121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EDO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FCO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0762B148-EE03-62CC-6CA3-0BACDE919C0B}"/>
              </a:ext>
            </a:extLst>
          </p:cNvPr>
          <p:cNvSpPr txBox="1"/>
          <p:nvPr/>
        </p:nvSpPr>
        <p:spPr>
          <a:xfrm>
            <a:off x="449989" y="4978593"/>
            <a:ext cx="36694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EA72EC9D-1E92-C010-9233-027ED357497F}"/>
              </a:ext>
            </a:extLst>
          </p:cNvPr>
          <p:cNvSpPr txBox="1"/>
          <p:nvPr/>
        </p:nvSpPr>
        <p:spPr>
          <a:xfrm>
            <a:off x="449989" y="5454081"/>
            <a:ext cx="4110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SAS</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4A0101F4-BE33-2617-173A-3324E97AE5E6}"/>
              </a:ext>
            </a:extLst>
          </p:cNvPr>
          <p:cNvSpPr txBox="1"/>
          <p:nvPr/>
        </p:nvSpPr>
        <p:spPr>
          <a:xfrm>
            <a:off x="449989" y="5929569"/>
            <a:ext cx="1678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blinds(horizontal)">
                                      <p:cBhvr>
                                        <p:cTn id="4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39" name="yt_shape_12039"/>
          <p:cNvSpPr txBox="1"/>
          <p:nvPr/>
        </p:nvSpPr>
        <p:spPr>
          <a:xfrm>
            <a:off x="540119" y="1052736"/>
            <a:ext cx="11111999" cy="1185646"/>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楚雄一中期中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如图，已知矩形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上一点，且</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白正" pitchFamily="24"/>
                <a:ea typeface="宋体" pitchFamily="24"/>
              </a:rPr>
              <a:t>，垂足是</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，连接</a:t>
            </a:r>
            <a:r>
              <a:rPr lang="en-US" altLang="zh-CN" sz="2400" b="0" i="1" u="none">
                <a:solidFill>
                  <a:srgbClr val="000000"/>
                </a:solidFill>
                <a:effectLst/>
                <a:latin typeface="Times New Roman" pitchFamily="24"/>
                <a:ea typeface="Times New Roman" pitchFamily="24"/>
              </a:rPr>
              <a:t>DF</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a:t>
            </a:r>
          </a:p>
          <a:p>
            <a:pPr algn="l" eaLnBrk="1" latinLnBrk="0" hangingPunct="0">
              <a:lnSpc>
                <a:spcPct val="11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DEA</a:t>
            </a:r>
            <a:r>
              <a:rPr lang="zh-CN" altLang="zh-CN" sz="2400" b="0" i="0" u="none">
                <a:solidFill>
                  <a:srgbClr val="000000"/>
                </a:solidFill>
                <a:effectLst/>
                <a:latin typeface="白正" pitchFamily="24"/>
                <a:ea typeface="宋体" pitchFamily="24"/>
              </a:rPr>
              <a:t>；</a:t>
            </a:r>
          </a:p>
        </p:txBody>
      </p:sp>
      <mc:AlternateContent xmlns:mc="http://schemas.openxmlformats.org/markup-compatibility/2006" xmlns:a14="http://schemas.microsoft.com/office/drawing/2010/main">
        <mc:Choice Requires="a14">
          <p:sp>
            <p:nvSpPr>
              <p:cNvPr id="3" name="yt_shape_12041"/>
              <p:cNvSpPr txBox="1"/>
              <p:nvPr/>
            </p:nvSpPr>
            <p:spPr>
              <a:xfrm>
                <a:off x="540000" y="2271377"/>
                <a:ext cx="6063711" cy="4513993"/>
              </a:xfrm>
              <a:prstGeom prst="rect">
                <a:avLst/>
              </a:prstGeom>
            </p:spPr>
            <p:txBody>
              <a:bodyPr vert="horz" wrap="none" lIns="0" tIns="0" rIns="0" bIns="0" rtlCol="0">
                <a:spAutoFit/>
              </a:bodyPr>
              <a:lstStyle/>
              <a:p>
                <a:pPr algn="l" eaLnBrk="1" latinLnBrk="0" hangingPunct="0">
                  <a:lnSpc>
                    <a:spcPct val="110000"/>
                  </a:lnSpc>
                </a:pPr>
                <a:r>
                  <a:rPr lang="zh-CN" altLang="zh-CN" sz="2400" b="0" i="0" u="none" dirty="0">
                    <a:solidFill>
                      <a:srgbClr val="FF0000">
                        <a:alpha val="0"/>
                      </a:srgbClr>
                    </a:solidFill>
                    <a:effectLst/>
                    <a:latin typeface="白正" pitchFamily="24"/>
                    <a:ea typeface="楷体" pitchFamily="24"/>
                  </a:rPr>
                  <a:t>证明：</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四边形</a:t>
                </a:r>
                <a:r>
                  <a:rPr lang="en-US" altLang="zh-CN" sz="2400" b="0" i="1" u="none" dirty="0">
                    <a:solidFill>
                      <a:srgbClr val="FF0000">
                        <a:alpha val="0"/>
                      </a:srgbClr>
                    </a:solidFill>
                    <a:effectLst/>
                    <a:latin typeface="Times New Roman" pitchFamily="24"/>
                    <a:ea typeface="Times New Roman" pitchFamily="24"/>
                  </a:rPr>
                  <a:t>ABCD</a:t>
                </a:r>
                <a:r>
                  <a:rPr lang="zh-CN" altLang="zh-CN" sz="2400" b="0" i="0" u="none" dirty="0">
                    <a:solidFill>
                      <a:srgbClr val="FF0000">
                        <a:alpha val="0"/>
                      </a:srgbClr>
                    </a:solidFill>
                    <a:effectLst/>
                    <a:latin typeface="白正" pitchFamily="24"/>
                    <a:ea typeface="楷体" pitchFamily="24"/>
                  </a:rPr>
                  <a:t>是矩形，</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AD</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BC</a:t>
                </a:r>
                <a:r>
                  <a:rPr lang="zh-CN" altLang="zh-CN" sz="2400" b="0" i="0" u="none" dirty="0">
                    <a:solidFill>
                      <a:srgbClr val="FF0000">
                        <a:alpha val="0"/>
                      </a:srgbClr>
                    </a:solidFill>
                    <a:effectLst/>
                    <a:latin typeface="白正"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AD</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BC</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DAE</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BC</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AD</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zh-CN" altLang="zh-CN" sz="2400" b="0" i="0" u="none" dirty="0">
                    <a:solidFill>
                      <a:srgbClr val="FF0000">
                        <a:alpha val="0"/>
                      </a:srgbClr>
                    </a:solidFill>
                    <a:effectLst/>
                    <a:latin typeface="白正" pitchFamily="24"/>
                    <a:ea typeface="楷体" pitchFamily="24"/>
                  </a:rPr>
                  <a:t>在</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ABF</a:t>
                </a:r>
                <a:r>
                  <a:rPr lang="zh-CN" altLang="zh-CN" sz="2400" b="0" i="0" u="none" dirty="0">
                    <a:solidFill>
                      <a:srgbClr val="FF0000">
                        <a:alpha val="0"/>
                      </a:srgbClr>
                    </a:solidFill>
                    <a:effectLst/>
                    <a:latin typeface="白正" pitchFamily="24"/>
                    <a:ea typeface="楷体" pitchFamily="24"/>
                  </a:rPr>
                  <a:t>和</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a:t>
                </a:r>
                <a:r>
                  <a:rPr lang="zh-CN" altLang="zh-CN" sz="2400" b="0" i="0" u="none" dirty="0">
                    <a:solidFill>
                      <a:srgbClr val="FF0000">
                        <a:alpha val="0"/>
                      </a:srgbClr>
                    </a:solidFill>
                    <a:effectLst/>
                    <a:latin typeface="白正" pitchFamily="24"/>
                    <a:ea typeface="楷体" pitchFamily="24"/>
                  </a:rPr>
                  <a:t>中，</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𝐷𝐸𝐴</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=90</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𝐴𝐹𝐵</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𝐷𝐴𝐸</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𝐴𝐹</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𝐷𝐴</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ABF</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AAS</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mc:Choice>
        <mc:Fallback xmlns="">
          <p:sp>
            <p:nvSpPr>
              <p:cNvPr id="3" name="yt_shape_12041"/>
              <p:cNvSpPr txBox="1">
                <a:spLocks noRot="1" noChangeAspect="1" noMove="1" noResize="1" noEditPoints="1" noAdjustHandles="1" noChangeArrowheads="1" noChangeShapeType="1" noTextEdit="1"/>
              </p:cNvSpPr>
              <p:nvPr/>
            </p:nvSpPr>
            <p:spPr>
              <a:xfrm>
                <a:off x="540000" y="2271377"/>
                <a:ext cx="6063711" cy="4513993"/>
              </a:xfrm>
              <a:prstGeom prst="rect">
                <a:avLst/>
              </a:prstGeom>
              <a:blipFill>
                <a:blip r:embed="rId2"/>
                <a:stretch>
                  <a:fillRect l="-3119" t="-2432" b="-3243"/>
                </a:stretch>
              </a:blipFill>
            </p:spPr>
            <p:txBody>
              <a:bodyPr/>
              <a:lstStyle/>
              <a:p>
                <a:r>
                  <a:rPr lang="zh-CN" altLang="en-US">
                    <a:noFill/>
                  </a:rPr>
                  <a:t> </a:t>
                </a:r>
              </a:p>
            </p:txBody>
          </p:sp>
        </mc:Fallback>
      </mc:AlternateContent>
      <p:pic>
        <p:nvPicPr>
          <p:cNvPr id="4" name="yt_image_12043" title="H_95.85">
            <a:extLst>
              <a:ext uri="">
                <a16:creationId xmlns="" xmlns:mc="http://schemas.openxmlformats.org/markup-compatibility/2006" xmlns:a14="http://schemas.microsoft.com/office/drawing/2010/main" xmlns:m="http://schemas.openxmlformats.org/officeDocument/2006/math"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967984" y="1966813"/>
            <a:ext cx="1684015" cy="121729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FBF93A42-E1F6-215F-0F6F-633515FC376E}"/>
              </a:ext>
            </a:extLst>
          </p:cNvPr>
          <p:cNvSpPr txBox="1"/>
          <p:nvPr/>
        </p:nvSpPr>
        <p:spPr>
          <a:xfrm>
            <a:off x="449989" y="2224571"/>
            <a:ext cx="5090223" cy="569100"/>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证明：</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是矩形，</a:t>
            </a:r>
            <a:endParaRPr lang="zh-CN" altLang="en-US" dirty="0">
              <a:solidFill>
                <a:srgbClr val="FF0000"/>
              </a:solidFill>
            </a:endParaRPr>
          </a:p>
        </p:txBody>
      </p:sp>
      <p:sp>
        <p:nvSpPr>
          <p:cNvPr id="6" name="文本框 5">
            <a:extLst>
              <a:ext uri="{FF2B5EF4-FFF2-40B4-BE49-F238E27FC236}">
                <a16:creationId xmlns:a16="http://schemas.microsoft.com/office/drawing/2014/main" id="{1BB68E9D-8EC6-CC40-70A2-215E959CB25D}"/>
              </a:ext>
            </a:extLst>
          </p:cNvPr>
          <p:cNvSpPr txBox="1"/>
          <p:nvPr/>
        </p:nvSpPr>
        <p:spPr>
          <a:xfrm>
            <a:off x="449989" y="2629850"/>
            <a:ext cx="4593336"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7" name="文本框 6">
            <a:extLst>
              <a:ext uri="{FF2B5EF4-FFF2-40B4-BE49-F238E27FC236}">
                <a16:creationId xmlns:a16="http://schemas.microsoft.com/office/drawing/2014/main" id="{9D0A9A06-4990-F236-4ECD-6F9DD7DDBBFD}"/>
              </a:ext>
            </a:extLst>
          </p:cNvPr>
          <p:cNvSpPr txBox="1"/>
          <p:nvPr/>
        </p:nvSpPr>
        <p:spPr>
          <a:xfrm>
            <a:off x="449989" y="3039243"/>
            <a:ext cx="2624836"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AFB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DAE</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8" name="文本框 7">
            <a:extLst>
              <a:ext uri="{FF2B5EF4-FFF2-40B4-BE49-F238E27FC236}">
                <a16:creationId xmlns:a16="http://schemas.microsoft.com/office/drawing/2014/main" id="{B90D081D-ABAB-6F16-9819-674EC14EE320}"/>
              </a:ext>
            </a:extLst>
          </p:cNvPr>
          <p:cNvSpPr txBox="1"/>
          <p:nvPr/>
        </p:nvSpPr>
        <p:spPr>
          <a:xfrm>
            <a:off x="449989" y="3448974"/>
            <a:ext cx="1872361"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213C1BD2-49EA-34D1-8646-E2C6856B19ED}"/>
              </a:ext>
            </a:extLst>
          </p:cNvPr>
          <p:cNvSpPr txBox="1"/>
          <p:nvPr/>
        </p:nvSpPr>
        <p:spPr>
          <a:xfrm>
            <a:off x="449989" y="3864521"/>
            <a:ext cx="2985199"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endParaRPr lang="zh-CN" altLang="en-US" dirty="0">
              <a:solidFill>
                <a:srgbClr val="FF0000"/>
              </a:solidFill>
            </a:endParaRPr>
          </a:p>
        </p:txBody>
      </p:sp>
      <p:sp>
        <p:nvSpPr>
          <p:cNvPr id="10" name="文本框 9">
            <a:extLst>
              <a:ext uri="{FF2B5EF4-FFF2-40B4-BE49-F238E27FC236}">
                <a16:creationId xmlns:a16="http://schemas.microsoft.com/office/drawing/2014/main" id="{1F0A60BF-F36D-2253-DFFA-7E3AF38A9600}"/>
              </a:ext>
            </a:extLst>
          </p:cNvPr>
          <p:cNvSpPr txBox="1"/>
          <p:nvPr/>
        </p:nvSpPr>
        <p:spPr>
          <a:xfrm>
            <a:off x="449989" y="4289871"/>
            <a:ext cx="1854899"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B217756E-C8BA-E5CF-7DA7-CAF7107A5100}"/>
              </a:ext>
            </a:extLst>
          </p:cNvPr>
          <p:cNvSpPr txBox="1"/>
          <p:nvPr/>
        </p:nvSpPr>
        <p:spPr>
          <a:xfrm>
            <a:off x="449989" y="4696721"/>
            <a:ext cx="1643761"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854D8834-D249-AE14-CA2D-A427E808F0CD}"/>
                  </a:ext>
                </a:extLst>
              </p:cNvPr>
              <p:cNvSpPr txBox="1"/>
              <p:nvPr/>
            </p:nvSpPr>
            <p:spPr>
              <a:xfrm>
                <a:off x="449989" y="4683645"/>
                <a:ext cx="6185154" cy="1611643"/>
              </a:xfrm>
              <a:prstGeom prst="rect">
                <a:avLst/>
              </a:prstGeom>
              <a:noFill/>
            </p:spPr>
            <p:txBody>
              <a:bodyPr vert="horz" wrap="none" rtlCol="0" anchor="ctr">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在</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ABF</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和</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DEA</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中，</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𝐷𝐸𝐴</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𝐴𝐹𝐵</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𝐷𝐴𝐸</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𝐴𝐹</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𝐷𝐴</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xmlns="">
          <p:sp>
            <p:nvSpPr>
              <p:cNvPr id="12" name="文本框 11">
                <a:extLst>
                  <a:ext uri="{FF2B5EF4-FFF2-40B4-BE49-F238E27FC236}">
                    <a16:creationId xmlns:a16="http://schemas.microsoft.com/office/drawing/2014/main" id="{854D8834-D249-AE14-CA2D-A427E808F0CD}"/>
                  </a:ext>
                </a:extLst>
              </p:cNvPr>
              <p:cNvSpPr txBox="1">
                <a:spLocks noRot="1" noChangeAspect="1" noMove="1" noResize="1" noEditPoints="1" noAdjustHandles="1" noChangeArrowheads="1" noChangeShapeType="1" noTextEdit="1"/>
              </p:cNvSpPr>
              <p:nvPr/>
            </p:nvSpPr>
            <p:spPr>
              <a:xfrm>
                <a:off x="449989" y="4683645"/>
                <a:ext cx="6185154" cy="1611643"/>
              </a:xfrm>
              <a:prstGeom prst="rect">
                <a:avLst/>
              </a:prstGeom>
              <a:blipFill>
                <a:blip r:embed="rId4"/>
                <a:stretch>
                  <a:fillRect l="-1578"/>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91451F28-24A3-6756-A284-40346052501E}"/>
              </a:ext>
            </a:extLst>
          </p:cNvPr>
          <p:cNvSpPr txBox="1"/>
          <p:nvPr/>
        </p:nvSpPr>
        <p:spPr>
          <a:xfrm>
            <a:off x="449989" y="6295288"/>
            <a:ext cx="3845623" cy="517983"/>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AAS</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blinds(horizontal)">
                                      <p:cBhvr>
                                        <p:cTn id="4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45" name="yt_shape_12045"/>
          <p:cNvSpPr txBox="1"/>
          <p:nvPr/>
        </p:nvSpPr>
        <p:spPr>
          <a:xfrm>
            <a:off x="540000" y="1213157"/>
            <a:ext cx="6102633" cy="474969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DF</a:t>
            </a:r>
            <a:r>
              <a:rPr lang="zh-CN" altLang="zh-CN" sz="2400" b="0" i="0" u="none" dirty="0">
                <a:solidFill>
                  <a:srgbClr val="000000"/>
                </a:solidFill>
                <a:effectLst/>
                <a:latin typeface="白正" pitchFamily="24"/>
                <a:ea typeface="宋体" pitchFamily="24"/>
              </a:rPr>
              <a:t>是</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EDC</a:t>
            </a:r>
            <a:r>
              <a:rPr lang="zh-CN" altLang="zh-CN" sz="2400" b="0" i="0" u="none" dirty="0">
                <a:solidFill>
                  <a:srgbClr val="000000"/>
                </a:solidFill>
                <a:effectLst/>
                <a:latin typeface="白正" pitchFamily="24"/>
                <a:ea typeface="宋体" pitchFamily="24"/>
              </a:rPr>
              <a:t>的平分线</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证明：</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由</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知</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ABF</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四边形</a:t>
            </a:r>
            <a:r>
              <a:rPr lang="en-US" altLang="zh-CN" sz="2400" b="0" i="1" u="none" dirty="0">
                <a:solidFill>
                  <a:srgbClr val="FF0000">
                    <a:alpha val="0"/>
                  </a:srgbClr>
                </a:solidFill>
                <a:effectLst/>
                <a:latin typeface="Times New Roman" pitchFamily="24"/>
                <a:ea typeface="Times New Roman" pitchFamily="24"/>
              </a:rPr>
              <a:t>ABCD</a:t>
            </a:r>
            <a:r>
              <a:rPr lang="zh-CN" altLang="zh-CN" sz="2400" b="0" i="0" u="none" dirty="0">
                <a:solidFill>
                  <a:srgbClr val="FF0000">
                    <a:alpha val="0"/>
                  </a:srgbClr>
                </a:solidFill>
                <a:effectLst/>
                <a:latin typeface="白正" pitchFamily="24"/>
                <a:ea typeface="楷体" pitchFamily="24"/>
              </a:rPr>
              <a:t>是矩形，</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DC</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DC</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DF</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DF</a:t>
            </a:r>
            <a:r>
              <a:rPr lang="zh-CN" altLang="zh-CN" sz="2400" b="0" i="0" u="none" dirty="0">
                <a:solidFill>
                  <a:srgbClr val="FF0000">
                    <a:alpha val="0"/>
                  </a:srgbClr>
                </a:solidFill>
                <a:effectLst/>
                <a:latin typeface="白正" pitchFamily="24"/>
                <a:ea typeface="楷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Rt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DEF</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Rt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DCF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HL</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EDF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CDF</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DF</a:t>
            </a:r>
            <a:r>
              <a:rPr lang="zh-CN" altLang="zh-CN" sz="2400" b="0" i="0" u="none" dirty="0">
                <a:solidFill>
                  <a:srgbClr val="FF0000">
                    <a:alpha val="0"/>
                  </a:srgbClr>
                </a:solidFill>
                <a:effectLst/>
                <a:latin typeface="白正" pitchFamily="24"/>
                <a:ea typeface="楷体" pitchFamily="24"/>
              </a:rPr>
              <a:t>是</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EDC</a:t>
            </a:r>
            <a:r>
              <a:rPr lang="zh-CN" altLang="zh-CN" sz="2400" b="0" i="0" u="none" dirty="0">
                <a:solidFill>
                  <a:srgbClr val="FF0000">
                    <a:alpha val="0"/>
                  </a:srgbClr>
                </a:solidFill>
                <a:effectLst/>
                <a:latin typeface="白正" pitchFamily="24"/>
                <a:ea typeface="楷体" pitchFamily="24"/>
              </a:rPr>
              <a:t>的平分线</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p:sp>
        <p:nvSpPr>
          <p:cNvPr id="2" name="文本框 1">
            <a:extLst>
              <a:ext uri="{FF2B5EF4-FFF2-40B4-BE49-F238E27FC236}">
                <a16:creationId xmlns:a16="http://schemas.microsoft.com/office/drawing/2014/main" id="{98E4DA13-4F81-335E-658B-CE572186ADFE}"/>
              </a:ext>
            </a:extLst>
          </p:cNvPr>
          <p:cNvSpPr txBox="1"/>
          <p:nvPr/>
        </p:nvSpPr>
        <p:spPr>
          <a:xfrm>
            <a:off x="449989" y="1641839"/>
            <a:ext cx="55966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知</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E88D7ACF-D185-D197-48A0-B082C1225F02}"/>
              </a:ext>
            </a:extLst>
          </p:cNvPr>
          <p:cNvSpPr txBox="1"/>
          <p:nvPr/>
        </p:nvSpPr>
        <p:spPr>
          <a:xfrm>
            <a:off x="449989" y="2117327"/>
            <a:ext cx="1643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76F9521E-A1BF-442D-861A-6572E108FE07}"/>
              </a:ext>
            </a:extLst>
          </p:cNvPr>
          <p:cNvSpPr txBox="1"/>
          <p:nvPr/>
        </p:nvSpPr>
        <p:spPr>
          <a:xfrm>
            <a:off x="449989" y="2592815"/>
            <a:ext cx="34138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endParaRPr lang="zh-CN" altLang="en-US">
              <a:solidFill>
                <a:srgbClr val="FF0000"/>
              </a:solidFill>
            </a:endParaRPr>
          </a:p>
        </p:txBody>
      </p:sp>
      <p:sp>
        <p:nvSpPr>
          <p:cNvPr id="5" name="文本框 4">
            <a:extLst>
              <a:ext uri="{FF2B5EF4-FFF2-40B4-BE49-F238E27FC236}">
                <a16:creationId xmlns:a16="http://schemas.microsoft.com/office/drawing/2014/main" id="{D5A4CD60-B999-26AA-CFE9-1E0F08742F80}"/>
              </a:ext>
            </a:extLst>
          </p:cNvPr>
          <p:cNvSpPr txBox="1"/>
          <p:nvPr/>
        </p:nvSpPr>
        <p:spPr>
          <a:xfrm>
            <a:off x="449989" y="3068303"/>
            <a:ext cx="3205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F7901C79-9190-FB64-53FC-49182A5785FD}"/>
              </a:ext>
            </a:extLst>
          </p:cNvPr>
          <p:cNvSpPr txBox="1"/>
          <p:nvPr/>
        </p:nvSpPr>
        <p:spPr>
          <a:xfrm>
            <a:off x="449989" y="3543791"/>
            <a:ext cx="16961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FBAD065-5698-0526-D68D-42CB63178909}"/>
              </a:ext>
            </a:extLst>
          </p:cNvPr>
          <p:cNvSpPr txBox="1"/>
          <p:nvPr/>
        </p:nvSpPr>
        <p:spPr>
          <a:xfrm>
            <a:off x="449989" y="4019279"/>
            <a:ext cx="52410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8" name="文本框 7">
            <a:extLst>
              <a:ext uri="{FF2B5EF4-FFF2-40B4-BE49-F238E27FC236}">
                <a16:creationId xmlns:a16="http://schemas.microsoft.com/office/drawing/2014/main" id="{155B58E7-908C-D1D3-0670-002C2E30A2EC}"/>
              </a:ext>
            </a:extLst>
          </p:cNvPr>
          <p:cNvSpPr txBox="1"/>
          <p:nvPr/>
        </p:nvSpPr>
        <p:spPr>
          <a:xfrm>
            <a:off x="449989" y="4494767"/>
            <a:ext cx="6223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HL</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5C7BAF37-5453-5228-DB31-2038F35D2935}"/>
              </a:ext>
            </a:extLst>
          </p:cNvPr>
          <p:cNvSpPr txBox="1"/>
          <p:nvPr/>
        </p:nvSpPr>
        <p:spPr>
          <a:xfrm>
            <a:off x="449989" y="4970256"/>
            <a:ext cx="26772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25DCF770-55CD-3518-CCC2-5E3A0B0A8114}"/>
              </a:ext>
            </a:extLst>
          </p:cNvPr>
          <p:cNvSpPr txBox="1"/>
          <p:nvPr/>
        </p:nvSpPr>
        <p:spPr>
          <a:xfrm>
            <a:off x="449989" y="5445743"/>
            <a:ext cx="3405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EDC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的平分线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13" name="yt_image_12043" title="H_95.85">
            <a:extLst>
              <a:ext uri="">
                <a16:creationId xmlns="" xmlns:mc="http://schemas.openxmlformats.org/markup-compatibility/2006" xmlns:a14="http://schemas.microsoft.com/office/drawing/2010/main" xmlns:m="http://schemas.openxmlformats.org/officeDocument/2006/math"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967984" y="1966813"/>
            <a:ext cx="1684015" cy="12172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50" name="yt_shape_12050"/>
          <p:cNvSpPr txBox="1"/>
          <p:nvPr/>
        </p:nvSpPr>
        <p:spPr>
          <a:xfrm>
            <a:off x="540000" y="787201"/>
            <a:ext cx="3877408" cy="550151"/>
          </a:xfrm>
          <a:prstGeom prst="rect">
            <a:avLst/>
          </a:prstGeom>
        </p:spPr>
        <p:txBody>
          <a:bodyPr vert="horz" wrap="none" lIns="0" tIns="0" rIns="0" bIns="0" rtlCol="0">
            <a:spAutoFit/>
          </a:bodyPr>
          <a:lstStyle/>
          <a:p>
            <a:pPr algn="l" eaLnBrk="1" latinLnBrk="0" hangingPunct="0">
              <a:lnSpc>
                <a:spcPct val="110000"/>
              </a:lnSpc>
            </a:pPr>
            <a:r>
              <a:rPr lang="en-US" altLang="zh-CN" sz="3250" b="0" i="0" u="none" spc="-3250">
                <a:solidFill>
                  <a:srgbClr val="1EE3CF"/>
                </a:solidFill>
                <a:effectLst/>
                <a:latin typeface="白正" pitchFamily="32"/>
                <a:ea typeface="宋体" pitchFamily="32"/>
              </a:rPr>
              <a:t> </a:t>
            </a:r>
            <a:r>
              <a:rPr lang="en-US" altLang="zh-CN" sz="3250" b="0" i="0" u="none" spc="29323">
                <a:solidFill>
                  <a:srgbClr val="1EE3CF"/>
                </a:solidFill>
                <a:effectLst/>
                <a:latin typeface="白正" pitchFamily="32"/>
                <a:ea typeface="宋体" pitchFamily="32"/>
              </a:rPr>
              <a:t> </a:t>
            </a:r>
          </a:p>
        </p:txBody>
      </p:sp>
      <p:pic>
        <p:nvPicPr>
          <p:cNvPr id="12049" name="yt_image_12049" title="H_50.9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787201"/>
            <a:ext cx="3824784" cy="646938"/>
          </a:xfrm>
          <a:prstGeom prst="rect">
            <a:avLst/>
          </a:prstGeom>
          <a:noFill/>
          <a:extLst>
            <a:ext uri="{909E8E84-426E-40DD-AFC4-6F175D3DCCD1}">
              <a14:hiddenFill xmlns:a14="http://schemas.microsoft.com/office/drawing/2010/main">
                <a:solidFill>
                  <a:srgbClr val="FFFFFF"/>
                </a:solidFill>
              </a14:hiddenFill>
            </a:ext>
          </a:extLst>
        </p:spPr>
      </p:pic>
      <p:sp>
        <p:nvSpPr>
          <p:cNvPr id="12052" name="yt_shape_12052"/>
          <p:cNvSpPr txBox="1"/>
          <p:nvPr/>
        </p:nvSpPr>
        <p:spPr>
          <a:xfrm>
            <a:off x="540119" y="1484784"/>
            <a:ext cx="11111999" cy="1218795"/>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核心素养</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楷体" pitchFamily="24"/>
              </a:rPr>
              <a:t>推理能力</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分别是矩形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的边</a:t>
            </a:r>
            <a:r>
              <a:rPr lang="en-US" altLang="zh-CN" sz="2400" b="0" i="1" u="none" dirty="0">
                <a:solidFill>
                  <a:srgbClr val="000000"/>
                </a:solidFill>
                <a:effectLst/>
                <a:latin typeface="Times New Roman" pitchFamily="24"/>
                <a:ea typeface="Times New Roman" pitchFamily="24"/>
              </a:rPr>
              <a:t>AD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上的点，若</a:t>
            </a:r>
            <a:r>
              <a:rPr lang="en-US" altLang="zh-CN" sz="2400" b="0" i="1"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EC</a:t>
            </a:r>
            <a:r>
              <a:rPr lang="zh-CN" altLang="zh-CN" sz="2400" b="0" i="0" u="none" dirty="0">
                <a:solidFill>
                  <a:srgbClr val="000000"/>
                </a:solidFill>
                <a:effectLst/>
                <a:latin typeface="白正" pitchFamily="24"/>
                <a:ea typeface="宋体" pitchFamily="24"/>
              </a:rPr>
              <a:t>，且</a:t>
            </a:r>
            <a:r>
              <a:rPr lang="en-US" altLang="zh-CN" sz="2400" b="0" i="1" u="none" dirty="0">
                <a:solidFill>
                  <a:srgbClr val="000000"/>
                </a:solidFill>
                <a:effectLst/>
                <a:latin typeface="Times New Roman" pitchFamily="24"/>
                <a:ea typeface="Times New Roman" pitchFamily="24"/>
              </a:rPr>
              <a:t>EF</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EC</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求证：</a:t>
            </a:r>
            <a:r>
              <a:rPr lang="en-US" altLang="zh-CN" sz="2400" b="0" i="1" u="none" dirty="0">
                <a:solidFill>
                  <a:srgbClr val="000000"/>
                </a:solidFill>
                <a:effectLst/>
                <a:latin typeface="Times New Roman" pitchFamily="24"/>
                <a:ea typeface="Times New Roman" pitchFamily="24"/>
              </a:rPr>
              <a:t>AE</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DC</a:t>
            </a:r>
            <a:r>
              <a:rPr lang="zh-CN" altLang="zh-CN" sz="2400" b="0" i="0" u="none" dirty="0">
                <a:solidFill>
                  <a:srgbClr val="000000"/>
                </a:solidFill>
                <a:effectLst/>
                <a:latin typeface="白正" pitchFamily="24"/>
                <a:ea typeface="宋体" pitchFamily="24"/>
              </a:rPr>
              <a:t>；</a:t>
            </a:r>
          </a:p>
        </p:txBody>
      </p:sp>
      <mc:AlternateContent xmlns:mc="http://schemas.openxmlformats.org/markup-compatibility/2006" xmlns:a14="http://schemas.microsoft.com/office/drawing/2010/main">
        <mc:Choice Requires="a14">
          <p:sp>
            <p:nvSpPr>
              <p:cNvPr id="5" name="yt_shape_12054"/>
              <p:cNvSpPr txBox="1"/>
              <p:nvPr/>
            </p:nvSpPr>
            <p:spPr>
              <a:xfrm>
                <a:off x="540000" y="2906706"/>
                <a:ext cx="6415218" cy="4140877"/>
              </a:xfrm>
              <a:prstGeom prst="rect">
                <a:avLst/>
              </a:prstGeom>
            </p:spPr>
            <p:txBody>
              <a:bodyPr vert="horz" wrap="none" lIns="0" tIns="0" rIns="0" bIns="0" rtlCol="0">
                <a:spAutoFit/>
              </a:bodyPr>
              <a:lstStyle/>
              <a:p>
                <a:pPr algn="l" eaLnBrk="1" latinLnBrk="0" hangingPunct="0">
                  <a:lnSpc>
                    <a:spcPct val="110000"/>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证明：在矩形</a:t>
                </a:r>
                <a:r>
                  <a:rPr lang="en-US" altLang="zh-CN" sz="2400" b="0" i="1" u="none" dirty="0">
                    <a:solidFill>
                      <a:srgbClr val="FF0000">
                        <a:alpha val="0"/>
                      </a:srgbClr>
                    </a:solidFill>
                    <a:effectLst/>
                    <a:latin typeface="Times New Roman" pitchFamily="24"/>
                    <a:ea typeface="Times New Roman" pitchFamily="24"/>
                  </a:rPr>
                  <a:t>ABCD</a:t>
                </a:r>
                <a:r>
                  <a:rPr lang="zh-CN" altLang="zh-CN" sz="2400" b="0" i="0" u="none" dirty="0">
                    <a:solidFill>
                      <a:srgbClr val="FF0000">
                        <a:alpha val="0"/>
                      </a:srgbClr>
                    </a:solidFill>
                    <a:effectLst/>
                    <a:latin typeface="白正" pitchFamily="24"/>
                    <a:ea typeface="楷体" pitchFamily="24"/>
                  </a:rPr>
                  <a:t>中，</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AEF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EF</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EC</a:t>
                </a:r>
                <a:r>
                  <a:rPr lang="zh-CN" altLang="zh-CN" sz="2400" b="0" i="0" u="none" dirty="0">
                    <a:solidFill>
                      <a:srgbClr val="FF0000">
                        <a:alpha val="0"/>
                      </a:srgbClr>
                    </a:solidFill>
                    <a:effectLst/>
                    <a:latin typeface="白正" pitchFamily="24"/>
                    <a:ea typeface="楷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FEC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AEF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AFE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DEC</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zh-CN" altLang="zh-CN" sz="2400" b="0" i="0" u="none" dirty="0">
                    <a:solidFill>
                      <a:srgbClr val="FF0000">
                        <a:alpha val="0"/>
                      </a:srgbClr>
                    </a:solidFill>
                    <a:effectLst/>
                    <a:latin typeface="白正" pitchFamily="24"/>
                    <a:ea typeface="楷体" pitchFamily="24"/>
                  </a:rPr>
                  <a:t>在</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AEF</a:t>
                </a:r>
                <a:r>
                  <a:rPr lang="zh-CN" altLang="zh-CN" sz="2400" b="0" i="0" u="none" dirty="0">
                    <a:solidFill>
                      <a:srgbClr val="FF0000">
                        <a:alpha val="0"/>
                      </a:srgbClr>
                    </a:solidFill>
                    <a:effectLst/>
                    <a:latin typeface="白正" pitchFamily="24"/>
                    <a:ea typeface="楷体" pitchFamily="24"/>
                  </a:rPr>
                  <a:t>和</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DCE</a:t>
                </a:r>
                <a:r>
                  <a:rPr lang="zh-CN" altLang="zh-CN" sz="2400" b="0" i="0" u="none" dirty="0">
                    <a:solidFill>
                      <a:srgbClr val="FF0000">
                        <a:alpha val="0"/>
                      </a:srgbClr>
                    </a:solidFill>
                    <a:effectLst/>
                    <a:latin typeface="白正" pitchFamily="24"/>
                    <a:ea typeface="楷体" pitchFamily="24"/>
                  </a:rPr>
                  <a:t>中，</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𝐴𝐹𝐸</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𝐷𝐸𝐶</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𝐸𝐹</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𝐶𝐸</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AEF</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DCE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AAS</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AE</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DC</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mc:Choice>
        <mc:Fallback xmlns="">
          <p:sp>
            <p:nvSpPr>
              <p:cNvPr id="5" name="yt_shape_12054"/>
              <p:cNvSpPr txBox="1">
                <a:spLocks noRot="1" noChangeAspect="1" noMove="1" noResize="1" noEditPoints="1" noAdjustHandles="1" noChangeArrowheads="1" noChangeShapeType="1" noTextEdit="1"/>
              </p:cNvSpPr>
              <p:nvPr/>
            </p:nvSpPr>
            <p:spPr>
              <a:xfrm>
                <a:off x="540000" y="2906706"/>
                <a:ext cx="6415218" cy="4140877"/>
              </a:xfrm>
              <a:prstGeom prst="rect">
                <a:avLst/>
              </a:prstGeom>
              <a:blipFill>
                <a:blip r:embed="rId3"/>
                <a:stretch>
                  <a:fillRect l="-2947" t="-2651" r="-1901" b="-2798"/>
                </a:stretch>
              </a:blipFill>
            </p:spPr>
            <p:txBody>
              <a:bodyPr/>
              <a:lstStyle/>
              <a:p>
                <a:r>
                  <a:rPr lang="zh-CN" altLang="en-US">
                    <a:noFill/>
                  </a:rPr>
                  <a:t> </a:t>
                </a:r>
              </a:p>
            </p:txBody>
          </p:sp>
        </mc:Fallback>
      </mc:AlternateContent>
      <p:pic>
        <p:nvPicPr>
          <p:cNvPr id="6" name="yt_image_12056" title="H_110.16">
            <a:extLst>
              <a:ext uri="">
                <a16:creationId xmlns="" xmlns:mc="http://schemas.openxmlformats.org/markup-compatibility/2006" xmlns:a14="http://schemas.microsoft.com/office/drawing/2010/main" xmlns:m="http://schemas.openxmlformats.org/officeDocument/2006/math" xmlns:a16="http://schemas.microsoft.com/office/drawing/2014/main" id="{5351258F-BC95-41E6-9372-C2FE361B0291}"/>
              </a:ext>
            </a:extLst>
          </p:cNvPr>
          <p:cNvPicPr>
            <a:picLocks noChangeAspect="1" noChangeArrowheads="1"/>
          </p:cNvPicPr>
          <p:nvPr/>
        </p:nvPicPr>
        <p:blipFill>
          <a:blip r:embed="rId4" cstate="print"/>
          <a:srcRect/>
          <a:stretch>
            <a:fillRect/>
          </a:stretch>
        </p:blipFill>
        <p:spPr bwMode="auto">
          <a:xfrm>
            <a:off x="9684614" y="2076138"/>
            <a:ext cx="1967385" cy="1399032"/>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9B73F09D-DADA-3775-5938-9B5F16E88279}"/>
              </a:ext>
            </a:extLst>
          </p:cNvPr>
          <p:cNvSpPr txBox="1"/>
          <p:nvPr/>
        </p:nvSpPr>
        <p:spPr>
          <a:xfrm>
            <a:off x="449989" y="2703579"/>
            <a:ext cx="6533262" cy="569100"/>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证明：在矩形</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中，</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8" name="文本框 7">
            <a:extLst>
              <a:ext uri="{FF2B5EF4-FFF2-40B4-BE49-F238E27FC236}">
                <a16:creationId xmlns:a16="http://schemas.microsoft.com/office/drawing/2014/main" id="{4CE99A88-7B10-A9B0-B502-3A30A7EC3224}"/>
              </a:ext>
            </a:extLst>
          </p:cNvPr>
          <p:cNvSpPr txBox="1"/>
          <p:nvPr/>
        </p:nvSpPr>
        <p:spPr>
          <a:xfrm>
            <a:off x="449989" y="3102721"/>
            <a:ext cx="3550348"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AFE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3D83AFE8-08B9-DEDC-E212-55E668926828}"/>
              </a:ext>
            </a:extLst>
          </p:cNvPr>
          <p:cNvSpPr txBox="1"/>
          <p:nvPr/>
        </p:nvSpPr>
        <p:spPr>
          <a:xfrm>
            <a:off x="449989" y="3507355"/>
            <a:ext cx="4075811"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FEC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0" name="文本框 9">
            <a:extLst>
              <a:ext uri="{FF2B5EF4-FFF2-40B4-BE49-F238E27FC236}">
                <a16:creationId xmlns:a16="http://schemas.microsoft.com/office/drawing/2014/main" id="{C74401C4-603B-EFB1-FC45-6EE7131ADDE1}"/>
              </a:ext>
            </a:extLst>
          </p:cNvPr>
          <p:cNvSpPr txBox="1"/>
          <p:nvPr/>
        </p:nvSpPr>
        <p:spPr>
          <a:xfrm>
            <a:off x="449989" y="3965379"/>
            <a:ext cx="3602736"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DEC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1E52E22C-8659-3FFA-516C-5145DB4A6628}"/>
              </a:ext>
            </a:extLst>
          </p:cNvPr>
          <p:cNvSpPr txBox="1"/>
          <p:nvPr/>
        </p:nvSpPr>
        <p:spPr>
          <a:xfrm>
            <a:off x="449989" y="4399340"/>
            <a:ext cx="2642299"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38874F20-252E-73A3-C17A-A45CE7FE84B1}"/>
                  </a:ext>
                </a:extLst>
              </p:cNvPr>
              <p:cNvSpPr txBox="1"/>
              <p:nvPr/>
            </p:nvSpPr>
            <p:spPr>
              <a:xfrm>
                <a:off x="449989" y="4399656"/>
                <a:ext cx="5520753" cy="1611643"/>
              </a:xfrm>
              <a:prstGeom prst="rect">
                <a:avLst/>
              </a:prstGeom>
              <a:noFill/>
            </p:spPr>
            <p:txBody>
              <a:bodyPr vert="horz" wrap="none" rtlCol="0" anchor="ctr">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在</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AEF</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和</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DCE</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中，</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𝐴𝐹𝐸</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𝐷𝐸𝐶</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𝐸𝐹</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𝐶𝐸</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xmlns="">
          <p:sp>
            <p:nvSpPr>
              <p:cNvPr id="12" name="文本框 11">
                <a:extLst>
                  <a:ext uri="{FF2B5EF4-FFF2-40B4-BE49-F238E27FC236}">
                    <a16:creationId xmlns:a16="http://schemas.microsoft.com/office/drawing/2014/main" id="{38874F20-252E-73A3-C17A-A45CE7FE84B1}"/>
                  </a:ext>
                </a:extLst>
              </p:cNvPr>
              <p:cNvSpPr txBox="1">
                <a:spLocks noRot="1" noChangeAspect="1" noMove="1" noResize="1" noEditPoints="1" noAdjustHandles="1" noChangeArrowheads="1" noChangeShapeType="1" noTextEdit="1"/>
              </p:cNvSpPr>
              <p:nvPr/>
            </p:nvSpPr>
            <p:spPr>
              <a:xfrm>
                <a:off x="449989" y="4399656"/>
                <a:ext cx="5520753" cy="1611643"/>
              </a:xfrm>
              <a:prstGeom prst="rect">
                <a:avLst/>
              </a:prstGeom>
              <a:blipFill>
                <a:blip r:embed="rId5"/>
                <a:stretch>
                  <a:fillRect l="-1768"/>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3302B8D1-1C7E-DF97-E742-E3313DD653DA}"/>
              </a:ext>
            </a:extLst>
          </p:cNvPr>
          <p:cNvSpPr txBox="1"/>
          <p:nvPr/>
        </p:nvSpPr>
        <p:spPr>
          <a:xfrm>
            <a:off x="449989" y="5858996"/>
            <a:ext cx="4091686" cy="569100"/>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AEF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DCE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AAS</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4" name="文本框 13">
            <a:extLst>
              <a:ext uri="{FF2B5EF4-FFF2-40B4-BE49-F238E27FC236}">
                <a16:creationId xmlns:a16="http://schemas.microsoft.com/office/drawing/2014/main" id="{19BB15AB-003F-D05F-7565-F8DF8F996F89}"/>
              </a:ext>
            </a:extLst>
          </p:cNvPr>
          <p:cNvSpPr txBox="1"/>
          <p:nvPr/>
        </p:nvSpPr>
        <p:spPr>
          <a:xfrm>
            <a:off x="449989" y="6309482"/>
            <a:ext cx="1661223" cy="517983"/>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yt_shape_12060"/>
              <p:cNvSpPr txBox="1"/>
              <p:nvPr/>
            </p:nvSpPr>
            <p:spPr>
              <a:xfrm>
                <a:off x="540000" y="2492896"/>
                <a:ext cx="6594882" cy="248927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解：由</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得</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DC</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在矩形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中，</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ABE</a:t>
                </a:r>
                <a:r>
                  <a:rPr lang="zh-CN" altLang="zh-CN" sz="2400" b="0" i="0" u="none">
                    <a:solidFill>
                      <a:srgbClr val="FF0000">
                        <a:alpha val="0"/>
                      </a:srgbClr>
                    </a:solidFill>
                    <a:effectLst/>
                    <a:latin typeface="白正" pitchFamily="24"/>
                    <a:ea typeface="楷体" pitchFamily="24"/>
                  </a:rPr>
                  <a:t>中，</a:t>
                </a:r>
                <a:r>
                  <a:rPr lang="en-US" altLang="zh-CN" sz="2400" b="0" i="1" u="none">
                    <a:solidFill>
                      <a:srgbClr val="FF0000">
                        <a:alpha val="0"/>
                      </a:srgbClr>
                    </a:solidFill>
                    <a:effectLst/>
                    <a:latin typeface="Times New Roman" pitchFamily="24"/>
                    <a:ea typeface="Times New Roman" pitchFamily="24"/>
                  </a:rPr>
                  <a:t>AB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即</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100" b="0" i="0" u="none" spc="-100">
                    <a:noFill/>
                    <a:effectLst/>
                    <a:latin typeface="白正"/>
                    <a:ea typeface="宋体"/>
                  </a:rPr>
                  <a:t>⁠</a:t>
                </a:r>
              </a:p>
            </p:txBody>
          </p:sp>
        </mc:Choice>
        <mc:Fallback xmlns="">
          <p:sp>
            <p:nvSpPr>
              <p:cNvPr id="3" name="yt_shape_12060"/>
              <p:cNvSpPr txBox="1">
                <a:spLocks noRot="1" noChangeAspect="1" noMove="1" noResize="1" noEditPoints="1" noAdjustHandles="1" noChangeArrowheads="1" noChangeShapeType="1" noTextEdit="1"/>
              </p:cNvSpPr>
              <p:nvPr/>
            </p:nvSpPr>
            <p:spPr>
              <a:xfrm>
                <a:off x="540000" y="2492896"/>
                <a:ext cx="6594882" cy="2489271"/>
              </a:xfrm>
              <a:prstGeom prst="rect">
                <a:avLst/>
              </a:prstGeom>
              <a:blipFill>
                <a:blip r:embed="rId2"/>
                <a:stretch>
                  <a:fillRect l="-2868" t="-980" r="-1943" b="-661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085C11F5-D914-334A-4798-3D8FF7B98676}"/>
                  </a:ext>
                </a:extLst>
              </p:cNvPr>
              <p:cNvSpPr txBox="1"/>
              <p:nvPr/>
            </p:nvSpPr>
            <p:spPr>
              <a:xfrm>
                <a:off x="449989" y="2492896"/>
                <a:ext cx="6711188" cy="6153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085C11F5-D914-334A-4798-3D8FF7B98676}"/>
                  </a:ext>
                </a:extLst>
              </p:cNvPr>
              <p:cNvSpPr txBox="1">
                <a:spLocks noRot="1" noChangeAspect="1" noMove="1" noResize="1" noEditPoints="1" noAdjustHandles="1" noChangeArrowheads="1" noChangeShapeType="1" noTextEdit="1"/>
              </p:cNvSpPr>
              <p:nvPr/>
            </p:nvSpPr>
            <p:spPr>
              <a:xfrm>
                <a:off x="449989" y="2492896"/>
                <a:ext cx="6711188" cy="615392"/>
              </a:xfrm>
              <a:prstGeom prst="rect">
                <a:avLst/>
              </a:prstGeom>
              <a:blipFill>
                <a:blip r:embed="rId3"/>
                <a:stretch>
                  <a:fillRect l="-1453" r="-1453" b="-128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D91447C-43FF-E521-2F41-6475A6561C80}"/>
                  </a:ext>
                </a:extLst>
              </p:cNvPr>
              <p:cNvSpPr txBox="1"/>
              <p:nvPr/>
            </p:nvSpPr>
            <p:spPr>
              <a:xfrm>
                <a:off x="449989" y="3014676"/>
                <a:ext cx="4577588" cy="61539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在矩形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4D91447C-43FF-E521-2F41-6475A6561C80}"/>
                  </a:ext>
                </a:extLst>
              </p:cNvPr>
              <p:cNvSpPr txBox="1">
                <a:spLocks noRot="1" noChangeAspect="1" noMove="1" noResize="1" noEditPoints="1" noAdjustHandles="1" noChangeArrowheads="1" noChangeShapeType="1" noTextEdit="1"/>
              </p:cNvSpPr>
              <p:nvPr/>
            </p:nvSpPr>
            <p:spPr>
              <a:xfrm>
                <a:off x="449989" y="3014676"/>
                <a:ext cx="4577588" cy="615391"/>
              </a:xfrm>
              <a:prstGeom prst="rect">
                <a:avLst/>
              </a:prstGeom>
              <a:blipFill>
                <a:blip r:embed="rId4"/>
                <a:stretch>
                  <a:fillRect l="-2130" r="-2130" b="-1400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523B481C-AACB-9611-568D-6889E4DD1880}"/>
              </a:ext>
            </a:extLst>
          </p:cNvPr>
          <p:cNvSpPr txBox="1"/>
          <p:nvPr/>
        </p:nvSpPr>
        <p:spPr>
          <a:xfrm>
            <a:off x="449989" y="3536455"/>
            <a:ext cx="45774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ABB06838-8408-B6A7-C453-5F5A106CF4EB}"/>
                  </a:ext>
                </a:extLst>
              </p:cNvPr>
              <p:cNvSpPr txBox="1"/>
              <p:nvPr/>
            </p:nvSpPr>
            <p:spPr>
              <a:xfrm>
                <a:off x="449989" y="4011943"/>
                <a:ext cx="4031615" cy="6153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BE</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ABB06838-8408-B6A7-C453-5F5A106CF4EB}"/>
                  </a:ext>
                </a:extLst>
              </p:cNvPr>
              <p:cNvSpPr txBox="1">
                <a:spLocks noRot="1" noChangeAspect="1" noMove="1" noResize="1" noEditPoints="1" noAdjustHandles="1" noChangeArrowheads="1" noChangeShapeType="1" noTextEdit="1"/>
              </p:cNvSpPr>
              <p:nvPr/>
            </p:nvSpPr>
            <p:spPr>
              <a:xfrm>
                <a:off x="449989" y="4011943"/>
                <a:ext cx="4031615" cy="615392"/>
              </a:xfrm>
              <a:prstGeom prst="rect">
                <a:avLst/>
              </a:prstGeom>
              <a:blipFill>
                <a:blip r:embed="rId5"/>
                <a:stretch>
                  <a:fillRect l="-2421" r="-2572" b="-12871"/>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EDFBDA3D-250F-20C4-7BE5-35A8CC5A522D}"/>
              </a:ext>
            </a:extLst>
          </p:cNvPr>
          <p:cNvSpPr txBox="1"/>
          <p:nvPr/>
        </p:nvSpPr>
        <p:spPr>
          <a:xfrm>
            <a:off x="449989" y="4533723"/>
            <a:ext cx="1389762"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9" name="yt_shape_12058"/>
              <p:cNvSpPr txBox="1"/>
              <p:nvPr/>
            </p:nvSpPr>
            <p:spPr>
              <a:xfrm>
                <a:off x="540000" y="1956692"/>
                <a:ext cx="4175951" cy="46666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已知</a:t>
                </a:r>
                <a:r>
                  <a:rPr lang="en-US" altLang="zh-CN" sz="2400" b="0" i="1" u="none" dirty="0">
                    <a:solidFill>
                      <a:srgbClr val="000000"/>
                    </a:solidFill>
                    <a:effectLst/>
                    <a:latin typeface="Times New Roman" pitchFamily="24"/>
                    <a:ea typeface="Times New Roman" pitchFamily="24"/>
                  </a:rPr>
                  <a:t>DC</a:t>
                </a:r>
                <a:r>
                  <a:rPr lang="zh-CN" altLang="zh-CN" sz="2400" b="0" i="0" u="none" dirty="0">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r>
                  <a:rPr lang="zh-CN" altLang="zh-CN" sz="2400" b="0" i="0" u="none" dirty="0">
                    <a:solidFill>
                      <a:srgbClr val="000000"/>
                    </a:solidFill>
                    <a:effectLst/>
                    <a:latin typeface="白正" pitchFamily="24"/>
                    <a:ea typeface="宋体" pitchFamily="24"/>
                  </a:rPr>
                  <a:t>，求</a:t>
                </a:r>
                <a:r>
                  <a:rPr lang="en-US" altLang="zh-CN" sz="2400" b="0" i="1" u="none" dirty="0">
                    <a:solidFill>
                      <a:srgbClr val="000000"/>
                    </a:solidFill>
                    <a:effectLst/>
                    <a:latin typeface="Times New Roman" pitchFamily="24"/>
                    <a:ea typeface="Times New Roman" pitchFamily="24"/>
                  </a:rPr>
                  <a:t>BE</a:t>
                </a:r>
                <a:r>
                  <a:rPr lang="zh-CN" altLang="zh-CN" sz="2400" b="0" i="0" u="none" dirty="0">
                    <a:solidFill>
                      <a:srgbClr val="000000"/>
                    </a:solidFill>
                    <a:effectLst/>
                    <a:latin typeface="白正" pitchFamily="24"/>
                    <a:ea typeface="宋体" pitchFamily="24"/>
                  </a:rPr>
                  <a:t>的长</a:t>
                </a:r>
                <a:r>
                  <a:rPr lang="en-US" altLang="zh-CN" sz="2400" b="0" i="0" u="none" dirty="0">
                    <a:solidFill>
                      <a:srgbClr val="000000"/>
                    </a:solidFill>
                    <a:effectLst/>
                    <a:latin typeface="Times New Roman" pitchFamily="24"/>
                    <a:ea typeface="Times New Roman" pitchFamily="24"/>
                  </a:rPr>
                  <a:t>.</a:t>
                </a:r>
              </a:p>
            </p:txBody>
          </p:sp>
        </mc:Choice>
        <mc:Fallback xmlns="">
          <p:sp>
            <p:nvSpPr>
              <p:cNvPr id="9" name="yt_shape_12058"/>
              <p:cNvSpPr txBox="1">
                <a:spLocks noRot="1" noChangeAspect="1" noMove="1" noResize="1" noEditPoints="1" noAdjustHandles="1" noChangeArrowheads="1" noChangeShapeType="1" noTextEdit="1"/>
              </p:cNvSpPr>
              <p:nvPr/>
            </p:nvSpPr>
            <p:spPr>
              <a:xfrm>
                <a:off x="540000" y="1956692"/>
                <a:ext cx="4175951" cy="466666"/>
              </a:xfrm>
              <a:prstGeom prst="rect">
                <a:avLst/>
              </a:prstGeom>
              <a:blipFill>
                <a:blip r:embed="rId6"/>
                <a:stretch>
                  <a:fillRect l="-4526" t="-5195" r="-3504" b="-37662"/>
                </a:stretch>
              </a:blipFill>
            </p:spPr>
            <p:txBody>
              <a:bodyPr/>
              <a:lstStyle/>
              <a:p>
                <a:r>
                  <a:rPr lang="zh-CN" altLang="en-US">
                    <a:noFill/>
                  </a:rPr>
                  <a:t> </a:t>
                </a:r>
              </a:p>
            </p:txBody>
          </p:sp>
        </mc:Fallback>
      </mc:AlternateContent>
      <p:pic>
        <p:nvPicPr>
          <p:cNvPr id="11" name="yt_image_12056" title="H_110.16">
            <a:extLst>
              <a:ext uri="">
                <a16:creationId xmlns="" xmlns:mc="http://schemas.openxmlformats.org/markup-compatibility/2006" xmlns:a14="http://schemas.microsoft.com/office/drawing/2010/main" xmlns:m="http://schemas.openxmlformats.org/officeDocument/2006/math" xmlns:a16="http://schemas.microsoft.com/office/drawing/2014/main" id="{5351258F-BC95-41E6-9372-C2FE361B0291}"/>
              </a:ext>
            </a:extLst>
          </p:cNvPr>
          <p:cNvPicPr>
            <a:picLocks noChangeAspect="1" noChangeArrowheads="1"/>
          </p:cNvPicPr>
          <p:nvPr/>
        </p:nvPicPr>
        <p:blipFill>
          <a:blip r:embed="rId7" cstate="print"/>
          <a:srcRect/>
          <a:stretch>
            <a:fillRect/>
          </a:stretch>
        </p:blipFill>
        <p:spPr bwMode="auto">
          <a:xfrm>
            <a:off x="9684614" y="2076138"/>
            <a:ext cx="1967385" cy="13990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1971" name="yt_image_11971" title="H_25.92">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703712" y="1376921"/>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974" name="yt_shape_11974"/>
          <p:cNvSpPr txBox="1"/>
          <p:nvPr/>
        </p:nvSpPr>
        <p:spPr>
          <a:xfrm>
            <a:off x="540120" y="175680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【例】</a:t>
            </a:r>
            <a:r>
              <a:rPr lang="zh-CN" altLang="zh-CN" sz="2400" b="0" i="0" u="none">
                <a:solidFill>
                  <a:srgbClr val="000000"/>
                </a:solidFill>
                <a:effectLst/>
                <a:latin typeface="白正" pitchFamily="24"/>
                <a:ea typeface="宋体" pitchFamily="24"/>
              </a:rPr>
              <a:t>如图，矩形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COD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宋体" pitchFamily="24"/>
              </a:rPr>
              <a:t>，求矩形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的面积</a:t>
            </a:r>
            <a:r>
              <a:rPr lang="en-US" altLang="zh-CN" sz="2400" b="0" i="0" u="none">
                <a:solidFill>
                  <a:srgbClr val="000000"/>
                </a:solidFill>
                <a:effectLst/>
                <a:latin typeface="Times New Roman" pitchFamily="24"/>
                <a:ea typeface="Times New Roman" pitchFamily="24"/>
              </a:rPr>
              <a:t>.</a:t>
            </a:r>
          </a:p>
        </p:txBody>
      </p:sp>
      <p:pic>
        <p:nvPicPr>
          <p:cNvPr id="11975" name="yt_image_11975" title="H_110.97">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240050" y="2868603"/>
            <a:ext cx="1711899" cy="140931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977" name="yt_shape_11977"/>
              <p:cNvSpPr txBox="1"/>
              <p:nvPr/>
            </p:nvSpPr>
            <p:spPr>
              <a:xfrm>
                <a:off x="540120" y="4328399"/>
                <a:ext cx="11111999" cy="158665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【思路分析】</a:t>
                </a:r>
                <a:r>
                  <a:rPr lang="zh-CN" altLang="zh-CN" sz="2400" b="0" i="0" u="none">
                    <a:solidFill>
                      <a:srgbClr val="000000"/>
                    </a:solidFill>
                    <a:effectLst/>
                    <a:latin typeface="白正" pitchFamily="24"/>
                    <a:ea typeface="楷体" pitchFamily="24"/>
                  </a:rPr>
                  <a:t>利用矩形的性质得</a:t>
                </a:r>
                <a:r>
                  <a:rPr lang="en-US" altLang="zh-CN" sz="2400" b="0" i="1" u="none">
                    <a:solidFill>
                      <a:srgbClr val="000000"/>
                    </a:solidFill>
                    <a:effectLst/>
                    <a:latin typeface="Times New Roman" pitchFamily="24"/>
                    <a:ea typeface="Times New Roman" pitchFamily="24"/>
                  </a:rPr>
                  <a:t>OD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OC</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rPr>
                  <a:t>BD</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再由</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COD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楷体" pitchFamily="24"/>
                  </a:rPr>
                  <a:t>，得</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OCD</a:t>
                </a:r>
                <a:r>
                  <a:rPr lang="zh-CN" altLang="zh-CN" sz="2400" b="0" i="0" u="none">
                    <a:solidFill>
                      <a:srgbClr val="000000"/>
                    </a:solidFill>
                    <a:effectLst/>
                    <a:latin typeface="白正" pitchFamily="24"/>
                    <a:ea typeface="楷体" pitchFamily="24"/>
                  </a:rPr>
                  <a:t>为等边三角形，可求出</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楷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楷体" pitchFamily="24"/>
                  </a:rPr>
                  <a:t>的长</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再利用勾股定理求</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楷体" pitchFamily="24"/>
                  </a:rPr>
                  <a:t>的长</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最后利用矩形的面积公式进行求解</a:t>
                </a:r>
                <a:r>
                  <a:rPr lang="en-US" altLang="zh-CN" sz="2400" b="0" i="0" u="none">
                    <a:solidFill>
                      <a:srgbClr val="000000"/>
                    </a:solidFill>
                    <a:effectLst/>
                    <a:latin typeface="Times New Roman" pitchFamily="24"/>
                    <a:ea typeface="Times New Roman" pitchFamily="24"/>
                  </a:rPr>
                  <a:t>.</a:t>
                </a:r>
              </a:p>
            </p:txBody>
          </p:sp>
        </mc:Choice>
        <mc:Fallback xmlns="" xmlns:a16="http://schemas.microsoft.com/office/drawing/2014/main">
          <p:sp>
            <p:nvSpPr>
              <p:cNvPr id="11977" name="yt_shape_11977" descr="{&quot;rangeId&quot;:3,&quot;color&quot;:&quot;B&quot;}"/>
              <p:cNvSpPr txBox="1">
                <a:spLocks noRot="1" noChangeAspect="1" noMove="1" noResize="1" noEditPoints="1" noAdjustHandles="1" noChangeArrowheads="1" noChangeShapeType="1" noTextEdit="1"/>
              </p:cNvSpPr>
              <p:nvPr/>
            </p:nvSpPr>
            <p:spPr>
              <a:xfrm>
                <a:off x="540120" y="3925452"/>
                <a:ext cx="11111999" cy="1586653"/>
              </a:xfrm>
              <a:prstGeom prst="rect">
                <a:avLst/>
              </a:prstGeom>
              <a:blipFill>
                <a:blip r:embed="rId4"/>
                <a:stretch>
                  <a:fillRect l="-1701" b="-11154"/>
                </a:stretch>
              </a:blipFill>
            </p:spPr>
            <p:txBody>
              <a:bodyPr/>
              <a:lstStyle/>
              <a:p>
                <a:r>
                  <a:rPr lang="zh-CN" altLang="en-US">
                    <a:noFill/>
                  </a:rPr>
                  <a:t> </a:t>
                </a:r>
              </a:p>
            </p:txBody>
          </p:sp>
        </mc:Fallback>
      </mc:AlternateContent>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979" name="yt_shape_11979"/>
              <p:cNvSpPr txBox="1"/>
              <p:nvPr/>
            </p:nvSpPr>
            <p:spPr>
              <a:xfrm>
                <a:off x="540119" y="2045972"/>
                <a:ext cx="11111999" cy="216661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【自主解答】</a:t>
                </a:r>
                <a:r>
                  <a:rPr lang="zh-CN" altLang="zh-CN" sz="2400" b="0" i="0" u="none">
                    <a:solidFill>
                      <a:srgbClr val="000000"/>
                    </a:solidFill>
                    <a:effectLst/>
                    <a:latin typeface="白正" pitchFamily="24"/>
                    <a:ea typeface="楷体" pitchFamily="24"/>
                  </a:rPr>
                  <a:t>解：</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是矩形，</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OD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OC</a:t>
                </a:r>
                <a:r>
                  <a:rPr lang="zh-CN" altLang="zh-CN" sz="2400" b="1"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1" i="1" u="none">
                    <a:solidFill>
                      <a:srgbClr val="000000"/>
                    </a:solidFill>
                    <a:effectLst/>
                    <a:latin typeface="Times New Roman" pitchFamily="24"/>
                    <a:ea typeface="Times New Roman" pitchFamily="24"/>
                  </a:rPr>
                  <a:t>BD</a:t>
                </a:r>
                <a:r>
                  <a:rPr lang="en-US" altLang="zh-CN" sz="2400" b="1"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COD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OCD</a:t>
                </a:r>
                <a:r>
                  <a:rPr lang="zh-CN" altLang="zh-CN" sz="2400" b="0" i="0" u="none">
                    <a:solidFill>
                      <a:srgbClr val="000000"/>
                    </a:solidFill>
                    <a:effectLst/>
                    <a:latin typeface="白正" pitchFamily="24"/>
                    <a:ea typeface="楷体" pitchFamily="24"/>
                  </a:rPr>
                  <a:t>为等边三角形，</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OC</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楷体" pitchFamily="24"/>
                  </a:rPr>
                  <a:t>，在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BCD</a:t>
                </a:r>
                <a:r>
                  <a:rPr lang="zh-CN" altLang="zh-CN" sz="2400" b="0" i="0" u="none">
                    <a:solidFill>
                      <a:srgbClr val="000000"/>
                    </a:solidFill>
                    <a:effectLst/>
                    <a:latin typeface="白正" pitchFamily="24"/>
                    <a:ea typeface="楷体" pitchFamily="24"/>
                  </a:rPr>
                  <a:t>中，</a:t>
                </a:r>
                <a:r>
                  <a:rPr lang="en-US" altLang="zh-CN" sz="2400" b="1" i="1" u="none">
                    <a:solidFill>
                      <a:srgbClr val="000000"/>
                    </a:solidFill>
                    <a:effectLst/>
                    <a:latin typeface="Times New Roman" pitchFamily="24"/>
                    <a:ea typeface="Times New Roman" pitchFamily="24"/>
                  </a:rPr>
                  <a:t>BC</a:t>
                </a:r>
                <a:r>
                  <a:rPr lang="zh-CN" altLang="zh-CN" sz="2400" b="1" i="0" u="none">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𝐵</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𝐷</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r>
                          <a:rPr lang="en-US" altLang="zh-CN" sz="2400" b="0" i="0">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𝐶</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𝐷</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e>
                    </m:rad>
                  </m:oMath>
                </a14:m>
                <a:r>
                  <a:rPr lang="zh-CN" altLang="zh-CN" sz="2400" b="1" i="0" u="none">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1</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2</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r>
                          <a:rPr lang="en-US" altLang="zh-CN" sz="2400" b="0" i="0">
                            <a:solidFill>
                              <a:srgbClr val="010000"/>
                            </a:solidFill>
                            <a:effectLst/>
                            <a:latin typeface="Cambria Math" panose="02040503050406030204" pitchFamily="48" charset="0"/>
                            <a:ea typeface="Cambria Math" panose="02040503050406030204" pitchFamily="48" charset="0"/>
                          </a:rPr>
                          <m:t>−</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6</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e>
                    </m:rad>
                  </m:oMath>
                </a14:m>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S</a:t>
                </a:r>
                <a:r>
                  <a:rPr lang="zh-CN" altLang="zh-CN" sz="2400" b="0" i="0" u="none" baseline="-25000">
                    <a:solidFill>
                      <a:srgbClr val="000000"/>
                    </a:solidFill>
                    <a:effectLst/>
                    <a:latin typeface="白正" pitchFamily="24"/>
                    <a:ea typeface="楷体" pitchFamily="24"/>
                  </a:rPr>
                  <a:t>矩形</a:t>
                </a:r>
                <a:r>
                  <a:rPr lang="en-US" altLang="zh-CN" sz="2400" b="1" i="1" u="none" baseline="-25000">
                    <a:solidFill>
                      <a:srgbClr val="000000"/>
                    </a:solidFill>
                    <a:effectLst/>
                    <a:latin typeface="Times New Roman" pitchFamily="24"/>
                    <a:ea typeface="Times New Roman" pitchFamily="24"/>
                  </a:rPr>
                  <a:t>ABCD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a:t>
                </a:r>
                <a:r>
                  <a:rPr lang="en-US" altLang="zh-CN" sz="2400" b="0" i="0" u="none">
                    <a:solidFill>
                      <a:srgbClr val="000000"/>
                    </a:solidFill>
                    <a:effectLst/>
                    <a:latin typeface="Times New Roman" pitchFamily="24"/>
                    <a:ea typeface="Times New Roman" pitchFamily="24"/>
                  </a:rPr>
                  <a:t>·</a:t>
                </a:r>
                <a:r>
                  <a:rPr lang="en-US" altLang="zh-CN" sz="2400" b="1" i="1" u="none">
                    <a:solidFill>
                      <a:srgbClr val="000000"/>
                    </a:solidFill>
                    <a:effectLst/>
                    <a:latin typeface="Times New Roman" pitchFamily="24"/>
                    <a:ea typeface="Times New Roman" pitchFamily="24"/>
                  </a:rPr>
                  <a:t>CD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r>
                  <a:rPr lang="en-US" altLang="zh-CN" sz="2400" b="1" i="0" u="none">
                    <a:solidFill>
                      <a:srgbClr val="000000"/>
                    </a:solidFill>
                    <a:effectLst/>
                    <a:latin typeface="Times New Roman" pitchFamily="24"/>
                    <a:ea typeface="Times New Roman" pitchFamily="24"/>
                  </a:rPr>
                  <a:t>.</a:t>
                </a:r>
              </a:p>
            </p:txBody>
          </p:sp>
        </mc:Choice>
        <mc:Fallback xmlns="">
          <p:sp>
            <p:nvSpPr>
              <p:cNvPr id="11979" name="yt_shape_11979" descr="{&quot;rangeId&quot;:4,&quot;color&quot;:&quot;B&quot;,&quot;pageBreak&quot;:true,&quot;mathAnswerShape&quot;:1}"/>
              <p:cNvSpPr txBox="1">
                <a:spLocks noRot="1" noChangeAspect="1" noMove="1" noResize="1" noEditPoints="1" noAdjustHandles="1" noChangeArrowheads="1" noChangeShapeType="1" noTextEdit="1"/>
              </p:cNvSpPr>
              <p:nvPr/>
            </p:nvSpPr>
            <p:spPr>
              <a:xfrm>
                <a:off x="540119" y="900000"/>
                <a:ext cx="11111999" cy="2166619"/>
              </a:xfrm>
              <a:prstGeom prst="rect">
                <a:avLst/>
              </a:prstGeom>
              <a:blipFill>
                <a:blip r:embed="rId2"/>
                <a:stretch>
                  <a:fillRect l="-1701" t="-2535" r="-1043" b="-7606"/>
                </a:stretch>
              </a:blipFill>
            </p:spPr>
            <p:txBody>
              <a:bodyPr/>
              <a:lstStyle/>
              <a:p>
                <a:r>
                  <a:rPr lang="zh-CN" altLang="en-US">
                    <a:noFill/>
                  </a:rPr>
                  <a:t> </a:t>
                </a:r>
              </a:p>
            </p:txBody>
          </p:sp>
        </mc:Fallback>
      </mc:AlternateContent>
      <p:sp>
        <p:nvSpPr>
          <p:cNvPr id="11981" name="yt_shape_11981"/>
          <p:cNvSpPr txBox="1"/>
          <p:nvPr/>
        </p:nvSpPr>
        <p:spPr>
          <a:xfrm>
            <a:off x="540119" y="426337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【方法归纳】</a:t>
            </a:r>
            <a:r>
              <a:rPr lang="zh-CN" altLang="zh-CN" sz="2400" b="0" i="0" u="none">
                <a:solidFill>
                  <a:srgbClr val="000000"/>
                </a:solidFill>
                <a:effectLst/>
                <a:latin typeface="白正" pitchFamily="24"/>
                <a:ea typeface="楷体" pitchFamily="24"/>
              </a:rPr>
              <a:t>矩形被每条对角线分成两个直角三角形，被两条对角线分成四个等腰三角形，因此矩形中的计算问题可以转化到直角三角形或等腰三角形中去解决</a:t>
            </a:r>
            <a:r>
              <a:rPr lang="en-US" altLang="zh-CN" sz="2400" b="0" i="0" u="none">
                <a:solidFill>
                  <a:srgbClr val="000000"/>
                </a:solidFill>
                <a:effectLst/>
                <a:latin typeface="Times New Roman" pitchFamily="24"/>
                <a:ea typeface="Times New Roman" pitchFamily="24"/>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83" name="yt_shape_11983"/>
          <p:cNvSpPr txBox="1"/>
          <p:nvPr/>
        </p:nvSpPr>
        <p:spPr>
          <a:xfrm>
            <a:off x="540000" y="1166652"/>
            <a:ext cx="4138505"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34">
                <a:solidFill>
                  <a:srgbClr val="1EE3CF"/>
                </a:solidFill>
                <a:effectLst/>
                <a:latin typeface="白正" pitchFamily="32"/>
                <a:ea typeface="宋体" pitchFamily="32"/>
              </a:rPr>
              <a:t> </a:t>
            </a:r>
          </a:p>
        </p:txBody>
      </p:sp>
      <p:pic>
        <p:nvPicPr>
          <p:cNvPr id="11982" name="yt_image_11982">
            <a:extLst>
              <a:ext uri="">
                <a16:creationId xmlns="" xmlns:p14="http://schemas.microsoft.com/office/powerpoint/2010/main"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1166652"/>
            <a:ext cx="4105485" cy="652653"/>
          </a:xfrm>
          <a:prstGeom prst="rect">
            <a:avLst/>
          </a:prstGeom>
          <a:noFill/>
          <a:extLst>
            <a:ext uri="{909E8E84-426E-40DD-AFC4-6F175D3DCCD1}">
              <a14:hiddenFill xmlns:a14="http://schemas.microsoft.com/office/drawing/2010/main">
                <a:solidFill>
                  <a:srgbClr val="FFFFFF"/>
                </a:solidFill>
              </a14:hiddenFill>
            </a:ext>
          </a:extLst>
        </p:spPr>
      </p:pic>
      <p:sp>
        <p:nvSpPr>
          <p:cNvPr id="11985" name="yt_shape_11985"/>
          <p:cNvSpPr txBox="1"/>
          <p:nvPr/>
        </p:nvSpPr>
        <p:spPr>
          <a:xfrm>
            <a:off x="540000" y="1869949"/>
            <a:ext cx="321562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矩形的性质</a:t>
            </a:r>
          </a:p>
        </p:txBody>
      </p:sp>
      <p:sp>
        <p:nvSpPr>
          <p:cNvPr id="11986" name="yt_shape_11986"/>
          <p:cNvSpPr txBox="1"/>
          <p:nvPr/>
        </p:nvSpPr>
        <p:spPr>
          <a:xfrm>
            <a:off x="540000" y="2374259"/>
            <a:ext cx="751487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矩形具有而平行四边形不一定具有的性质是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87" name="yt_table_1198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03097487"/>
              </p:ext>
            </p:extLst>
          </p:nvPr>
        </p:nvGraphicFramePr>
        <p:xfrm>
          <a:off x="540000" y="2853562"/>
          <a:ext cx="7301548" cy="950976"/>
        </p:xfrm>
        <a:graphic>
          <a:graphicData uri="http://schemas.openxmlformats.org/drawingml/2006/table">
            <a:tbl>
              <a:tblPr/>
              <a:tblGrid>
                <a:gridCol w="4294823">
                  <a:extLst>
                    <a:ext uri="{9D8B030D-6E8A-4147-A177-3AD203B41FA5}">
                      <a16:colId xmlns:a16="http://schemas.microsoft.com/office/drawing/2014/main" val="10281"/>
                    </a:ext>
                  </a:extLst>
                </a:gridCol>
                <a:gridCol w="3006725">
                  <a:extLst>
                    <a:ext uri="{9D8B030D-6E8A-4147-A177-3AD203B41FA5}">
                      <a16:colId xmlns:a16="http://schemas.microsoft.com/office/drawing/2014/main" val="1028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对边相等</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对角相等</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对角线相等</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对角线互相平分</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4"/>
                  </a:ext>
                </a:extLst>
              </a:tr>
            </a:tbl>
          </a:graphicData>
        </a:graphic>
      </p:graphicFrame>
      <p:sp>
        <p:nvSpPr>
          <p:cNvPr id="11989" name="yt_shape_11989"/>
          <p:cNvSpPr txBox="1"/>
          <p:nvPr/>
        </p:nvSpPr>
        <p:spPr>
          <a:xfrm>
            <a:off x="540000" y="3855116"/>
            <a:ext cx="995785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如图，在矩形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的长度为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93" name="yt_table_11993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52311792"/>
              </p:ext>
            </p:extLst>
          </p:nvPr>
        </p:nvGraphicFramePr>
        <p:xfrm>
          <a:off x="540000" y="4334419"/>
          <a:ext cx="7581266" cy="475488"/>
        </p:xfrm>
        <a:graphic>
          <a:graphicData uri="http://schemas.openxmlformats.org/drawingml/2006/table">
            <a:tbl>
              <a:tblPr/>
              <a:tblGrid>
                <a:gridCol w="2118043">
                  <a:extLst>
                    <a:ext uri="{9D8B030D-6E8A-4147-A177-3AD203B41FA5}">
                      <a16:colId xmlns:a16="http://schemas.microsoft.com/office/drawing/2014/main" val="10283"/>
                    </a:ext>
                  </a:extLst>
                </a:gridCol>
                <a:gridCol w="2176780">
                  <a:extLst>
                    <a:ext uri="{9D8B030D-6E8A-4147-A177-3AD203B41FA5}">
                      <a16:colId xmlns:a16="http://schemas.microsoft.com/office/drawing/2014/main" val="10284"/>
                    </a:ext>
                  </a:extLst>
                </a:gridCol>
                <a:gridCol w="2100580">
                  <a:extLst>
                    <a:ext uri="{9D8B030D-6E8A-4147-A177-3AD203B41FA5}">
                      <a16:colId xmlns:a16="http://schemas.microsoft.com/office/drawing/2014/main" val="10285"/>
                    </a:ext>
                  </a:extLst>
                </a:gridCol>
                <a:gridCol w="1185863">
                  <a:extLst>
                    <a:ext uri="{9D8B030D-6E8A-4147-A177-3AD203B41FA5}">
                      <a16:colId xmlns:a16="http://schemas.microsoft.com/office/drawing/2014/main" val="1028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5"/>
                  </a:ext>
                </a:extLst>
              </a:tr>
            </a:tbl>
          </a:graphicData>
        </a:graphic>
      </p:graphicFrame>
      <p:grpSp>
        <p:nvGrpSpPr>
          <p:cNvPr id="11990" name="yt_shape_11990_skip" title="H_135.2211">
            <a:extLst>
              <a:ext uri="{FF2B5EF4-FFF2-40B4-BE49-F238E27FC236}">
                <a16:creationId xmlns:a16="http://schemas.microsoft.com/office/drawing/2014/main" id="{249740F1-2B05-4C5A-B423-6F681AEFABC2}"/>
              </a:ext>
            </a:extLst>
          </p:cNvPr>
          <p:cNvGrpSpPr/>
          <p:nvPr/>
        </p:nvGrpSpPr>
        <p:grpSpPr>
          <a:xfrm>
            <a:off x="9756479" y="4334419"/>
            <a:ext cx="1893420" cy="1717308"/>
            <a:chOff x="0" y="0"/>
            <a:chExt cx="1893420" cy="1717308"/>
          </a:xfrm>
        </p:grpSpPr>
        <p:pic>
          <p:nvPicPr>
            <p:cNvPr id="2" name="yt_image_11990">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0" y="0"/>
              <a:ext cx="1893420" cy="1321308"/>
            </a:xfrm>
            <a:prstGeom prst="rect">
              <a:avLst/>
            </a:prstGeom>
            <a:noFill/>
            <a:extLst>
              <a:ext uri="{909E8E84-426E-40DD-AFC4-6F175D3DCCD1}">
                <a14:hiddenFill xmlns:a14="http://schemas.microsoft.com/office/drawing/2010/main">
                  <a:solidFill>
                    <a:srgbClr val="FFFFFF"/>
                  </a:solidFill>
                </a14:hiddenFill>
              </a:ext>
            </a:extLst>
          </p:spPr>
        </p:pic>
        <p:sp>
          <p:nvSpPr>
            <p:cNvPr id="11992" name="yt_shape_11992"/>
            <p:cNvSpPr txBox="1"/>
            <p:nvPr/>
          </p:nvSpPr>
          <p:spPr>
            <a:xfrm>
              <a:off x="413429" y="13573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pic>
        <p:nvPicPr>
          <p:cNvPr id="4" name="yt_shape_1700218585920">
            <a:extLst>
              <a:ext uri="{FF2B5EF4-FFF2-40B4-BE49-F238E27FC236}">
                <a16:creationId xmlns:a16="http://schemas.microsoft.com/office/drawing/2014/main" id="{0AA53DA1-5DC6-7D5F-0EBE-0E6EC15B1E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911626"/>
            <a:ext cx="1355917" cy="365782"/>
          </a:xfrm>
          <a:prstGeom prst="rect">
            <a:avLst/>
          </a:prstGeom>
        </p:spPr>
      </p:pic>
      <p:sp>
        <p:nvSpPr>
          <p:cNvPr id="3" name="文本框 2">
            <a:extLst>
              <a:ext uri="{FF2B5EF4-FFF2-40B4-BE49-F238E27FC236}">
                <a16:creationId xmlns:a16="http://schemas.microsoft.com/office/drawing/2014/main" id="{D6873429-AA27-88EA-0C63-701FA1F5C8BF}"/>
              </a:ext>
            </a:extLst>
          </p:cNvPr>
          <p:cNvSpPr txBox="1"/>
          <p:nvPr/>
        </p:nvSpPr>
        <p:spPr>
          <a:xfrm>
            <a:off x="7079389" y="232745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5" name="文本框 4">
            <a:extLst>
              <a:ext uri="{FF2B5EF4-FFF2-40B4-BE49-F238E27FC236}">
                <a16:creationId xmlns:a16="http://schemas.microsoft.com/office/drawing/2014/main" id="{CFB00529-29F3-31B8-524B-98572B96C537}"/>
              </a:ext>
            </a:extLst>
          </p:cNvPr>
          <p:cNvSpPr txBox="1"/>
          <p:nvPr/>
        </p:nvSpPr>
        <p:spPr>
          <a:xfrm>
            <a:off x="9498739" y="380831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95" name="yt_shape_11995"/>
          <p:cNvSpPr txBox="1"/>
          <p:nvPr/>
        </p:nvSpPr>
        <p:spPr>
          <a:xfrm>
            <a:off x="540119" y="198049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如图，矩形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16</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P</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Q</a:t>
            </a:r>
            <a:r>
              <a:rPr lang="zh-CN" altLang="zh-CN" sz="2400" b="0" i="0" u="none">
                <a:solidFill>
                  <a:srgbClr val="000000"/>
                </a:solidFill>
                <a:effectLst/>
                <a:latin typeface="白正" pitchFamily="24"/>
                <a:ea typeface="宋体" pitchFamily="24"/>
              </a:rPr>
              <a:t>分别为</a:t>
            </a:r>
            <a:r>
              <a:rPr lang="en-US" altLang="zh-CN" sz="2400" b="0" i="1" u="none">
                <a:solidFill>
                  <a:srgbClr val="000000"/>
                </a:solidFill>
                <a:effectLst/>
                <a:latin typeface="Times New Roman" pitchFamily="24"/>
                <a:ea typeface="Times New Roman" pitchFamily="24"/>
              </a:rPr>
              <a:t>AO</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PQ</a:t>
            </a:r>
            <a:r>
              <a:rPr lang="zh-CN" altLang="zh-CN" sz="2400" b="0" i="0" u="none">
                <a:solidFill>
                  <a:srgbClr val="000000"/>
                </a:solidFill>
                <a:effectLst/>
                <a:latin typeface="白正" pitchFamily="24"/>
                <a:ea typeface="宋体" pitchFamily="24"/>
              </a:rPr>
              <a:t>的长度为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1999" name="yt_shape_11999"/>
          <p:cNvSpPr txBox="1"/>
          <p:nvPr/>
        </p:nvSpPr>
        <p:spPr>
          <a:xfrm>
            <a:off x="540000" y="491485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996" name="yt_shape_11996" title="H_139.5411">
            <a:extLst>
              <a:ext uri="{FF2B5EF4-FFF2-40B4-BE49-F238E27FC236}">
                <a16:creationId xmlns:a16="http://schemas.microsoft.com/office/drawing/2014/main" id="{249740F1-2B05-4C5A-B423-6F681AEFABC2}"/>
              </a:ext>
            </a:extLst>
          </p:cNvPr>
          <p:cNvGrpSpPr/>
          <p:nvPr/>
        </p:nvGrpSpPr>
        <p:grpSpPr>
          <a:xfrm>
            <a:off x="5151246" y="3092289"/>
            <a:ext cx="1889506" cy="1772172"/>
            <a:chOff x="0" y="0"/>
            <a:chExt cx="1889506" cy="1772172"/>
          </a:xfrm>
        </p:grpSpPr>
        <p:pic>
          <p:nvPicPr>
            <p:cNvPr id="2" name="yt_image_11996">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889506" cy="1376172"/>
            </a:xfrm>
            <a:prstGeom prst="rect">
              <a:avLst/>
            </a:prstGeom>
            <a:noFill/>
            <a:extLst>
              <a:ext uri="{909E8E84-426E-40DD-AFC4-6F175D3DCCD1}">
                <a14:hiddenFill xmlns:a14="http://schemas.microsoft.com/office/drawing/2010/main">
                  <a:solidFill>
                    <a:srgbClr val="FFFFFF"/>
                  </a:solidFill>
                </a14:hiddenFill>
              </a:ext>
            </a:extLst>
          </p:spPr>
        </p:pic>
        <p:sp>
          <p:nvSpPr>
            <p:cNvPr id="11998" name="yt_shape_11998"/>
            <p:cNvSpPr txBox="1"/>
            <p:nvPr/>
          </p:nvSpPr>
          <p:spPr>
            <a:xfrm>
              <a:off x="411472" y="141217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57BBD75C-EFE2-2AD0-21F3-F89EB8BB3C6A}"/>
              </a:ext>
            </a:extLst>
          </p:cNvPr>
          <p:cNvSpPr txBox="1"/>
          <p:nvPr/>
        </p:nvSpPr>
        <p:spPr>
          <a:xfrm>
            <a:off x="3294908" y="2409172"/>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00" name="yt_shape_12000"/>
          <p:cNvSpPr txBox="1"/>
          <p:nvPr/>
        </p:nvSpPr>
        <p:spPr>
          <a:xfrm>
            <a:off x="540119" y="15251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兴义一中期中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已知：如图，在矩形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在边</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上，点</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在边</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上，且</a:t>
            </a:r>
            <a:r>
              <a:rPr lang="en-US" altLang="zh-CN" sz="2400" b="0" i="1" u="none">
                <a:solidFill>
                  <a:srgbClr val="000000"/>
                </a:solidFill>
                <a:effectLst/>
                <a:latin typeface="Times New Roman" pitchFamily="24"/>
                <a:ea typeface="Times New Roman" pitchFamily="24"/>
              </a:rPr>
              <a:t>BE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求证：</a:t>
            </a:r>
            <a:r>
              <a:rPr lang="en-US" altLang="zh-CN" sz="2400" b="0" i="1" u="none">
                <a:solidFill>
                  <a:srgbClr val="000000"/>
                </a:solidFill>
                <a:effectLst/>
                <a:latin typeface="Times New Roman" pitchFamily="24"/>
                <a:ea typeface="Times New Roman" pitchFamily="24"/>
              </a:rPr>
              <a:t>BF</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a:t>
            </a:r>
            <a:r>
              <a:rPr lang="en-US" altLang="zh-CN" sz="2400" b="0" i="0" u="none">
                <a:solidFill>
                  <a:srgbClr val="000000"/>
                </a:solidFill>
                <a:effectLst/>
                <a:latin typeface="Times New Roman" pitchFamily="24"/>
                <a:ea typeface="Times New Roman" pitchFamily="24"/>
              </a:rPr>
              <a:t>.</a:t>
            </a:r>
          </a:p>
        </p:txBody>
      </p:sp>
      <p:pic>
        <p:nvPicPr>
          <p:cNvPr id="12001" name="yt_image_12001" title="H_104.4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480376" y="2636912"/>
            <a:ext cx="2013696" cy="1327023"/>
          </a:xfrm>
          <a:prstGeom prst="rect">
            <a:avLst/>
          </a:prstGeom>
          <a:noFill/>
          <a:extLst>
            <a:ext uri="{909E8E84-426E-40DD-AFC4-6F175D3DCCD1}">
              <a14:hiddenFill xmlns:a14="http://schemas.microsoft.com/office/drawing/2010/main">
                <a:solidFill>
                  <a:srgbClr val="FFFFFF"/>
                </a:solidFill>
              </a14:hiddenFill>
            </a:ext>
          </a:extLst>
        </p:spPr>
      </p:pic>
      <p:sp>
        <p:nvSpPr>
          <p:cNvPr id="12003" name="yt_shape_12003"/>
          <p:cNvSpPr txBox="1"/>
          <p:nvPr/>
        </p:nvSpPr>
        <p:spPr>
          <a:xfrm>
            <a:off x="540000" y="2636912"/>
            <a:ext cx="7341753"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是矩形，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CFD</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ASA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2" name="文本框 1">
            <a:extLst>
              <a:ext uri="{FF2B5EF4-FFF2-40B4-BE49-F238E27FC236}">
                <a16:creationId xmlns:a16="http://schemas.microsoft.com/office/drawing/2014/main" id="{D57C5A87-F140-D07D-2E0B-6900DDC6BC6E}"/>
              </a:ext>
            </a:extLst>
          </p:cNvPr>
          <p:cNvSpPr txBox="1"/>
          <p:nvPr/>
        </p:nvSpPr>
        <p:spPr>
          <a:xfrm>
            <a:off x="449989" y="2590106"/>
            <a:ext cx="4328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是矩形，</a:t>
            </a:r>
            <a:endParaRPr lang="zh-CN" altLang="en-US">
              <a:solidFill>
                <a:srgbClr val="FF0000"/>
              </a:solidFill>
            </a:endParaRPr>
          </a:p>
        </p:txBody>
      </p:sp>
      <p:sp>
        <p:nvSpPr>
          <p:cNvPr id="3" name="文本框 2">
            <a:extLst>
              <a:ext uri="{FF2B5EF4-FFF2-40B4-BE49-F238E27FC236}">
                <a16:creationId xmlns:a16="http://schemas.microsoft.com/office/drawing/2014/main" id="{87C3A266-BB25-E4BA-4EDD-894339DDCD4E}"/>
              </a:ext>
            </a:extLst>
          </p:cNvPr>
          <p:cNvSpPr txBox="1"/>
          <p:nvPr/>
        </p:nvSpPr>
        <p:spPr>
          <a:xfrm>
            <a:off x="449989" y="3065594"/>
            <a:ext cx="6195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848B6E9C-CD37-D204-DFEE-E83A1A295618}"/>
              </a:ext>
            </a:extLst>
          </p:cNvPr>
          <p:cNvSpPr txBox="1"/>
          <p:nvPr/>
        </p:nvSpPr>
        <p:spPr>
          <a:xfrm>
            <a:off x="449989" y="3541082"/>
            <a:ext cx="4110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D345D53D-CC60-45D2-EDC6-C7F765D9F277}"/>
              </a:ext>
            </a:extLst>
          </p:cNvPr>
          <p:cNvSpPr txBox="1"/>
          <p:nvPr/>
        </p:nvSpPr>
        <p:spPr>
          <a:xfrm>
            <a:off x="449989" y="4016570"/>
            <a:ext cx="62935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83485AC9-DB32-3847-3586-8816A0C35D93}"/>
              </a:ext>
            </a:extLst>
          </p:cNvPr>
          <p:cNvSpPr txBox="1"/>
          <p:nvPr/>
        </p:nvSpPr>
        <p:spPr>
          <a:xfrm>
            <a:off x="449989" y="4492058"/>
            <a:ext cx="74508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ASA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DB6053A1-D9AC-65B1-5292-39C0374A28BA}"/>
              </a:ext>
            </a:extLst>
          </p:cNvPr>
          <p:cNvSpPr txBox="1"/>
          <p:nvPr/>
        </p:nvSpPr>
        <p:spPr>
          <a:xfrm>
            <a:off x="449989" y="4967546"/>
            <a:ext cx="166122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04" name="yt_shape_12004"/>
          <p:cNvSpPr txBox="1"/>
          <p:nvPr/>
        </p:nvSpPr>
        <p:spPr>
          <a:xfrm>
            <a:off x="540000" y="1960954"/>
            <a:ext cx="7216719"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直角三角形斜边上的中线等于斜边的一半</a:t>
            </a:r>
          </a:p>
        </p:txBody>
      </p:sp>
      <p:sp>
        <p:nvSpPr>
          <p:cNvPr id="12005" name="yt_shape_12005"/>
          <p:cNvSpPr txBox="1"/>
          <p:nvPr/>
        </p:nvSpPr>
        <p:spPr>
          <a:xfrm>
            <a:off x="540119" y="246526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的长度是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009" name="yt_table_12009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27073789"/>
              </p:ext>
            </p:extLst>
          </p:nvPr>
        </p:nvGraphicFramePr>
        <p:xfrm>
          <a:off x="540000" y="3424699"/>
          <a:ext cx="6895466" cy="475488"/>
        </p:xfrm>
        <a:graphic>
          <a:graphicData uri="http://schemas.openxmlformats.org/drawingml/2006/table">
            <a:tbl>
              <a:tblPr/>
              <a:tblGrid>
                <a:gridCol w="1965643">
                  <a:extLst>
                    <a:ext uri="{9D8B030D-6E8A-4147-A177-3AD203B41FA5}">
                      <a16:colId xmlns:a16="http://schemas.microsoft.com/office/drawing/2014/main" val="10287"/>
                    </a:ext>
                  </a:extLst>
                </a:gridCol>
                <a:gridCol w="1948180">
                  <a:extLst>
                    <a:ext uri="{9D8B030D-6E8A-4147-A177-3AD203B41FA5}">
                      <a16:colId xmlns:a16="http://schemas.microsoft.com/office/drawing/2014/main" val="10288"/>
                    </a:ext>
                  </a:extLst>
                </a:gridCol>
                <a:gridCol w="1948180">
                  <a:extLst>
                    <a:ext uri="{9D8B030D-6E8A-4147-A177-3AD203B41FA5}">
                      <a16:colId xmlns:a16="http://schemas.microsoft.com/office/drawing/2014/main" val="10289"/>
                    </a:ext>
                  </a:extLst>
                </a:gridCol>
                <a:gridCol w="1033463">
                  <a:extLst>
                    <a:ext uri="{9D8B030D-6E8A-4147-A177-3AD203B41FA5}">
                      <a16:colId xmlns:a16="http://schemas.microsoft.com/office/drawing/2014/main" val="1029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6"/>
                  </a:ext>
                </a:extLst>
              </a:tr>
            </a:tbl>
          </a:graphicData>
        </a:graphic>
      </p:graphicFrame>
      <p:grpSp>
        <p:nvGrpSpPr>
          <p:cNvPr id="12006" name="yt_shape_12006_skip" title="H_144.3111">
            <a:extLst>
              <a:ext uri="{FF2B5EF4-FFF2-40B4-BE49-F238E27FC236}">
                <a16:creationId xmlns:a16="http://schemas.microsoft.com/office/drawing/2014/main" id="{249740F1-2B05-4C5A-B423-6F681AEFABC2}"/>
              </a:ext>
            </a:extLst>
          </p:cNvPr>
          <p:cNvGrpSpPr/>
          <p:nvPr/>
        </p:nvGrpSpPr>
        <p:grpSpPr>
          <a:xfrm>
            <a:off x="10899921" y="3424699"/>
            <a:ext cx="749727" cy="1832751"/>
            <a:chOff x="0" y="0"/>
            <a:chExt cx="749727" cy="1832751"/>
          </a:xfrm>
        </p:grpSpPr>
        <p:pic>
          <p:nvPicPr>
            <p:cNvPr id="2" name="yt_image_12006">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749727" cy="1436751"/>
            </a:xfrm>
            <a:prstGeom prst="rect">
              <a:avLst/>
            </a:prstGeom>
            <a:noFill/>
            <a:extLst>
              <a:ext uri="{909E8E84-426E-40DD-AFC4-6F175D3DCCD1}">
                <a14:hiddenFill xmlns:a14="http://schemas.microsoft.com/office/drawing/2010/main">
                  <a:solidFill>
                    <a:srgbClr val="FFFFFF"/>
                  </a:solidFill>
                </a14:hiddenFill>
              </a:ext>
            </a:extLst>
          </p:spPr>
        </p:pic>
        <p:sp>
          <p:nvSpPr>
            <p:cNvPr id="12008" name="yt_shape_12008"/>
            <p:cNvSpPr txBox="1"/>
            <p:nvPr/>
          </p:nvSpPr>
          <p:spPr>
            <a:xfrm>
              <a:off x="-158417" y="147275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题图</a:t>
              </a:r>
            </a:p>
          </p:txBody>
        </p:sp>
      </p:grpSp>
      <p:pic>
        <p:nvPicPr>
          <p:cNvPr id="4" name="yt_shape_1700218585992">
            <a:extLst>
              <a:ext uri="{FF2B5EF4-FFF2-40B4-BE49-F238E27FC236}">
                <a16:creationId xmlns:a16="http://schemas.microsoft.com/office/drawing/2014/main" id="{5D1381F1-1D17-DA40-29A6-B91D2E3A54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002631"/>
            <a:ext cx="1355917" cy="365782"/>
          </a:xfrm>
          <a:prstGeom prst="rect">
            <a:avLst/>
          </a:prstGeom>
        </p:spPr>
      </p:pic>
      <p:sp>
        <p:nvSpPr>
          <p:cNvPr id="3" name="文本框 2">
            <a:extLst>
              <a:ext uri="{FF2B5EF4-FFF2-40B4-BE49-F238E27FC236}">
                <a16:creationId xmlns:a16="http://schemas.microsoft.com/office/drawing/2014/main" id="{5B0BEFAF-D839-D1B6-D21E-01675670F51A}"/>
              </a:ext>
            </a:extLst>
          </p:cNvPr>
          <p:cNvSpPr txBox="1"/>
          <p:nvPr/>
        </p:nvSpPr>
        <p:spPr>
          <a:xfrm>
            <a:off x="1059708" y="289394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11" name="yt_shape_12011"/>
          <p:cNvSpPr txBox="1"/>
          <p:nvPr/>
        </p:nvSpPr>
        <p:spPr>
          <a:xfrm>
            <a:off x="540119" y="145310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边上的中线，</a:t>
            </a:r>
            <a:r>
              <a:rPr lang="en-US" altLang="zh-CN" sz="2400" b="0" i="1" u="none">
                <a:solidFill>
                  <a:srgbClr val="000000"/>
                </a:solidFill>
                <a:effectLst/>
                <a:latin typeface="Times New Roman" pitchFamily="24"/>
                <a:ea typeface="Times New Roman" pitchFamily="24"/>
              </a:rPr>
              <a:t>ED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，交</a:t>
            </a:r>
            <a:r>
              <a:rPr lang="en-US" altLang="zh-CN" sz="2400" b="0" i="1" u="none">
                <a:solidFill>
                  <a:srgbClr val="000000"/>
                </a:solidFill>
                <a:effectLst/>
                <a:latin typeface="Times New Roman" pitchFamily="24"/>
                <a:ea typeface="Times New Roman" pitchFamily="24"/>
              </a:rPr>
              <a:t>BA</a:t>
            </a:r>
            <a:r>
              <a:rPr lang="zh-CN" altLang="zh-CN" sz="2400" b="0" i="0" u="none">
                <a:solidFill>
                  <a:srgbClr val="000000"/>
                </a:solidFill>
                <a:effectLst/>
                <a:latin typeface="白正" pitchFamily="24"/>
                <a:ea typeface="宋体" pitchFamily="24"/>
              </a:rPr>
              <a:t>延长线于点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白正" pitchFamily="24"/>
                <a:ea typeface="宋体" pitchFamily="24"/>
              </a:rPr>
              <a:t>，求</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a:t>
            </a:r>
            <a:r>
              <a:rPr lang="zh-CN" altLang="zh-CN" sz="2400" b="0" i="0" u="none">
                <a:solidFill>
                  <a:srgbClr val="000000"/>
                </a:solidFill>
                <a:effectLst/>
                <a:latin typeface="白正" pitchFamily="24"/>
                <a:ea typeface="宋体" pitchFamily="24"/>
              </a:rPr>
              <a:t>的度数</a:t>
            </a:r>
            <a:r>
              <a:rPr lang="en-US" altLang="zh-CN" sz="2400" b="0" i="0" u="none">
                <a:solidFill>
                  <a:srgbClr val="000000"/>
                </a:solidFill>
                <a:effectLst/>
                <a:latin typeface="Times New Roman" pitchFamily="24"/>
                <a:ea typeface="Times New Roman" pitchFamily="24"/>
              </a:rPr>
              <a:t>.</a:t>
            </a:r>
          </a:p>
        </p:txBody>
      </p:sp>
      <p:pic>
        <p:nvPicPr>
          <p:cNvPr id="12012" name="yt_image_12012" title="H_109.26">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912424" y="2564904"/>
            <a:ext cx="1802790" cy="1387602"/>
          </a:xfrm>
          <a:prstGeom prst="rect">
            <a:avLst/>
          </a:prstGeom>
          <a:noFill/>
          <a:extLst>
            <a:ext uri="{909E8E84-426E-40DD-AFC4-6F175D3DCCD1}">
              <a14:hiddenFill xmlns:a14="http://schemas.microsoft.com/office/drawing/2010/main">
                <a:solidFill>
                  <a:srgbClr val="FFFFFF"/>
                </a:solidFill>
              </a14:hiddenFill>
            </a:ext>
          </a:extLst>
        </p:spPr>
      </p:pic>
      <p:sp>
        <p:nvSpPr>
          <p:cNvPr id="12014" name="yt_shape_12014"/>
          <p:cNvSpPr txBox="1"/>
          <p:nvPr/>
        </p:nvSpPr>
        <p:spPr>
          <a:xfrm>
            <a:off x="540000" y="2497271"/>
            <a:ext cx="4807406"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35°</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ED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白正" pitchFamily="24"/>
                <a:ea typeface="楷体" pitchFamily="24"/>
              </a:rPr>
              <a:t>是</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边上的中线，</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a:t>
            </a:r>
            <a:r>
              <a:rPr lang="zh-CN" altLang="zh-CN" sz="100" b="0" i="0" u="none" spc="-100">
                <a:noFill/>
                <a:effectLst/>
                <a:latin typeface="白正"/>
                <a:ea typeface="宋体"/>
              </a:rPr>
              <a:t>⁠</a:t>
            </a:r>
          </a:p>
        </p:txBody>
      </p:sp>
      <p:sp>
        <p:nvSpPr>
          <p:cNvPr id="2" name="文本框 1">
            <a:extLst>
              <a:ext uri="{FF2B5EF4-FFF2-40B4-BE49-F238E27FC236}">
                <a16:creationId xmlns:a16="http://schemas.microsoft.com/office/drawing/2014/main" id="{B9451D26-4855-04CA-152E-E5370697BEB7}"/>
              </a:ext>
            </a:extLst>
          </p:cNvPr>
          <p:cNvSpPr txBox="1"/>
          <p:nvPr/>
        </p:nvSpPr>
        <p:spPr>
          <a:xfrm>
            <a:off x="449989" y="2450465"/>
            <a:ext cx="40265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50DC82C6-5C54-ADBE-36BE-2AF80988B682}"/>
              </a:ext>
            </a:extLst>
          </p:cNvPr>
          <p:cNvSpPr txBox="1"/>
          <p:nvPr/>
        </p:nvSpPr>
        <p:spPr>
          <a:xfrm>
            <a:off x="449989" y="2925953"/>
            <a:ext cx="20120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FA59D5FC-40B0-E5C6-4AF5-C01BE99DC38E}"/>
              </a:ext>
            </a:extLst>
          </p:cNvPr>
          <p:cNvSpPr txBox="1"/>
          <p:nvPr/>
        </p:nvSpPr>
        <p:spPr>
          <a:xfrm>
            <a:off x="449989" y="3401441"/>
            <a:ext cx="2400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9537FC32-11C3-DC2B-6D51-CE2B7DF246BF}"/>
              </a:ext>
            </a:extLst>
          </p:cNvPr>
          <p:cNvSpPr txBox="1"/>
          <p:nvPr/>
        </p:nvSpPr>
        <p:spPr>
          <a:xfrm>
            <a:off x="449989" y="3876929"/>
            <a:ext cx="31090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边上的中线，</a:t>
            </a:r>
            <a:endParaRPr lang="zh-CN" altLang="en-US">
              <a:solidFill>
                <a:srgbClr val="FF0000"/>
              </a:solidFill>
            </a:endParaRPr>
          </a:p>
        </p:txBody>
      </p:sp>
      <p:sp>
        <p:nvSpPr>
          <p:cNvPr id="6" name="文本框 5">
            <a:extLst>
              <a:ext uri="{FF2B5EF4-FFF2-40B4-BE49-F238E27FC236}">
                <a16:creationId xmlns:a16="http://schemas.microsoft.com/office/drawing/2014/main" id="{2CA64D10-1FAA-7CA7-6603-1E5CA2A5FD57}"/>
              </a:ext>
            </a:extLst>
          </p:cNvPr>
          <p:cNvSpPr txBox="1"/>
          <p:nvPr/>
        </p:nvSpPr>
        <p:spPr>
          <a:xfrm>
            <a:off x="449989" y="4352417"/>
            <a:ext cx="49409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447F5B5E-BA90-923A-7AB3-DEE60CA6588D}"/>
              </a:ext>
            </a:extLst>
          </p:cNvPr>
          <p:cNvSpPr txBox="1"/>
          <p:nvPr/>
        </p:nvSpPr>
        <p:spPr>
          <a:xfrm>
            <a:off x="449989" y="4827905"/>
            <a:ext cx="453777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15" name="yt_shape_12015"/>
          <p:cNvSpPr txBox="1"/>
          <p:nvPr/>
        </p:nvSpPr>
        <p:spPr>
          <a:xfrm>
            <a:off x="540000" y="2204610"/>
            <a:ext cx="475450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考虑问题不全面而致错</a:t>
            </a:r>
          </a:p>
        </p:txBody>
      </p:sp>
      <mc:AlternateContent xmlns:mc="http://schemas.openxmlformats.org/markup-compatibility/2006" xmlns:a14="http://schemas.microsoft.com/office/drawing/2010/main">
        <mc:Choice Requires="a14">
          <p:sp>
            <p:nvSpPr>
              <p:cNvPr id="12016" name="yt_shape_12016"/>
              <p:cNvSpPr txBox="1"/>
              <p:nvPr/>
            </p:nvSpPr>
            <p:spPr>
              <a:xfrm>
                <a:off x="540120" y="2708920"/>
                <a:ext cx="11111999" cy="112287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在矩形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OE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ED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AE</a:t>
                </a:r>
                <a:r>
                  <a:rPr lang="zh-CN" altLang="zh-CN" sz="2400" b="0" i="0" u="none">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a:solidFill>
                      <a:srgbClr val="FF0000"/>
                    </a:solidFill>
                    <a:effectLst/>
                    <a:uFill>
                      <a:solidFill>
                        <a:srgbClr val="000000"/>
                      </a:solidFill>
                    </a:uFill>
                    <a:latin typeface="白正" pitchFamily="24"/>
                    <a:ea typeface="宋体" pitchFamily="24"/>
                  </a:rPr>
                  <a:t>　</a:t>
                </a:r>
                <a:r>
                  <a:rPr lang="en-US" altLang="zh-CN" sz="2400" b="0" i="0">
                    <a:solidFill>
                      <a:srgbClr val="FF0000">
                        <a:alpha val="0"/>
                      </a:srgbClr>
                    </a:solidFill>
                    <a:effectLst/>
                    <a:uFill>
                      <a:solidFill>
                        <a:srgbClr val="000000"/>
                      </a:solidFill>
                    </a:uFill>
                    <a:latin typeface="Times New Roman" pitchFamily="24"/>
                    <a:ea typeface="Times New Roman" pitchFamily="24"/>
                  </a:rPr>
                  <a:t>4</a:t>
                </a:r>
                <a:r>
                  <a:rPr lang="zh-CN" altLang="zh-CN" sz="2400" b="0" i="0">
                    <a:solidFill>
                      <a:srgbClr val="FF0000">
                        <a:alpha val="0"/>
                      </a:srgbClr>
                    </a:solidFill>
                    <a:effectLst/>
                    <a:uFill>
                      <a:solidFill>
                        <a:srgbClr val="000000"/>
                      </a:solidFill>
                    </a:uFill>
                    <a:latin typeface="白正" pitchFamily="24"/>
                    <a:ea typeface="楷体" pitchFamily="24"/>
                  </a:rPr>
                  <a:t>或</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8</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e>
                    </m:rad>
                  </m:oMath>
                </a14:m>
                <a:r>
                  <a:rPr lang="zh-CN" altLang="zh-CN" sz="2400" b="0" i="0">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
          <p:sp>
            <p:nvSpPr>
              <p:cNvPr id="12016" name="yt_shape_12016"/>
              <p:cNvSpPr txBox="1">
                <a:spLocks noRot="1" noChangeAspect="1" noMove="1" noResize="1" noEditPoints="1" noAdjustHandles="1" noChangeArrowheads="1" noChangeShapeType="1" noTextEdit="1"/>
              </p:cNvSpPr>
              <p:nvPr/>
            </p:nvSpPr>
            <p:spPr>
              <a:xfrm>
                <a:off x="540120" y="2708920"/>
                <a:ext cx="11111999" cy="1122871"/>
              </a:xfrm>
              <a:prstGeom prst="rect">
                <a:avLst/>
              </a:prstGeom>
              <a:blipFill>
                <a:blip r:embed="rId2"/>
                <a:stretch>
                  <a:fillRect l="-1701" t="-4324" b="-8108"/>
                </a:stretch>
              </a:blipFill>
            </p:spPr>
            <p:txBody>
              <a:bodyPr/>
              <a:lstStyle/>
              <a:p>
                <a:r>
                  <a:rPr lang="zh-CN" altLang="en-US">
                    <a:noFill/>
                  </a:rPr>
                  <a:t> </a:t>
                </a:r>
              </a:p>
            </p:txBody>
          </p:sp>
        </mc:Fallback>
      </mc:AlternateContent>
      <p:pic>
        <p:nvPicPr>
          <p:cNvPr id="3" name="yt_shape_1700218586055" title="H_28.801733">
            <a:extLst>
              <a:ext uri="{FF2B5EF4-FFF2-40B4-BE49-F238E27FC236}">
                <a16:creationId xmlns:a16="http://schemas.microsoft.com/office/drawing/2014/main" id="{524FD000-D4BC-3626-5377-82A2DC00E9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246287"/>
            <a:ext cx="1355917" cy="365782"/>
          </a:xfrm>
          <a:prstGeom prst="rect">
            <a:avLst/>
          </a:prstGeom>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4EF59A4F-1286-A6AC-9E77-404E82925FF4}"/>
                  </a:ext>
                </a:extLst>
              </p:cNvPr>
              <p:cNvSpPr txBox="1"/>
              <p:nvPr/>
            </p:nvSpPr>
            <p:spPr>
              <a:xfrm>
                <a:off x="4034811" y="3137602"/>
                <a:ext cx="1489901"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rPr>
                  <a:t>或</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8</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rPr>
                  <a:t>　</a:t>
                </a:r>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4EF59A4F-1286-A6AC-9E77-404E82925FF4}"/>
                  </a:ext>
                </a:extLst>
              </p:cNvPr>
              <p:cNvSpPr txBox="1">
                <a:spLocks noRot="1" noChangeAspect="1" noMove="1" noResize="1" noEditPoints="1" noAdjustHandles="1" noChangeArrowheads="1" noChangeShapeType="1" noTextEdit="1"/>
              </p:cNvSpPr>
              <p:nvPr/>
            </p:nvSpPr>
            <p:spPr>
              <a:xfrm>
                <a:off x="4034811" y="3137602"/>
                <a:ext cx="1489901" cy="730136"/>
              </a:xfrm>
              <a:prstGeom prst="rect">
                <a:avLst/>
              </a:prstGeom>
              <a:blipFill>
                <a:blip r:embed="rId4"/>
                <a:stretch>
                  <a:fillRect l="-6557" b="-5882"/>
                </a:stretch>
              </a:blipFill>
            </p:spPr>
            <p:txBody>
              <a:bodyPr/>
              <a:lstStyle/>
              <a:p>
                <a:r>
                  <a:rPr lang="zh-CN" altLang="en-US">
                    <a:noFill/>
                  </a:rPr>
                  <a:t> </a:t>
                </a:r>
              </a:p>
            </p:txBody>
          </p:sp>
        </mc:Fallback>
      </mc:AlternateContent>
      <p:cxnSp>
        <p:nvCxnSpPr>
          <p:cNvPr id="4" name="直接连接符 3">
            <a:extLst>
              <a:ext uri="{FF2B5EF4-FFF2-40B4-BE49-F238E27FC236}">
                <a16:creationId xmlns:a16="http://schemas.microsoft.com/office/drawing/2014/main" id="{7D2C67B0-3FFF-15EE-A73A-EFCFD325BFF1}"/>
              </a:ext>
            </a:extLst>
          </p:cNvPr>
          <p:cNvCxnSpPr/>
          <p:nvPr/>
        </p:nvCxnSpPr>
        <p:spPr>
          <a:xfrm>
            <a:off x="3820022" y="3839982"/>
            <a:ext cx="1614678"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2136</Words>
  <Application>Microsoft Office PowerPoint</Application>
  <PresentationFormat>宽屏</PresentationFormat>
  <Paragraphs>151</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白正</vt: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45</cp:revision>
  <dcterms:created xsi:type="dcterms:W3CDTF">2023-05-05T05:33:04Z</dcterms:created>
  <dcterms:modified xsi:type="dcterms:W3CDTF">2023-11-20T08:12:00Z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