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69" r:id="rId5"/>
    <p:sldId id="372" r:id="rId6"/>
    <p:sldId id="373" r:id="rId7"/>
    <p:sldId id="375" r:id="rId8"/>
    <p:sldId id="378" r:id="rId9"/>
    <p:sldId id="380" r:id="rId10"/>
    <p:sldId id="381" r:id="rId11"/>
    <p:sldId id="382" r:id="rId12"/>
    <p:sldId id="383" r:id="rId13"/>
    <p:sldId id="388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76" name="yt_image_11476" title="H_25.9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2" y="2043984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79" name="yt_shape_11479"/>
          <p:cNvSpPr txBox="1"/>
          <p:nvPr/>
        </p:nvSpPr>
        <p:spPr>
          <a:xfrm>
            <a:off x="540119" y="2668615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两组对边分别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平行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的四边形叫做平行四边形，平行四边形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记作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平行四边形的对边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平行且相等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，对角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，邻角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互补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，邻边和等于周长的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一半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两条平行线中，一条直线上任意一点到另一条直线的距离，叫做这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两条平行线之间的距离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B1C00C6-8BC8-C7B1-42FE-81DD15F6E71B}"/>
              </a:ext>
            </a:extLst>
          </p:cNvPr>
          <p:cNvSpPr txBox="1"/>
          <p:nvPr/>
        </p:nvSpPr>
        <p:spPr>
          <a:xfrm>
            <a:off x="2812308" y="262180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44CCB4D-FA05-C98C-E5C2-C7F6680E1A15}"/>
              </a:ext>
            </a:extLst>
          </p:cNvPr>
          <p:cNvSpPr txBox="1"/>
          <p:nvPr/>
        </p:nvSpPr>
        <p:spPr>
          <a:xfrm>
            <a:off x="1059708" y="3097297"/>
            <a:ext cx="1575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▱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6DC97F4-6A28-B797-61DC-AE4CF4E15C6F}"/>
              </a:ext>
            </a:extLst>
          </p:cNvPr>
          <p:cNvSpPr txBox="1"/>
          <p:nvPr/>
        </p:nvSpPr>
        <p:spPr>
          <a:xfrm>
            <a:off x="3421908" y="3572786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平行且相等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046FBEF-EB84-AF6E-F2B6-EF0527B160E3}"/>
              </a:ext>
            </a:extLst>
          </p:cNvPr>
          <p:cNvSpPr txBox="1"/>
          <p:nvPr/>
        </p:nvSpPr>
        <p:spPr>
          <a:xfrm>
            <a:off x="6469908" y="357278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C9D7766-8CC0-26D8-1A47-D07B64131BE1}"/>
              </a:ext>
            </a:extLst>
          </p:cNvPr>
          <p:cNvSpPr txBox="1"/>
          <p:nvPr/>
        </p:nvSpPr>
        <p:spPr>
          <a:xfrm>
            <a:off x="8603507" y="357278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互补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A8603B8-0873-E909-E54F-EC8E14774671}"/>
              </a:ext>
            </a:extLst>
          </p:cNvPr>
          <p:cNvSpPr txBox="1"/>
          <p:nvPr/>
        </p:nvSpPr>
        <p:spPr>
          <a:xfrm>
            <a:off x="1669308" y="404827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一半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5DB7DA5-7A0C-7512-A2D4-95A69ACAA28E}"/>
              </a:ext>
            </a:extLst>
          </p:cNvPr>
          <p:cNvSpPr txBox="1"/>
          <p:nvPr/>
        </p:nvSpPr>
        <p:spPr>
          <a:xfrm>
            <a:off x="9822707" y="4523761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两条平行线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C4A184B-CF3C-4C13-E995-2C4B381279C8}"/>
              </a:ext>
            </a:extLst>
          </p:cNvPr>
          <p:cNvSpPr txBox="1"/>
          <p:nvPr/>
        </p:nvSpPr>
        <p:spPr>
          <a:xfrm>
            <a:off x="450108" y="4999249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之间的距离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CE9EB976-7992-801B-727F-E15EC9AD54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2025" y="1393820"/>
            <a:ext cx="2647950" cy="4667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4" name="yt_shape_11544"/>
          <p:cNvSpPr txBox="1"/>
          <p:nvPr/>
        </p:nvSpPr>
        <p:spPr>
          <a:xfrm>
            <a:off x="540119" y="908720"/>
            <a:ext cx="11388529" cy="36933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如图，四边形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为平行四边形，点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在同一直线上，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为平行四边形，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FCB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FCB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1547" name="yt_image_11547" title="H_99.7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86310" y="2513543"/>
            <a:ext cx="1465689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3152A47-21E2-109A-94EF-03362520B5E7}"/>
              </a:ext>
            </a:extLst>
          </p:cNvPr>
          <p:cNvSpPr txBox="1"/>
          <p:nvPr/>
        </p:nvSpPr>
        <p:spPr>
          <a:xfrm>
            <a:off x="450108" y="2024641"/>
            <a:ext cx="600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为平行四边形，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70809D1-B51D-9DC3-D08A-70437E24DC3C}"/>
              </a:ext>
            </a:extLst>
          </p:cNvPr>
          <p:cNvSpPr txBox="1"/>
          <p:nvPr/>
        </p:nvSpPr>
        <p:spPr>
          <a:xfrm>
            <a:off x="450108" y="2424024"/>
            <a:ext cx="329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AEB24E5-0B89-61C0-0E2B-17B9A247CEBD}"/>
              </a:ext>
            </a:extLst>
          </p:cNvPr>
          <p:cNvSpPr txBox="1"/>
          <p:nvPr/>
        </p:nvSpPr>
        <p:spPr>
          <a:xfrm>
            <a:off x="450108" y="2840722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C6A97B0-515A-2675-340F-EA5C46E1E6DB}"/>
              </a:ext>
            </a:extLst>
          </p:cNvPr>
          <p:cNvSpPr txBox="1"/>
          <p:nvPr/>
        </p:nvSpPr>
        <p:spPr>
          <a:xfrm>
            <a:off x="450108" y="3240105"/>
            <a:ext cx="7042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312646A-172D-4D11-D487-DA81AFB101D0}"/>
              </a:ext>
            </a:extLst>
          </p:cNvPr>
          <p:cNvSpPr txBox="1"/>
          <p:nvPr/>
        </p:nvSpPr>
        <p:spPr>
          <a:xfrm>
            <a:off x="450108" y="3654834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DA30B82-5D89-7B2D-7832-0161E60DC14C}"/>
              </a:ext>
            </a:extLst>
          </p:cNvPr>
          <p:cNvSpPr txBox="1"/>
          <p:nvPr/>
        </p:nvSpPr>
        <p:spPr>
          <a:xfrm>
            <a:off x="450108" y="4063922"/>
            <a:ext cx="2159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B860CC3-9FFA-16BF-D420-F7BFA827E88E}"/>
              </a:ext>
            </a:extLst>
          </p:cNvPr>
          <p:cNvSpPr txBox="1"/>
          <p:nvPr/>
        </p:nvSpPr>
        <p:spPr>
          <a:xfrm>
            <a:off x="450108" y="4480472"/>
            <a:ext cx="3812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yt_shape_11549"/>
          <p:cNvSpPr txBox="1"/>
          <p:nvPr/>
        </p:nvSpPr>
        <p:spPr>
          <a:xfrm>
            <a:off x="540000" y="4984846"/>
            <a:ext cx="5794856" cy="14773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由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知，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6743DE1-AA85-576B-189E-803B7127AF90}"/>
              </a:ext>
            </a:extLst>
          </p:cNvPr>
          <p:cNvSpPr txBox="1"/>
          <p:nvPr/>
        </p:nvSpPr>
        <p:spPr>
          <a:xfrm>
            <a:off x="449989" y="5386544"/>
            <a:ext cx="5918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知，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97DA168-D2F0-D9E3-9CE5-426BC44CE012}"/>
              </a:ext>
            </a:extLst>
          </p:cNvPr>
          <p:cNvSpPr txBox="1"/>
          <p:nvPr/>
        </p:nvSpPr>
        <p:spPr>
          <a:xfrm>
            <a:off x="449989" y="5803242"/>
            <a:ext cx="2075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BEC7604-3746-35A1-841F-E2BEEF62ADA4}"/>
              </a:ext>
            </a:extLst>
          </p:cNvPr>
          <p:cNvSpPr txBox="1"/>
          <p:nvPr/>
        </p:nvSpPr>
        <p:spPr>
          <a:xfrm>
            <a:off x="449989" y="6222166"/>
            <a:ext cx="164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12" grpId="0" build="allAtOnce"/>
      <p:bldP spid="13" grpId="0" build="allAtOnce"/>
      <p:bldP spid="1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4" name="yt_shape_11554"/>
          <p:cNvSpPr txBox="1"/>
          <p:nvPr/>
        </p:nvSpPr>
        <p:spPr>
          <a:xfrm>
            <a:off x="540000" y="817342"/>
            <a:ext cx="3854966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553" name="yt_image_11553" title="H_50.9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17342"/>
            <a:ext cx="3824784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56" name="yt_shape_11556"/>
          <p:cNvSpPr txBox="1"/>
          <p:nvPr/>
        </p:nvSpPr>
        <p:spPr>
          <a:xfrm>
            <a:off x="540119" y="1464137"/>
            <a:ext cx="11111999" cy="52298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六盘水三中月考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边上一点，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上一点，若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1559" name="yt_image_11559" title="H_118.7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17263" y="3068960"/>
            <a:ext cx="2034736" cy="150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ABC0192-D39F-6763-4F22-01C213B3A613}"/>
              </a:ext>
            </a:extLst>
          </p:cNvPr>
          <p:cNvSpPr txBox="1"/>
          <p:nvPr/>
        </p:nvSpPr>
        <p:spPr>
          <a:xfrm>
            <a:off x="450108" y="2843795"/>
            <a:ext cx="600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4013B35-659C-2C60-16BB-C9D4B7EFB9DA}"/>
              </a:ext>
            </a:extLst>
          </p:cNvPr>
          <p:cNvSpPr txBox="1"/>
          <p:nvPr/>
        </p:nvSpPr>
        <p:spPr>
          <a:xfrm>
            <a:off x="450108" y="3319284"/>
            <a:ext cx="329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2C0A59F-304C-6151-C826-D7795CECF276}"/>
              </a:ext>
            </a:extLst>
          </p:cNvPr>
          <p:cNvSpPr txBox="1"/>
          <p:nvPr/>
        </p:nvSpPr>
        <p:spPr>
          <a:xfrm>
            <a:off x="450108" y="3794771"/>
            <a:ext cx="2989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5DCABAB-F26B-3183-3D00-A73F1C6225CE}"/>
              </a:ext>
            </a:extLst>
          </p:cNvPr>
          <p:cNvSpPr txBox="1"/>
          <p:nvPr/>
        </p:nvSpPr>
        <p:spPr>
          <a:xfrm>
            <a:off x="450108" y="4270259"/>
            <a:ext cx="5398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7375ABB-3394-D521-FDAD-D9178C0A41C6}"/>
              </a:ext>
            </a:extLst>
          </p:cNvPr>
          <p:cNvSpPr txBox="1"/>
          <p:nvPr/>
        </p:nvSpPr>
        <p:spPr>
          <a:xfrm>
            <a:off x="450108" y="4745747"/>
            <a:ext cx="5699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CD130E9-1FCE-BA8B-2785-DBB56E0C63F2}"/>
              </a:ext>
            </a:extLst>
          </p:cNvPr>
          <p:cNvSpPr txBox="1"/>
          <p:nvPr/>
        </p:nvSpPr>
        <p:spPr>
          <a:xfrm>
            <a:off x="450108" y="5221235"/>
            <a:ext cx="2499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651E303-CD95-64B0-EF05-61F467CB4377}"/>
              </a:ext>
            </a:extLst>
          </p:cNvPr>
          <p:cNvSpPr txBox="1"/>
          <p:nvPr/>
        </p:nvSpPr>
        <p:spPr>
          <a:xfrm>
            <a:off x="450108" y="5696723"/>
            <a:ext cx="3547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8716981-A1E5-98B9-B14D-2ECDFF4D190A}"/>
              </a:ext>
            </a:extLst>
          </p:cNvPr>
          <p:cNvSpPr txBox="1"/>
          <p:nvPr/>
        </p:nvSpPr>
        <p:spPr>
          <a:xfrm>
            <a:off x="450108" y="6172211"/>
            <a:ext cx="3898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1" name="yt_shape_11561"/>
          <p:cNvSpPr txBox="1"/>
          <p:nvPr/>
        </p:nvSpPr>
        <p:spPr>
          <a:xfrm>
            <a:off x="540000" y="2043524"/>
            <a:ext cx="7607852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1563" name="yt_image_11563" title="H_118.7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17263" y="2675191"/>
            <a:ext cx="2034736" cy="150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F078549-19B6-E96B-C3C0-D601AB819DF0}"/>
              </a:ext>
            </a:extLst>
          </p:cNvPr>
          <p:cNvSpPr txBox="1"/>
          <p:nvPr/>
        </p:nvSpPr>
        <p:spPr>
          <a:xfrm>
            <a:off x="449989" y="2472206"/>
            <a:ext cx="7714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2BE6167-B1BE-9DA8-80B5-F3B85AAF5F22}"/>
              </a:ext>
            </a:extLst>
          </p:cNvPr>
          <p:cNvSpPr txBox="1"/>
          <p:nvPr/>
        </p:nvSpPr>
        <p:spPr>
          <a:xfrm>
            <a:off x="449989" y="2947694"/>
            <a:ext cx="70190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3FC96F-24F8-6C08-9417-7BE59EF003E5}"/>
              </a:ext>
            </a:extLst>
          </p:cNvPr>
          <p:cNvSpPr txBox="1"/>
          <p:nvPr/>
        </p:nvSpPr>
        <p:spPr>
          <a:xfrm>
            <a:off x="449989" y="3423182"/>
            <a:ext cx="16088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82" name="yt_image_11482" title="H_25.9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2" y="1509560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85" name="yt_shape_11485"/>
          <p:cNvSpPr txBox="1"/>
          <p:nvPr/>
        </p:nvSpPr>
        <p:spPr>
          <a:xfrm>
            <a:off x="540000" y="1976301"/>
            <a:ext cx="109725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上两点，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486" name="yt_image_11486" title="H_91.9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0809" y="2607968"/>
            <a:ext cx="1730381" cy="116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88" name="yt_shape_11488"/>
          <p:cNvSpPr txBox="1"/>
          <p:nvPr/>
        </p:nvSpPr>
        <p:spPr>
          <a:xfrm>
            <a:off x="540119" y="382664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【思路分析】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由平行四边形的性质得出对边平行且相等，再利用平行线的性质寻找相等的角，利用全等三角形得证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【自主解答】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中，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BEC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1" name="yt_shape_11491"/>
          <p:cNvSpPr txBox="1"/>
          <p:nvPr/>
        </p:nvSpPr>
        <p:spPr>
          <a:xfrm>
            <a:off x="540000" y="1315120"/>
            <a:ext cx="4138505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490" name="yt_image_11490">
            <a:extLst>
              <a:ext uri="">
                <a16:creationId xmlns="" xmlns:p14="http://schemas.microsoft.com/office/powerpoint/2010/main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15120"/>
            <a:ext cx="4105485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93" name="yt_shape_11493"/>
          <p:cNvSpPr txBox="1"/>
          <p:nvPr/>
        </p:nvSpPr>
        <p:spPr>
          <a:xfrm>
            <a:off x="540000" y="2018417"/>
            <a:ext cx="629339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平行四边形的概念及边、角的特征</a:t>
            </a:r>
          </a:p>
        </p:txBody>
      </p:sp>
      <p:sp>
        <p:nvSpPr>
          <p:cNvPr id="11494" name="yt_shape_11494"/>
          <p:cNvSpPr txBox="1"/>
          <p:nvPr/>
        </p:nvSpPr>
        <p:spPr>
          <a:xfrm>
            <a:off x="540000" y="2522727"/>
            <a:ext cx="73032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95" name="yt_table_1149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658975"/>
              </p:ext>
            </p:extLst>
          </p:nvPr>
        </p:nvGraphicFramePr>
        <p:xfrm>
          <a:off x="540000" y="3002030"/>
          <a:ext cx="84512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216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217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218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2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8"/>
                  </a:ext>
                </a:extLst>
              </a:tr>
            </a:tbl>
          </a:graphicData>
        </a:graphic>
      </p:graphicFrame>
      <p:sp>
        <p:nvSpPr>
          <p:cNvPr id="11497" name="yt_shape_11497"/>
          <p:cNvSpPr txBox="1"/>
          <p:nvPr/>
        </p:nvSpPr>
        <p:spPr>
          <a:xfrm>
            <a:off x="540119" y="352820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湘潭市中考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01" name="yt_table_1150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8101269"/>
              </p:ext>
            </p:extLst>
          </p:nvPr>
        </p:nvGraphicFramePr>
        <p:xfrm>
          <a:off x="540000" y="4487636"/>
          <a:ext cx="84512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220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221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222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2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B.100°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9"/>
                  </a:ext>
                </a:extLst>
              </a:tr>
            </a:tbl>
          </a:graphicData>
        </a:graphic>
      </p:graphicFrame>
      <p:grpSp>
        <p:nvGrpSpPr>
          <p:cNvPr id="11498" name="yt_shape_11498_skip" title="H_111.46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82329" y="4487636"/>
            <a:ext cx="1567499" cy="1415556"/>
            <a:chOff x="0" y="0"/>
            <a:chExt cx="1567499" cy="1415556"/>
          </a:xfrm>
        </p:grpSpPr>
        <p:pic>
          <p:nvPicPr>
            <p:cNvPr id="2" name="yt_image_11498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67499" cy="10195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00" name="yt_shape_11500"/>
            <p:cNvSpPr txBox="1"/>
            <p:nvPr/>
          </p:nvSpPr>
          <p:spPr>
            <a:xfrm>
              <a:off x="250468" y="105555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00218515287">
            <a:extLst>
              <a:ext uri="{FF2B5EF4-FFF2-40B4-BE49-F238E27FC236}">
                <a16:creationId xmlns:a16="http://schemas.microsoft.com/office/drawing/2014/main" id="{E534AC95-DE9E-C74C-ACD7-0CF62EBE83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60094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6E1FC80-E459-6AD3-C941-5101B4D1D06C}"/>
              </a:ext>
            </a:extLst>
          </p:cNvPr>
          <p:cNvSpPr txBox="1"/>
          <p:nvPr/>
        </p:nvSpPr>
        <p:spPr>
          <a:xfrm>
            <a:off x="6852376" y="247592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2C04688-9F67-023E-3617-9FFA738D645C}"/>
              </a:ext>
            </a:extLst>
          </p:cNvPr>
          <p:cNvSpPr txBox="1"/>
          <p:nvPr/>
        </p:nvSpPr>
        <p:spPr>
          <a:xfrm>
            <a:off x="2583708" y="395688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3" name="yt_shape_11503"/>
          <p:cNvSpPr txBox="1"/>
          <p:nvPr/>
        </p:nvSpPr>
        <p:spPr>
          <a:xfrm>
            <a:off x="540119" y="1052736"/>
            <a:ext cx="11388529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凉山州中考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的顶点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的坐标分别是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，则顶点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1504" name="yt_shape_11504" title="H_136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25218" y="2164535"/>
            <a:ext cx="1741563" cy="1739025"/>
            <a:chOff x="0" y="0"/>
            <a:chExt cx="1741563" cy="1739025"/>
          </a:xfrm>
        </p:grpSpPr>
        <p:pic>
          <p:nvPicPr>
            <p:cNvPr id="2" name="yt_image_11504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41563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06" name="yt_shape_11506"/>
            <p:cNvSpPr txBox="1"/>
            <p:nvPr/>
          </p:nvSpPr>
          <p:spPr>
            <a:xfrm>
              <a:off x="337500" y="13790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527B982-2B8E-030B-CFDB-2D84AD16ED1E}"/>
              </a:ext>
            </a:extLst>
          </p:cNvPr>
          <p:cNvSpPr txBox="1"/>
          <p:nvPr/>
        </p:nvSpPr>
        <p:spPr>
          <a:xfrm>
            <a:off x="4530297" y="1481418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yt_shape_11508"/>
          <p:cNvSpPr txBox="1"/>
          <p:nvPr/>
        </p:nvSpPr>
        <p:spPr>
          <a:xfrm>
            <a:off x="540000" y="4221088"/>
            <a:ext cx="104932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53°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的度数是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37°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9" name="yt_shape_11509" title="H_123.9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1270" y="4852755"/>
            <a:ext cx="1729458" cy="1574433"/>
            <a:chOff x="0" y="0"/>
            <a:chExt cx="1729458" cy="1574433"/>
          </a:xfrm>
        </p:grpSpPr>
        <p:pic>
          <p:nvPicPr>
            <p:cNvPr id="10" name="yt_image_11509">
              <a:extLst>
                <a:ext uri="">
                  <a16:creationId xmlns="" xmlns:m="http://schemas.openxmlformats.org/officeDocument/2006/math" xmlns:mc="http://schemas.openxmlformats.org/markup-compatibility/2006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29458" cy="11784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yt_shape_11511"/>
            <p:cNvSpPr txBox="1"/>
            <p:nvPr/>
          </p:nvSpPr>
          <p:spPr>
            <a:xfrm>
              <a:off x="331448" y="121443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28253169-B417-6B39-6349-B3EC375FD79F}"/>
              </a:ext>
            </a:extLst>
          </p:cNvPr>
          <p:cNvSpPr txBox="1"/>
          <p:nvPr/>
        </p:nvSpPr>
        <p:spPr>
          <a:xfrm>
            <a:off x="10033726" y="4174282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37°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2" name="yt_shape_11512"/>
          <p:cNvSpPr txBox="1"/>
          <p:nvPr/>
        </p:nvSpPr>
        <p:spPr>
          <a:xfrm>
            <a:off x="540000" y="54399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sp>
        <p:nvSpPr>
          <p:cNvPr id="11513" name="yt_shape_11513"/>
          <p:cNvSpPr txBox="1"/>
          <p:nvPr/>
        </p:nvSpPr>
        <p:spPr>
          <a:xfrm>
            <a:off x="540119" y="9174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梧州市中考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514" name="yt_image_11514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66373" y="2029235"/>
            <a:ext cx="1785745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yt_shape_11516"/>
              <p:cNvSpPr txBox="1"/>
              <p:nvPr/>
            </p:nvSpPr>
            <p:spPr>
              <a:xfrm>
                <a:off x="540000" y="1872889"/>
                <a:ext cx="5111977" cy="48421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是平行四边形，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CHG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𝐶𝐻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𝐶𝐺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CHG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HG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" name="yt_shape_115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2889"/>
                <a:ext cx="5111977" cy="4842159"/>
              </a:xfrm>
              <a:prstGeom prst="rect">
                <a:avLst/>
              </a:prstGeom>
              <a:blipFill>
                <a:blip r:embed="rId3"/>
                <a:stretch>
                  <a:fillRect l="-3699" t="-1006" r="-2745" b="-3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48CC4BE4-C206-7E39-CC90-02CCD9406A45}"/>
              </a:ext>
            </a:extLst>
          </p:cNvPr>
          <p:cNvSpPr txBox="1"/>
          <p:nvPr/>
        </p:nvSpPr>
        <p:spPr>
          <a:xfrm>
            <a:off x="449989" y="1826083"/>
            <a:ext cx="5242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555A0D6-C9CC-D595-23E2-9622B681CB97}"/>
              </a:ext>
            </a:extLst>
          </p:cNvPr>
          <p:cNvSpPr txBox="1"/>
          <p:nvPr/>
        </p:nvSpPr>
        <p:spPr>
          <a:xfrm>
            <a:off x="449989" y="2301571"/>
            <a:ext cx="3269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9FEA4DF-1199-70C5-4B00-640C56B4FDA8}"/>
              </a:ext>
            </a:extLst>
          </p:cNvPr>
          <p:cNvSpPr txBox="1"/>
          <p:nvPr/>
        </p:nvSpPr>
        <p:spPr>
          <a:xfrm>
            <a:off x="449989" y="2777059"/>
            <a:ext cx="190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C38E9E8-C8B1-066F-CEC8-163D1D00137D}"/>
              </a:ext>
            </a:extLst>
          </p:cNvPr>
          <p:cNvSpPr txBox="1"/>
          <p:nvPr/>
        </p:nvSpPr>
        <p:spPr>
          <a:xfrm>
            <a:off x="449989" y="3252547"/>
            <a:ext cx="3312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A048E4F-3C65-7AC8-BF9A-094E5C0E81A5}"/>
              </a:ext>
            </a:extLst>
          </p:cNvPr>
          <p:cNvSpPr txBox="1"/>
          <p:nvPr/>
        </p:nvSpPr>
        <p:spPr>
          <a:xfrm>
            <a:off x="449989" y="3728035"/>
            <a:ext cx="166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04CF985F-B34A-0303-0A87-AD4DAD59DE2F}"/>
                  </a:ext>
                </a:extLst>
              </p:cNvPr>
              <p:cNvSpPr txBox="1"/>
              <p:nvPr/>
            </p:nvSpPr>
            <p:spPr>
              <a:xfrm>
                <a:off x="449989" y="4203523"/>
                <a:ext cx="4790503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CHG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𝐶𝐻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𝐶𝐺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04CF985F-B34A-0303-0A87-AD4DAD59DE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03523"/>
                <a:ext cx="4790503" cy="1611643"/>
              </a:xfrm>
              <a:prstGeom prst="rect">
                <a:avLst/>
              </a:prstGeom>
              <a:blipFill>
                <a:blip r:embed="rId4"/>
                <a:stretch>
                  <a:fillRect l="-2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7D128EF8-94CC-5F16-5E9E-41EBB5EBB02A}"/>
              </a:ext>
            </a:extLst>
          </p:cNvPr>
          <p:cNvSpPr txBox="1"/>
          <p:nvPr/>
        </p:nvSpPr>
        <p:spPr>
          <a:xfrm>
            <a:off x="449989" y="5721554"/>
            <a:ext cx="4075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CHG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B25CD50-4766-3D5A-0F26-186DC6F2AF2C}"/>
              </a:ext>
            </a:extLst>
          </p:cNvPr>
          <p:cNvSpPr txBox="1"/>
          <p:nvPr/>
        </p:nvSpPr>
        <p:spPr>
          <a:xfrm>
            <a:off x="449989" y="6197042"/>
            <a:ext cx="167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8" name="yt_shape_11518"/>
          <p:cNvSpPr txBox="1"/>
          <p:nvPr/>
        </p:nvSpPr>
        <p:spPr>
          <a:xfrm>
            <a:off x="540000" y="1029151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平行线间的距离</a:t>
            </a:r>
          </a:p>
        </p:txBody>
      </p:sp>
      <p:sp>
        <p:nvSpPr>
          <p:cNvPr id="11519" name="yt_shape_11519"/>
          <p:cNvSpPr txBox="1"/>
          <p:nvPr/>
        </p:nvSpPr>
        <p:spPr>
          <a:xfrm>
            <a:off x="540119" y="153346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为垂足，则下列说法不正确的是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21" name="yt_table_11521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3248437"/>
              </p:ext>
            </p:extLst>
          </p:nvPr>
        </p:nvGraphicFramePr>
        <p:xfrm>
          <a:off x="540000" y="2492896"/>
          <a:ext cx="5561013" cy="1901952"/>
        </p:xfrm>
        <a:graphic>
          <a:graphicData uri="http://schemas.openxmlformats.org/drawingml/2006/table">
            <a:tbl>
              <a:tblPr/>
              <a:tblGrid>
                <a:gridCol w="5561013">
                  <a:extLst>
                    <a:ext uri="{9D8B030D-6E8A-4147-A177-3AD203B41FA5}">
                      <a16:colId xmlns:a16="http://schemas.microsoft.com/office/drawing/2014/main" val="102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FG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两点的距离就是线段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的长度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的距离就是线段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的长度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3"/>
                  </a:ext>
                </a:extLst>
              </a:tr>
            </a:tbl>
          </a:graphicData>
        </a:graphic>
      </p:graphicFrame>
      <p:pic>
        <p:nvPicPr>
          <p:cNvPr id="11520" name="yt_image_11520_skip" title="H_83.34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72207" y="2492896"/>
            <a:ext cx="1977712" cy="1058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23" name="yt_shape_11523"/>
          <p:cNvSpPr txBox="1"/>
          <p:nvPr/>
        </p:nvSpPr>
        <p:spPr>
          <a:xfrm>
            <a:off x="540000" y="4445636"/>
            <a:ext cx="7216719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因图形不确定、考虑问题不全面导致漏解</a:t>
            </a:r>
          </a:p>
        </p:txBody>
      </p:sp>
      <p:pic>
        <p:nvPicPr>
          <p:cNvPr id="3" name="yt_shape_1700218515363" title="H_28.801733">
            <a:extLst>
              <a:ext uri="{FF2B5EF4-FFF2-40B4-BE49-F238E27FC236}">
                <a16:creationId xmlns:a16="http://schemas.microsoft.com/office/drawing/2014/main" id="{5CD08D61-8D93-D552-B06D-EDDD5D51A0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70828"/>
            <a:ext cx="1355917" cy="365782"/>
          </a:xfrm>
          <a:prstGeom prst="rect">
            <a:avLst/>
          </a:prstGeom>
        </p:spPr>
      </p:pic>
      <p:pic>
        <p:nvPicPr>
          <p:cNvPr id="5" name="yt_shape_1700218515417" title="H_28.801733">
            <a:extLst>
              <a:ext uri="{FF2B5EF4-FFF2-40B4-BE49-F238E27FC236}">
                <a16:creationId xmlns:a16="http://schemas.microsoft.com/office/drawing/2014/main" id="{5266ACBD-03FC-AB52-B85E-6794E272E09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448731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8EC8544-393A-BFF3-3BC8-B388AE793BD2}"/>
              </a:ext>
            </a:extLst>
          </p:cNvPr>
          <p:cNvSpPr txBox="1"/>
          <p:nvPr/>
        </p:nvSpPr>
        <p:spPr>
          <a:xfrm>
            <a:off x="1059708" y="196214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1524"/>
          <p:cNvSpPr txBox="1"/>
          <p:nvPr/>
        </p:nvSpPr>
        <p:spPr>
          <a:xfrm>
            <a:off x="540119" y="510051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平行四边形的一条角平分线分对边为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两部分，则此平行四边形的周长是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033F30A-147C-E70B-9331-F9952E88D738}"/>
              </a:ext>
            </a:extLst>
          </p:cNvPr>
          <p:cNvSpPr txBox="1"/>
          <p:nvPr/>
        </p:nvSpPr>
        <p:spPr>
          <a:xfrm>
            <a:off x="11041907" y="5053712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5BA6953-E10B-3A35-9159-0E327A9157D8}"/>
              </a:ext>
            </a:extLst>
          </p:cNvPr>
          <p:cNvSpPr txBox="1"/>
          <p:nvPr/>
        </p:nvSpPr>
        <p:spPr>
          <a:xfrm>
            <a:off x="450108" y="552920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1" grpId="0" build="allAtOnce"/>
      <p:bldP spid="1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6" name="yt_shape_11526"/>
          <p:cNvSpPr txBox="1"/>
          <p:nvPr/>
        </p:nvSpPr>
        <p:spPr>
          <a:xfrm>
            <a:off x="540000" y="1423610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525" name="yt_image_11525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23610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528" name="yt_shape_11528"/>
              <p:cNvSpPr txBox="1"/>
              <p:nvPr/>
            </p:nvSpPr>
            <p:spPr>
              <a:xfrm>
                <a:off x="540119" y="2115479"/>
                <a:ext cx="11111999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随州市中考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中，分别以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为圆心，大于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的长为半径画弧，两弧相交于点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，过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两点作直线交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，下列结论不正确的是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1528" name="yt_shape_11528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15479"/>
                <a:ext cx="11111999" cy="1586653"/>
              </a:xfrm>
              <a:prstGeom prst="rect">
                <a:avLst/>
              </a:prstGeom>
              <a:blipFill>
                <a:blip r:embed="rId3"/>
                <a:stretch>
                  <a:fillRect l="-1701" r="-1701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533" name="yt_table_1153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8401608"/>
              </p:ext>
            </p:extLst>
          </p:nvPr>
        </p:nvGraphicFramePr>
        <p:xfrm>
          <a:off x="540000" y="3752920"/>
          <a:ext cx="4929505" cy="950976"/>
        </p:xfrm>
        <a:graphic>
          <a:graphicData uri="http://schemas.openxmlformats.org/drawingml/2006/table">
            <a:tbl>
              <a:tblPr/>
              <a:tblGrid>
                <a:gridCol w="2913380">
                  <a:extLst>
                    <a:ext uri="{9D8B030D-6E8A-4147-A177-3AD203B41FA5}">
                      <a16:colId xmlns:a16="http://schemas.microsoft.com/office/drawing/2014/main" val="10225"/>
                    </a:ext>
                  </a:extLst>
                </a:gridCol>
                <a:gridCol w="2016125">
                  <a:extLst>
                    <a:ext uri="{9D8B030D-6E8A-4147-A177-3AD203B41FA5}">
                      <a16:colId xmlns:a16="http://schemas.microsoft.com/office/drawing/2014/main" val="102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5"/>
                  </a:ext>
                </a:extLst>
              </a:tr>
            </a:tbl>
          </a:graphicData>
        </a:graphic>
      </p:graphicFrame>
      <p:grpSp>
        <p:nvGrpSpPr>
          <p:cNvPr id="11530" name="yt_shape_11530_skip" title="H_160.7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71581" y="3752920"/>
            <a:ext cx="1878316" cy="2041920"/>
            <a:chOff x="0" y="0"/>
            <a:chExt cx="1878316" cy="2041920"/>
          </a:xfrm>
        </p:grpSpPr>
        <p:pic>
          <p:nvPicPr>
            <p:cNvPr id="2" name="yt_image_11530">
              <a:extLst>
                <a:ext uri="">
                  <a16:creationId xmlns=""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878316" cy="16459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32" name="yt_shape_11532"/>
            <p:cNvSpPr txBox="1"/>
            <p:nvPr/>
          </p:nvSpPr>
          <p:spPr>
            <a:xfrm>
              <a:off x="405877" y="16819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1EFFDDC-6F24-8260-1036-7098BD3809F1}"/>
              </a:ext>
            </a:extLst>
          </p:cNvPr>
          <p:cNvSpPr txBox="1"/>
          <p:nvPr/>
        </p:nvSpPr>
        <p:spPr>
          <a:xfrm>
            <a:off x="3802908" y="321561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5" name="yt_shape_11535"/>
          <p:cNvSpPr txBox="1"/>
          <p:nvPr/>
        </p:nvSpPr>
        <p:spPr>
          <a:xfrm>
            <a:off x="540119" y="177299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下列四个结论：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四边形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四边形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BDFE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其中正确的是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①②③④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539" name="yt_shape_11539"/>
          <p:cNvSpPr txBox="1"/>
          <p:nvPr/>
        </p:nvSpPr>
        <p:spPr>
          <a:xfrm>
            <a:off x="540000" y="512235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536" name="yt_shape_11536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25682" y="3364922"/>
            <a:ext cx="1940635" cy="1707021"/>
            <a:chOff x="0" y="0"/>
            <a:chExt cx="1940635" cy="1707021"/>
          </a:xfrm>
        </p:grpSpPr>
        <p:pic>
          <p:nvPicPr>
            <p:cNvPr id="2" name="yt_image_11536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40635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38" name="yt_shape_11538"/>
            <p:cNvSpPr txBox="1"/>
            <p:nvPr/>
          </p:nvSpPr>
          <p:spPr>
            <a:xfrm>
              <a:off x="437036" y="13470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1DCBDA7-7E66-8683-7174-54A8153CFC1E}"/>
              </a:ext>
            </a:extLst>
          </p:cNvPr>
          <p:cNvSpPr txBox="1"/>
          <p:nvPr/>
        </p:nvSpPr>
        <p:spPr>
          <a:xfrm>
            <a:off x="10967296" y="2201674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29AB5C2-FEB6-0A38-6897-9047F6C334B9}"/>
              </a:ext>
            </a:extLst>
          </p:cNvPr>
          <p:cNvSpPr txBox="1"/>
          <p:nvPr/>
        </p:nvSpPr>
        <p:spPr>
          <a:xfrm>
            <a:off x="450108" y="2677162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②③④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0" name="yt_shape_11540"/>
          <p:cNvSpPr txBox="1"/>
          <p:nvPr/>
        </p:nvSpPr>
        <p:spPr>
          <a:xfrm>
            <a:off x="540119" y="138109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并延长交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的延长线于点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541" name="yt_image_11541" title="H_115.7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8408" y="2492896"/>
            <a:ext cx="2058949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1543"/>
          <p:cNvSpPr txBox="1"/>
          <p:nvPr/>
        </p:nvSpPr>
        <p:spPr>
          <a:xfrm>
            <a:off x="540000" y="2420888"/>
            <a:ext cx="7333739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的中点，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91E89FD-71D2-E10E-939E-541C4514C6E7}"/>
              </a:ext>
            </a:extLst>
          </p:cNvPr>
          <p:cNvSpPr txBox="1"/>
          <p:nvPr/>
        </p:nvSpPr>
        <p:spPr>
          <a:xfrm>
            <a:off x="449989" y="2374082"/>
            <a:ext cx="3785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E702616-ECB4-937F-1C2D-A7B429A96374}"/>
              </a:ext>
            </a:extLst>
          </p:cNvPr>
          <p:cNvSpPr txBox="1"/>
          <p:nvPr/>
        </p:nvSpPr>
        <p:spPr>
          <a:xfrm>
            <a:off x="449989" y="2849570"/>
            <a:ext cx="1608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524F7CF-3FE1-1DEE-08C6-E5A3D36E0EA5}"/>
              </a:ext>
            </a:extLst>
          </p:cNvPr>
          <p:cNvSpPr txBox="1"/>
          <p:nvPr/>
        </p:nvSpPr>
        <p:spPr>
          <a:xfrm>
            <a:off x="449989" y="3325058"/>
            <a:ext cx="7442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F7CA178-39ED-FBE0-E2AE-BDE5AFF8E2E4}"/>
              </a:ext>
            </a:extLst>
          </p:cNvPr>
          <p:cNvSpPr txBox="1"/>
          <p:nvPr/>
        </p:nvSpPr>
        <p:spPr>
          <a:xfrm>
            <a:off x="449989" y="3800546"/>
            <a:ext cx="4444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EDA6C54-BB00-F068-B0E7-D4DC1E84C6B5}"/>
              </a:ext>
            </a:extLst>
          </p:cNvPr>
          <p:cNvSpPr txBox="1"/>
          <p:nvPr/>
        </p:nvSpPr>
        <p:spPr>
          <a:xfrm>
            <a:off x="449989" y="4276034"/>
            <a:ext cx="4074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802A08C-7D88-DC86-A4B2-843F59F2F757}"/>
              </a:ext>
            </a:extLst>
          </p:cNvPr>
          <p:cNvSpPr txBox="1"/>
          <p:nvPr/>
        </p:nvSpPr>
        <p:spPr>
          <a:xfrm>
            <a:off x="449989" y="4751522"/>
            <a:ext cx="164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5ABAEC6-5E72-1D7D-7552-2FB4591B993C}"/>
              </a:ext>
            </a:extLst>
          </p:cNvPr>
          <p:cNvSpPr txBox="1"/>
          <p:nvPr/>
        </p:nvSpPr>
        <p:spPr>
          <a:xfrm>
            <a:off x="449989" y="5227010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1463D7B-3319-DF43-CE9B-9BF4F1EC92F9}"/>
              </a:ext>
            </a:extLst>
          </p:cNvPr>
          <p:cNvSpPr txBox="1"/>
          <p:nvPr/>
        </p:nvSpPr>
        <p:spPr>
          <a:xfrm>
            <a:off x="449989" y="5702498"/>
            <a:ext cx="1626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1710</Words>
  <Application>Microsoft Office PowerPoint</Application>
  <PresentationFormat>宽屏</PresentationFormat>
  <Paragraphs>129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白正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46</cp:revision>
  <dcterms:created xsi:type="dcterms:W3CDTF">2023-05-05T05:33:04Z</dcterms:created>
  <dcterms:modified xsi:type="dcterms:W3CDTF">2023-11-20T08:11:16Z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