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1" r:id="rId7"/>
    <p:sldId id="372" r:id="rId8"/>
    <p:sldId id="374" r:id="rId9"/>
    <p:sldId id="375" r:id="rId10"/>
    <p:sldId id="377" r:id="rId11"/>
    <p:sldId id="378" r:id="rId12"/>
    <p:sldId id="379" r:id="rId13"/>
    <p:sldId id="389" r:id="rId14"/>
    <p:sldId id="380" r:id="rId15"/>
    <p:sldId id="382" r:id="rId16"/>
    <p:sldId id="38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4.bin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89" name="yt_image_11189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35217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2" name="yt_shape_11192"/>
          <p:cNvSpPr txBox="1"/>
          <p:nvPr/>
        </p:nvSpPr>
        <p:spPr>
          <a:xfrm>
            <a:off x="540119" y="29282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勾股定理的逆定理的应用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可利用勾股定理的逆定理判断三角形的形状，解决三角形有关的角度、面积等问题；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也可用来判断生活中的垂直关系、最短路径问题等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4303A3-66CA-3B82-DDD7-054B87911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522115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6" name="yt_shape_11266"/>
              <p:cNvSpPr txBox="1"/>
              <p:nvPr/>
            </p:nvSpPr>
            <p:spPr>
              <a:xfrm>
                <a:off x="540119" y="927705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如图，在一次夏令营活动中，小明从营地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点出发，沿北偏东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方向走了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米到达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点，然后再沿北偏西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方向走了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米到达目的地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66" name="yt_shape_112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7705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404" r="-1098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8" name="yt_image_11268" title="H_152.5481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204864"/>
            <a:ext cx="2003992" cy="19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270"/>
              <p:cNvSpPr txBox="1"/>
              <p:nvPr/>
            </p:nvSpPr>
            <p:spPr>
              <a:xfrm>
                <a:off x="540000" y="2564904"/>
                <a:ext cx="8200963" cy="3031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垂直于正东方向，垂足为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两点间的距离为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8200963" cy="3031214"/>
              </a:xfrm>
              <a:prstGeom prst="rect">
                <a:avLst/>
              </a:prstGeom>
              <a:blipFill>
                <a:blip r:embed="rId4"/>
                <a:stretch>
                  <a:fillRect l="-2305" t="-1811" r="-1413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273"/>
          <p:cNvSpPr txBox="1"/>
          <p:nvPr/>
        </p:nvSpPr>
        <p:spPr>
          <a:xfrm>
            <a:off x="5111413" y="5799270"/>
            <a:ext cx="1546898" cy="13699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en-US" altLang="zh-CN" sz="7450" b="0" i="0" u="none" spc="10375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272" title="H_116.6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28448" y="4512689"/>
            <a:ext cx="1690895" cy="161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FC61AB9-1030-E137-AD27-8EFB67BC474E}"/>
              </a:ext>
            </a:extLst>
          </p:cNvPr>
          <p:cNvSpPr txBox="1"/>
          <p:nvPr/>
        </p:nvSpPr>
        <p:spPr>
          <a:xfrm>
            <a:off x="449989" y="2518098"/>
            <a:ext cx="830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垂直于正东方向，垂足为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98542D-2248-BB46-D800-778035B26EE3}"/>
              </a:ext>
            </a:extLst>
          </p:cNvPr>
          <p:cNvSpPr txBox="1"/>
          <p:nvPr/>
        </p:nvSpPr>
        <p:spPr>
          <a:xfrm>
            <a:off x="449989" y="2993586"/>
            <a:ext cx="272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F7D2F1-625B-FE99-9FFE-FA7D9B575720}"/>
              </a:ext>
            </a:extLst>
          </p:cNvPr>
          <p:cNvSpPr txBox="1"/>
          <p:nvPr/>
        </p:nvSpPr>
        <p:spPr>
          <a:xfrm>
            <a:off x="449989" y="3469074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C41470-15BD-9B45-C1F3-D3A4E8900368}"/>
                  </a:ext>
                </a:extLst>
              </p:cNvPr>
              <p:cNvSpPr txBox="1"/>
              <p:nvPr/>
            </p:nvSpPr>
            <p:spPr>
              <a:xfrm>
                <a:off x="449989" y="3944562"/>
                <a:ext cx="455593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C41470-15BD-9B45-C1F3-D3A4E8900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4562"/>
                <a:ext cx="4555934" cy="630441"/>
              </a:xfrm>
              <a:prstGeom prst="rect">
                <a:avLst/>
              </a:prstGeom>
              <a:blipFill>
                <a:blip r:embed="rId6"/>
                <a:stretch>
                  <a:fillRect l="-214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CD922EE-C288-B219-28EA-EAF64C485B39}"/>
                  </a:ext>
                </a:extLst>
              </p:cNvPr>
              <p:cNvSpPr txBox="1"/>
              <p:nvPr/>
            </p:nvSpPr>
            <p:spPr>
              <a:xfrm>
                <a:off x="449989" y="4481391"/>
                <a:ext cx="5248910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CD922EE-C288-B219-28EA-EAF64C485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1391"/>
                <a:ext cx="5248910" cy="707848"/>
              </a:xfrm>
              <a:prstGeom prst="rect">
                <a:avLst/>
              </a:prstGeom>
              <a:blipFill>
                <a:blip r:embed="rId7"/>
                <a:stretch>
                  <a:fillRect l="-1858" r="-1858" b="-8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4DB3CA0-C6F5-485B-DCF4-A33445ACD7FF}"/>
              </a:ext>
            </a:extLst>
          </p:cNvPr>
          <p:cNvSpPr txBox="1"/>
          <p:nvPr/>
        </p:nvSpPr>
        <p:spPr>
          <a:xfrm>
            <a:off x="449989" y="5095627"/>
            <a:ext cx="4302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两点间的距离为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5" name="yt_shape_11275"/>
              <p:cNvSpPr txBox="1"/>
              <p:nvPr/>
            </p:nvSpPr>
            <p:spPr>
              <a:xfrm>
                <a:off x="540119" y="1206890"/>
                <a:ext cx="11111999" cy="4875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遵义二中月考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如图，某小区的两个喷泉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位于小路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的同侧，两个喷泉的距离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250m.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现要为喷泉铺设供水管道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，供水点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在小路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上，供水点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求供水点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到喷泉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需要铺设的管道总长；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供水点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到喷泉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需要铺设的管道总长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275" name="yt_shape_11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06890"/>
                <a:ext cx="11111999" cy="4875887"/>
              </a:xfrm>
              <a:prstGeom prst="rect">
                <a:avLst/>
              </a:prstGeom>
              <a:blipFill>
                <a:blip r:embed="rId2"/>
                <a:stretch>
                  <a:fillRect l="-1701" t="-1125" b="-2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79" name="yt_image_11279" title="H_114.4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4260" y="3284984"/>
            <a:ext cx="2607739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3F35A2-1EFC-9FE0-06A3-0D1ECCE06363}"/>
              </a:ext>
            </a:extLst>
          </p:cNvPr>
          <p:cNvSpPr txBox="1"/>
          <p:nvPr/>
        </p:nvSpPr>
        <p:spPr>
          <a:xfrm>
            <a:off x="450108" y="3062036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3881C3-617F-0F1B-8030-1C16F1F2AB0F}"/>
                  </a:ext>
                </a:extLst>
              </p:cNvPr>
              <p:cNvSpPr txBox="1"/>
              <p:nvPr/>
            </p:nvSpPr>
            <p:spPr>
              <a:xfrm>
                <a:off x="450108" y="3537524"/>
                <a:ext cx="662012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3881C3-617F-0F1B-8030-1C16F1F2A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37524"/>
                <a:ext cx="6620129" cy="632727"/>
              </a:xfrm>
              <a:prstGeom prst="rect">
                <a:avLst/>
              </a:prstGeom>
              <a:blipFill>
                <a:blip r:embed="rId4"/>
                <a:stretch>
                  <a:fillRect l="-1473" r="-1289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BC25AB-1F8E-424A-CF68-1285F08BF7D0}"/>
              </a:ext>
            </a:extLst>
          </p:cNvPr>
          <p:cNvSpPr txBox="1"/>
          <p:nvPr/>
        </p:nvSpPr>
        <p:spPr>
          <a:xfrm>
            <a:off x="450108" y="4076639"/>
            <a:ext cx="529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F27E51-2215-D97F-2AF4-4410CA088939}"/>
              </a:ext>
            </a:extLst>
          </p:cNvPr>
          <p:cNvSpPr txBox="1"/>
          <p:nvPr/>
        </p:nvSpPr>
        <p:spPr>
          <a:xfrm>
            <a:off x="450108" y="4552127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AA544F-9450-5FEB-9A10-A1B82878568C}"/>
                  </a:ext>
                </a:extLst>
              </p:cNvPr>
              <p:cNvSpPr txBox="1"/>
              <p:nvPr/>
            </p:nvSpPr>
            <p:spPr>
              <a:xfrm>
                <a:off x="450108" y="5027615"/>
                <a:ext cx="672833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AA544F-9450-5FEB-9A10-A1B8287856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27615"/>
                <a:ext cx="6728333" cy="630441"/>
              </a:xfrm>
              <a:prstGeom prst="rect">
                <a:avLst/>
              </a:prstGeom>
              <a:blipFill>
                <a:blip r:embed="rId5"/>
                <a:stretch>
                  <a:fillRect l="-1449" r="-126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E1F28B7-C89E-20C9-7D62-F95ED00BE209}"/>
              </a:ext>
            </a:extLst>
          </p:cNvPr>
          <p:cNvSpPr txBox="1"/>
          <p:nvPr/>
        </p:nvSpPr>
        <p:spPr>
          <a:xfrm>
            <a:off x="450108" y="5564444"/>
            <a:ext cx="919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供水点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到喷泉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需要铺设的管道总长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1" name="yt_shape_11281"/>
          <p:cNvSpPr txBox="1"/>
          <p:nvPr/>
        </p:nvSpPr>
        <p:spPr>
          <a:xfrm>
            <a:off x="540000" y="1717213"/>
            <a:ext cx="690413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计算喷泉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到小路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的最短距离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喷泉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到小路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的最短距离是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150m.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283" name="yt_image_11283" title="H_114.4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4260" y="2348880"/>
            <a:ext cx="2607739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2CC608-ED96-4725-299F-4B0A88008A5D}"/>
              </a:ext>
            </a:extLst>
          </p:cNvPr>
          <p:cNvSpPr txBox="1"/>
          <p:nvPr/>
        </p:nvSpPr>
        <p:spPr>
          <a:xfrm>
            <a:off x="449989" y="2145895"/>
            <a:ext cx="701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CB5879-EA99-87E2-AB61-C813097F8BAF}"/>
              </a:ext>
            </a:extLst>
          </p:cNvPr>
          <p:cNvSpPr txBox="1"/>
          <p:nvPr/>
        </p:nvSpPr>
        <p:spPr>
          <a:xfrm>
            <a:off x="449989" y="2621383"/>
            <a:ext cx="272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8BC7B-6CB8-238F-FB45-066FDFCB32F7}"/>
              </a:ext>
            </a:extLst>
          </p:cNvPr>
          <p:cNvSpPr txBox="1"/>
          <p:nvPr/>
        </p:nvSpPr>
        <p:spPr>
          <a:xfrm>
            <a:off x="449989" y="3096871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D4446-D5A7-30A3-051E-0BD52F6931BE}"/>
              </a:ext>
            </a:extLst>
          </p:cNvPr>
          <p:cNvSpPr txBox="1"/>
          <p:nvPr/>
        </p:nvSpPr>
        <p:spPr>
          <a:xfrm>
            <a:off x="449989" y="3572359"/>
            <a:ext cx="592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喷泉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到小路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的最短距离是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3369962" y="1124744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285" name="yt_image_112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17414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8" name="yt_shape_11288"/>
          <p:cNvSpPr txBox="1"/>
          <p:nvPr/>
        </p:nvSpPr>
        <p:spPr>
          <a:xfrm>
            <a:off x="4711005" y="1603169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勾股定理与面积问题</a:t>
            </a:r>
          </a:p>
        </p:txBody>
      </p:sp>
      <p:sp>
        <p:nvSpPr>
          <p:cNvPr id="11289" name="yt_shape_11289"/>
          <p:cNvSpPr txBox="1"/>
          <p:nvPr/>
        </p:nvSpPr>
        <p:spPr>
          <a:xfrm>
            <a:off x="540119" y="20893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的正方形网格的格点上，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93" name="yt_table_1129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9269370"/>
                  </p:ext>
                </p:extLst>
              </p:nvPr>
            </p:nvGraphicFramePr>
            <p:xfrm>
              <a:off x="540000" y="3048768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293" name="yt_table_1129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9269370"/>
                  </p:ext>
                </p:extLst>
              </p:nvPr>
            </p:nvGraphicFramePr>
            <p:xfrm>
              <a:off x="540000" y="3048768"/>
              <a:ext cx="7057391" cy="67545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3323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65823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427" r="-55490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9786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290" name="yt_shape_11290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324" y="3048768"/>
            <a:ext cx="1458480" cy="1783602"/>
            <a:chOff x="0" y="0"/>
            <a:chExt cx="1458480" cy="1783602"/>
          </a:xfrm>
        </p:grpSpPr>
        <p:pic>
          <p:nvPicPr>
            <p:cNvPr id="2" name="yt_image_11290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8480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2" name="yt_shape_11292"/>
            <p:cNvSpPr txBox="1"/>
            <p:nvPr/>
          </p:nvSpPr>
          <p:spPr>
            <a:xfrm>
              <a:off x="119776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A40AB2A-07F4-822D-4D33-EB703A4B63CD}"/>
              </a:ext>
            </a:extLst>
          </p:cNvPr>
          <p:cNvSpPr txBox="1"/>
          <p:nvPr/>
        </p:nvSpPr>
        <p:spPr>
          <a:xfrm>
            <a:off x="3210771" y="251801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为直径的半圆过点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，再分别以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为直径作半圆，则阴影部分面积为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295" name="yt_shape_11295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8630" y="2092527"/>
            <a:ext cx="1434738" cy="1536714"/>
            <a:chOff x="0" y="0"/>
            <a:chExt cx="1434738" cy="1536714"/>
          </a:xfrm>
        </p:grpSpPr>
        <p:pic>
          <p:nvPicPr>
            <p:cNvPr id="2" name="yt_image_1129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4738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7" name="yt_shape_11297"/>
            <p:cNvSpPr txBox="1"/>
            <p:nvPr/>
          </p:nvSpPr>
          <p:spPr>
            <a:xfrm>
              <a:off x="107905" y="11767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B78BC40-71CE-F55D-9CCC-9B9D80A5C045}"/>
              </a:ext>
            </a:extLst>
          </p:cNvPr>
          <p:cNvSpPr txBox="1"/>
          <p:nvPr/>
        </p:nvSpPr>
        <p:spPr>
          <a:xfrm>
            <a:off x="6714382" y="14094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299"/>
          <p:cNvSpPr txBox="1"/>
          <p:nvPr/>
        </p:nvSpPr>
        <p:spPr>
          <a:xfrm>
            <a:off x="540119" y="3789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96m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" name="yt_shape_1130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9806" y="4697687"/>
            <a:ext cx="1692387" cy="1750455"/>
            <a:chOff x="0" y="0"/>
            <a:chExt cx="1692387" cy="1750455"/>
          </a:xfrm>
        </p:grpSpPr>
        <p:pic>
          <p:nvPicPr>
            <p:cNvPr id="11" name="yt_image_1130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2387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302"/>
            <p:cNvSpPr txBox="1"/>
            <p:nvPr/>
          </p:nvSpPr>
          <p:spPr>
            <a:xfrm>
              <a:off x="236729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DB0EEA8-4836-1CC9-BB52-BD92FC942B97}"/>
              </a:ext>
            </a:extLst>
          </p:cNvPr>
          <p:cNvSpPr txBox="1"/>
          <p:nvPr/>
        </p:nvSpPr>
        <p:spPr>
          <a:xfrm>
            <a:off x="2769446" y="4217722"/>
            <a:ext cx="112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96m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04" name="yt_shape_11304"/>
              <p:cNvSpPr txBox="1"/>
              <p:nvPr/>
            </p:nvSpPr>
            <p:spPr>
              <a:xfrm>
                <a:off x="540119" y="2241114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04" name="yt_shape_11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41114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592" r="-1701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06" name="yt_image_11306" title="H_104.9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5051" y="3644146"/>
            <a:ext cx="1381896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4C19A3-1314-B6EE-9D0D-95A2344F6A1F}"/>
                  </a:ext>
                </a:extLst>
              </p:cNvPr>
              <p:cNvSpPr txBox="1"/>
              <p:nvPr/>
            </p:nvSpPr>
            <p:spPr>
              <a:xfrm>
                <a:off x="1059708" y="2492896"/>
                <a:ext cx="88817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4C19A3-1314-B6EE-9D0D-95A2344F6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492896"/>
                <a:ext cx="888174" cy="80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95" name="yt_image_11195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81742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8" name="yt_shape_11198"/>
          <p:cNvSpPr txBox="1"/>
          <p:nvPr/>
        </p:nvSpPr>
        <p:spPr>
          <a:xfrm>
            <a:off x="540119" y="1412776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一艘轮船和一艘渔船同时沿各自的航向从港口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出发，如图所示，轮船从港口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处，同一时刻渔船已航行到与港口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99" name="yt_image_11199" title="H_92.4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2160" y="3327851"/>
            <a:ext cx="136995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1" name="yt_shape_11201"/>
          <p:cNvSpPr txBox="1"/>
          <p:nvPr/>
        </p:nvSpPr>
        <p:spPr>
          <a:xfrm>
            <a:off x="540119" y="2787350"/>
            <a:ext cx="11111999" cy="1283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由已知条件可知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，根据勾股定理的逆定理得出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，根据平角定义即可得到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1203"/>
          <p:cNvSpPr txBox="1"/>
          <p:nvPr/>
        </p:nvSpPr>
        <p:spPr>
          <a:xfrm>
            <a:off x="540000" y="4158012"/>
            <a:ext cx="7138173" cy="21736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海里，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海里，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海里，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NOF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9" name="yt_shape_11209"/>
          <p:cNvSpPr txBox="1"/>
          <p:nvPr/>
        </p:nvSpPr>
        <p:spPr>
          <a:xfrm>
            <a:off x="540000" y="1870510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08" name="yt_image_11208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0510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1" name="yt_shape_11211"/>
          <p:cNvSpPr txBox="1"/>
          <p:nvPr/>
        </p:nvSpPr>
        <p:spPr>
          <a:xfrm>
            <a:off x="540000" y="2573807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勾股定理及其逆定理的综合应用</a:t>
            </a:r>
          </a:p>
        </p:txBody>
      </p:sp>
      <p:sp>
        <p:nvSpPr>
          <p:cNvPr id="11212" name="yt_shape_11212"/>
          <p:cNvSpPr txBox="1"/>
          <p:nvPr/>
        </p:nvSpPr>
        <p:spPr>
          <a:xfrm>
            <a:off x="540000" y="3078117"/>
            <a:ext cx="106952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1.如图所示的正方形网格中的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，若小方格边长为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6" name="yt_table_112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567178"/>
              </p:ext>
            </p:extLst>
          </p:nvPr>
        </p:nvGraphicFramePr>
        <p:xfrm>
          <a:off x="540000" y="3564281"/>
          <a:ext cx="63360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grpSp>
        <p:nvGrpSpPr>
          <p:cNvPr id="11213" name="yt_shape_11213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48290" y="3564281"/>
            <a:ext cx="2401723" cy="1783602"/>
            <a:chOff x="0" y="0"/>
            <a:chExt cx="2401723" cy="1783602"/>
          </a:xfrm>
        </p:grpSpPr>
        <p:pic>
          <p:nvPicPr>
            <p:cNvPr id="2" name="yt_image_1121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172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5" name="yt_shape_11215"/>
            <p:cNvSpPr txBox="1"/>
            <p:nvPr/>
          </p:nvSpPr>
          <p:spPr>
            <a:xfrm>
              <a:off x="66758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469392">
            <a:extLst>
              <a:ext uri="{FF2B5EF4-FFF2-40B4-BE49-F238E27FC236}">
                <a16:creationId xmlns:a16="http://schemas.microsoft.com/office/drawing/2014/main" id="{8057D7E6-6CB3-9A91-EA68-E47B3F276C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548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550AAB9-C04D-D1D1-2673-9E6B19A00DD0}"/>
              </a:ext>
            </a:extLst>
          </p:cNvPr>
          <p:cNvSpPr txBox="1"/>
          <p:nvPr/>
        </p:nvSpPr>
        <p:spPr>
          <a:xfrm>
            <a:off x="10211526" y="30313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119" y="2038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内，满足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22" name="yt_shape_11222"/>
          <p:cNvSpPr txBox="1"/>
          <p:nvPr/>
        </p:nvSpPr>
        <p:spPr>
          <a:xfrm>
            <a:off x="540000" y="48571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19" name="yt_shape_11219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3874" y="3149997"/>
            <a:ext cx="1064250" cy="1656729"/>
            <a:chOff x="0" y="0"/>
            <a:chExt cx="1064250" cy="1656729"/>
          </a:xfrm>
        </p:grpSpPr>
        <p:pic>
          <p:nvPicPr>
            <p:cNvPr id="2" name="yt_image_1121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6425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1" name="yt_shape_11221"/>
            <p:cNvSpPr txBox="1"/>
            <p:nvPr/>
          </p:nvSpPr>
          <p:spPr>
            <a:xfrm>
              <a:off x="-1156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6FE23D-656C-2404-D7EC-B5F49AA4D038}"/>
              </a:ext>
            </a:extLst>
          </p:cNvPr>
          <p:cNvSpPr txBox="1"/>
          <p:nvPr/>
        </p:nvSpPr>
        <p:spPr>
          <a:xfrm>
            <a:off x="1669308" y="24668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" name="yt_shape_11223"/>
          <p:cNvSpPr txBox="1"/>
          <p:nvPr/>
        </p:nvSpPr>
        <p:spPr>
          <a:xfrm>
            <a:off x="540119" y="16278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如图，为了安全起见，从电线杆上离地面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处到与电线杆底部相距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处加一长为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不计捆缚部分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，则电线杆与地面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27" name="yt_shape_11227"/>
          <p:cNvSpPr txBox="1"/>
          <p:nvPr/>
        </p:nvSpPr>
        <p:spPr>
          <a:xfrm>
            <a:off x="540000" y="5267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24" name="yt_shape_11224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96774" y="3219794"/>
            <a:ext cx="998451" cy="1997343"/>
            <a:chOff x="0" y="0"/>
            <a:chExt cx="998451" cy="1997343"/>
          </a:xfrm>
        </p:grpSpPr>
        <p:pic>
          <p:nvPicPr>
            <p:cNvPr id="2" name="yt_image_1122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98451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6" name="yt_shape_11226"/>
            <p:cNvSpPr txBox="1"/>
            <p:nvPr/>
          </p:nvSpPr>
          <p:spPr>
            <a:xfrm>
              <a:off x="-34055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C316C9-FC0E-BC53-F863-C2D38F69169B}"/>
              </a:ext>
            </a:extLst>
          </p:cNvPr>
          <p:cNvSpPr txBox="1"/>
          <p:nvPr/>
        </p:nvSpPr>
        <p:spPr>
          <a:xfrm>
            <a:off x="8306646" y="205654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yt_shape_11228"/>
          <p:cNvSpPr txBox="1"/>
          <p:nvPr/>
        </p:nvSpPr>
        <p:spPr>
          <a:xfrm>
            <a:off x="540000" y="1046918"/>
            <a:ext cx="1076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32" name="yt_shape_11232"/>
          <p:cNvSpPr txBox="1"/>
          <p:nvPr/>
        </p:nvSpPr>
        <p:spPr>
          <a:xfrm>
            <a:off x="540000" y="32497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29" name="yt_shape_11229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5943" y="1678585"/>
            <a:ext cx="1160112" cy="1520712"/>
            <a:chOff x="0" y="0"/>
            <a:chExt cx="1160112" cy="1520712"/>
          </a:xfrm>
        </p:grpSpPr>
        <p:pic>
          <p:nvPicPr>
            <p:cNvPr id="2" name="yt_image_11229">
              <a:extLst>
                <a:ext uri="">
  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60112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1" name="yt_shape_11231"/>
            <p:cNvSpPr txBox="1"/>
            <p:nvPr/>
          </p:nvSpPr>
          <p:spPr>
            <a:xfrm>
              <a:off x="46775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33" name="yt_shape_11233"/>
              <p:cNvSpPr txBox="1"/>
              <p:nvPr/>
            </p:nvSpPr>
            <p:spPr>
              <a:xfrm>
                <a:off x="540119" y="3623189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的垂直平分线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233" name="yt_shape_1123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3189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35" name="yt_image_11235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1892" y="4772049"/>
            <a:ext cx="168821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94263F-EC04-BBEE-218A-5817EE753029}"/>
              </a:ext>
            </a:extLst>
          </p:cNvPr>
          <p:cNvSpPr txBox="1"/>
          <p:nvPr/>
        </p:nvSpPr>
        <p:spPr>
          <a:xfrm>
            <a:off x="10429014" y="10001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81CFB1-D618-5765-2D16-98D8B7365C93}"/>
                  </a:ext>
                </a:extLst>
              </p:cNvPr>
              <p:cNvSpPr txBox="1"/>
              <p:nvPr/>
            </p:nvSpPr>
            <p:spPr>
              <a:xfrm>
                <a:off x="1059708" y="4026442"/>
                <a:ext cx="11739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81CFB1-D618-5765-2D16-98D8B7365C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026442"/>
                <a:ext cx="1173989" cy="554686"/>
              </a:xfrm>
              <a:prstGeom prst="rect">
                <a:avLst/>
              </a:prstGeom>
              <a:blipFill>
                <a:blip r:embed="rId5"/>
                <a:stretch>
                  <a:fillRect l="-8333" b="-2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7" name="yt_shape_11237"/>
              <p:cNvSpPr txBox="1"/>
              <p:nvPr/>
            </p:nvSpPr>
            <p:spPr>
              <a:xfrm>
                <a:off x="540000" y="1040091"/>
                <a:ext cx="8736366" cy="1729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如图，每个小正方形的边长均为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是小正方形的顶点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237" name="yt_shape_11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40091"/>
                <a:ext cx="8736366" cy="1729833"/>
              </a:xfrm>
              <a:prstGeom prst="rect">
                <a:avLst/>
              </a:prstGeom>
              <a:blipFill>
                <a:blip r:embed="rId2"/>
                <a:stretch>
                  <a:fillRect l="-2163" t="-6360" r="-1256" b="-7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1" name="yt_image_11241" title="H_104.3295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0294" y="1052736"/>
            <a:ext cx="2211705" cy="132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261CA3-6900-65D9-0A0B-4CE90B6AEC8B}"/>
                  </a:ext>
                </a:extLst>
              </p:cNvPr>
              <p:cNvSpPr txBox="1"/>
              <p:nvPr/>
            </p:nvSpPr>
            <p:spPr>
              <a:xfrm>
                <a:off x="449989" y="1747280"/>
                <a:ext cx="44982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261CA3-6900-65D9-0A0B-4CE90B6AE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47280"/>
                <a:ext cx="4498213" cy="630441"/>
              </a:xfrm>
              <a:prstGeom prst="rect">
                <a:avLst/>
              </a:prstGeom>
              <a:blipFill>
                <a:blip r:embed="rId4"/>
                <a:stretch>
                  <a:fillRect l="-2168" r="-2168" b="-9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CDCE28-7926-7602-33B8-F54FFC97D452}"/>
                  </a:ext>
                </a:extLst>
              </p:cNvPr>
              <p:cNvSpPr txBox="1"/>
              <p:nvPr/>
            </p:nvSpPr>
            <p:spPr>
              <a:xfrm>
                <a:off x="449989" y="2284110"/>
                <a:ext cx="274720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CDCE28-7926-7602-33B8-F54FFC97D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4110"/>
                <a:ext cx="2747201" cy="567068"/>
              </a:xfrm>
              <a:prstGeom prst="rect">
                <a:avLst/>
              </a:prstGeom>
              <a:blipFill>
                <a:blip r:embed="rId5"/>
                <a:stretch>
                  <a:fillRect l="-3556" t="-3226" r="-3556" b="-15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243"/>
          <p:cNvSpPr txBox="1"/>
          <p:nvPr/>
        </p:nvSpPr>
        <p:spPr>
          <a:xfrm>
            <a:off x="540000" y="2851178"/>
            <a:ext cx="2965555" cy="4231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9" name="yt_image_11248" title="H_83.7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0416" y="3156610"/>
            <a:ext cx="1681929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43D5A26-651D-0B51-7CA9-090F3E29264D}"/>
              </a:ext>
            </a:extLst>
          </p:cNvPr>
          <p:cNvSpPr txBox="1"/>
          <p:nvPr/>
        </p:nvSpPr>
        <p:spPr>
          <a:xfrm>
            <a:off x="449989" y="3243408"/>
            <a:ext cx="285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F31573-B1AB-8F5D-9CE6-2BF9AF8FC3EE}"/>
                  </a:ext>
                </a:extLst>
              </p:cNvPr>
              <p:cNvSpPr txBox="1"/>
              <p:nvPr/>
            </p:nvSpPr>
            <p:spPr>
              <a:xfrm>
                <a:off x="449989" y="3642982"/>
                <a:ext cx="32806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F31573-B1AB-8F5D-9CE6-2BF9AF8FC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2982"/>
                <a:ext cx="3280601" cy="630441"/>
              </a:xfrm>
              <a:prstGeom prst="rect">
                <a:avLst/>
              </a:prstGeom>
              <a:blipFill>
                <a:blip r:embed="rId7"/>
                <a:stretch>
                  <a:fillRect l="-2974" r="-2788" b="-9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14BCE8-C7C9-A1B8-71DE-14F93E94137D}"/>
                  </a:ext>
                </a:extLst>
              </p:cNvPr>
              <p:cNvSpPr txBox="1"/>
              <p:nvPr/>
            </p:nvSpPr>
            <p:spPr>
              <a:xfrm>
                <a:off x="449989" y="4063031"/>
                <a:ext cx="988326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14BCE8-C7C9-A1B8-71DE-14F93E941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3031"/>
                <a:ext cx="9883267" cy="618694"/>
              </a:xfrm>
              <a:prstGeom prst="rect">
                <a:avLst/>
              </a:prstGeom>
              <a:blipFill>
                <a:blip r:embed="rId8"/>
                <a:stretch>
                  <a:fillRect l="-987" r="-1110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1A657EF-5193-5C83-9323-CEB9F3B7B093}"/>
              </a:ext>
            </a:extLst>
          </p:cNvPr>
          <p:cNvSpPr txBox="1"/>
          <p:nvPr/>
        </p:nvSpPr>
        <p:spPr>
          <a:xfrm>
            <a:off x="449989" y="4672997"/>
            <a:ext cx="484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9CE7277-9645-4BE7-BC45-F2E710E2049C}"/>
                  </a:ext>
                </a:extLst>
              </p:cNvPr>
              <p:cNvSpPr txBox="1"/>
              <p:nvPr/>
            </p:nvSpPr>
            <p:spPr>
              <a:xfrm>
                <a:off x="449989" y="5046135"/>
                <a:ext cx="254558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9CE7277-9645-4BE7-BC45-F2E710E204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6135"/>
                <a:ext cx="2545589" cy="618693"/>
              </a:xfrm>
              <a:prstGeom prst="rect">
                <a:avLst/>
              </a:prstGeom>
              <a:blipFill>
                <a:blip r:embed="rId9"/>
                <a:stretch>
                  <a:fillRect l="-3837" r="-3837" b="-10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B0813B09-348E-7614-C20A-79B361906970}"/>
              </a:ext>
            </a:extLst>
          </p:cNvPr>
          <p:cNvSpPr txBox="1"/>
          <p:nvPr/>
        </p:nvSpPr>
        <p:spPr>
          <a:xfrm>
            <a:off x="449989" y="5606507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是等腰直角三角形，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C6CB69-4AD9-8D22-354B-5879F30BECBE}"/>
              </a:ext>
            </a:extLst>
          </p:cNvPr>
          <p:cNvSpPr txBox="1"/>
          <p:nvPr/>
        </p:nvSpPr>
        <p:spPr>
          <a:xfrm>
            <a:off x="449989" y="6108043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2" name="yt_shape_11252"/>
          <p:cNvSpPr txBox="1"/>
          <p:nvPr/>
        </p:nvSpPr>
        <p:spPr>
          <a:xfrm>
            <a:off x="540000" y="137459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51" name="yt_image_11251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7459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54" name="yt_shape_11254"/>
              <p:cNvSpPr txBox="1"/>
              <p:nvPr/>
            </p:nvSpPr>
            <p:spPr>
              <a:xfrm>
                <a:off x="540119" y="2066463"/>
                <a:ext cx="11111999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如图，在平面直角坐标系中，已知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的三边长分别是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，因为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，所以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54" name="yt_shape_1125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6463"/>
                <a:ext cx="11111999" cy="1438855"/>
              </a:xfrm>
              <a:prstGeom prst="rect">
                <a:avLst/>
              </a:prstGeom>
              <a:blipFill>
                <a:blip r:embed="rId3"/>
                <a:stretch>
                  <a:fillRect l="-1701" t="-3814" r="-659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59" name="yt_shape_11259"/>
          <p:cNvSpPr txBox="1"/>
          <p:nvPr/>
        </p:nvSpPr>
        <p:spPr>
          <a:xfrm>
            <a:off x="540000" y="55207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56" name="yt_shape_11256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712" y="3708470"/>
            <a:ext cx="1674574" cy="1761885"/>
            <a:chOff x="0" y="0"/>
            <a:chExt cx="1674574" cy="1761885"/>
          </a:xfrm>
        </p:grpSpPr>
        <p:pic>
          <p:nvPicPr>
            <p:cNvPr id="2" name="yt_image_11256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4574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58" name="yt_shape_11258"/>
            <p:cNvSpPr txBox="1"/>
            <p:nvPr/>
          </p:nvSpPr>
          <p:spPr>
            <a:xfrm>
              <a:off x="304006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9AF968-8D6C-0840-0051-EBC8329051D2}"/>
                  </a:ext>
                </a:extLst>
              </p:cNvPr>
              <p:cNvSpPr txBox="1"/>
              <p:nvPr/>
            </p:nvSpPr>
            <p:spPr>
              <a:xfrm>
                <a:off x="2888508" y="2414195"/>
                <a:ext cx="21361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6F9AF968-8D6C-0840-0051-EBC832905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2414195"/>
                <a:ext cx="2136141" cy="618694"/>
              </a:xfrm>
              <a:prstGeom prst="rect">
                <a:avLst/>
              </a:prstGeom>
              <a:blipFill>
                <a:blip r:embed="rId5"/>
                <a:stretch>
                  <a:fillRect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E5819B-EC73-8D04-3479-73524762566F}"/>
              </a:ext>
            </a:extLst>
          </p:cNvPr>
          <p:cNvSpPr txBox="1"/>
          <p:nvPr/>
        </p:nvSpPr>
        <p:spPr>
          <a:xfrm>
            <a:off x="6063762" y="2495145"/>
            <a:ext cx="254863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0" name="yt_shape_11260"/>
          <p:cNvSpPr txBox="1"/>
          <p:nvPr/>
        </p:nvSpPr>
        <p:spPr>
          <a:xfrm>
            <a:off x="540119" y="113760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玉溪八中期中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AP'C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，则有以下结论：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是直角三角形；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其中一定正确的是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64" name="yt_shape_11264"/>
          <p:cNvSpPr txBox="1"/>
          <p:nvPr/>
        </p:nvSpPr>
        <p:spPr>
          <a:xfrm>
            <a:off x="540000" y="51922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61" name="yt_shape_11261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0197" y="3209664"/>
            <a:ext cx="1451604" cy="1932192"/>
            <a:chOff x="0" y="0"/>
            <a:chExt cx="1451604" cy="1932192"/>
          </a:xfrm>
        </p:grpSpPr>
        <p:pic>
          <p:nvPicPr>
            <p:cNvPr id="2" name="yt_image_1126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1604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3" name="yt_shape_11263"/>
            <p:cNvSpPr txBox="1"/>
            <p:nvPr/>
          </p:nvSpPr>
          <p:spPr>
            <a:xfrm>
              <a:off x="192521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265" name="yt_shape_11265"/>
          <p:cNvSpPr txBox="1"/>
          <p:nvPr/>
        </p:nvSpPr>
        <p:spPr>
          <a:xfrm>
            <a:off x="540000" y="5565658"/>
            <a:ext cx="9378703" cy="514738"/>
          </a:xfrm>
          <a:prstGeom prst="rect">
            <a:avLst/>
          </a:prstGeom>
          <a:solidFill>
            <a:srgbClr val="FFE6FF"/>
          </a:solidFill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运用等边三角形的性质与判定，勾股定理知识来解答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EC7B18-F52D-0406-D3FB-0A784DE80D56}"/>
              </a:ext>
            </a:extLst>
          </p:cNvPr>
          <p:cNvSpPr txBox="1"/>
          <p:nvPr/>
        </p:nvSpPr>
        <p:spPr>
          <a:xfrm>
            <a:off x="3848946" y="251726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1659</Words>
  <Application>Microsoft Office PowerPoint</Application>
  <PresentationFormat>宽屏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