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0" r:id="rId5"/>
    <p:sldId id="371" r:id="rId6"/>
    <p:sldId id="377" r:id="rId7"/>
    <p:sldId id="380" r:id="rId8"/>
    <p:sldId id="383" r:id="rId9"/>
    <p:sldId id="385" r:id="rId10"/>
    <p:sldId id="391" r:id="rId11"/>
    <p:sldId id="395" r:id="rId12"/>
    <p:sldId id="393" r:id="rId13"/>
    <p:sldId id="397" r:id="rId14"/>
    <p:sldId id="39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image" Target="../media/image53.png"/><Relationship Id="rId2" Type="http://schemas.openxmlformats.org/officeDocument/2006/relationships/image" Target="../media/image4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0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40.png"/><Relationship Id="rId7" Type="http://schemas.openxmlformats.org/officeDocument/2006/relationships/image" Target="../media/image2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0.png"/><Relationship Id="rId7" Type="http://schemas.openxmlformats.org/officeDocument/2006/relationships/image" Target="../media/image24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0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5" name="yt_image_10345" title="H_25.9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82088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48" name="yt_shape_10348"/>
              <p:cNvSpPr txBox="1"/>
              <p:nvPr/>
            </p:nvSpPr>
            <p:spPr>
              <a:xfrm>
                <a:off x="540000" y="2164541"/>
                <a:ext cx="7442615" cy="3342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二次根式的除法法则是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商的算术平方根的性质是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最简二次根式必须满足下列两个条件：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被开方数不含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分母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被开方数中不含能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开得尽方的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348" name="yt_shape_1034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4541"/>
                <a:ext cx="7442615" cy="3342775"/>
              </a:xfrm>
              <a:prstGeom prst="rect">
                <a:avLst/>
              </a:prstGeom>
              <a:blipFill>
                <a:blip r:embed="rId3"/>
                <a:stretch>
                  <a:fillRect l="-2541" r="-1557" b="-49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6662EE-9450-7BAA-CE8F-A145F68B19CB}"/>
                  </a:ext>
                </a:extLst>
              </p:cNvPr>
              <p:cNvSpPr txBox="1"/>
              <p:nvPr/>
            </p:nvSpPr>
            <p:spPr>
              <a:xfrm>
                <a:off x="4627400" y="2117735"/>
                <a:ext cx="858710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, 'hasSerialNum': 1, 'mathAnswerShape': 1}">
                <a:extLst>
                  <a:ext uri="{FF2B5EF4-FFF2-40B4-BE49-F238E27FC236}">
                    <a16:creationId xmlns:a16="http://schemas.microsoft.com/office/drawing/2014/main" id="{356662EE-9450-7BAA-CE8F-A145F68B19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7400" y="2117735"/>
                <a:ext cx="858710" cy="10611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D6CD266-C524-2A22-CD03-14C761767670}"/>
              </a:ext>
            </a:extLst>
          </p:cNvPr>
          <p:cNvCxnSpPr/>
          <p:nvPr/>
        </p:nvCxnSpPr>
        <p:spPr>
          <a:xfrm>
            <a:off x="4412611" y="3151141"/>
            <a:ext cx="9834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5711B07-047F-CCEB-B9A0-29B2FE82AC78}"/>
                  </a:ext>
                </a:extLst>
              </p:cNvPr>
              <p:cNvSpPr txBox="1"/>
              <p:nvPr/>
            </p:nvSpPr>
            <p:spPr>
              <a:xfrm>
                <a:off x="5014814" y="3085285"/>
                <a:ext cx="776096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, 'hasSerialNum': 1, 'mathAnswerShape': 1}">
                <a:extLst>
                  <a:ext uri="{FF2B5EF4-FFF2-40B4-BE49-F238E27FC236}">
                    <a16:creationId xmlns:a16="http://schemas.microsoft.com/office/drawing/2014/main" id="{15711B07-047F-CCEB-B9A0-29B2FE82AC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4814" y="3085285"/>
                <a:ext cx="776096" cy="106116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600E2DD-7497-2710-EF00-4413A8CAEA4E}"/>
              </a:ext>
            </a:extLst>
          </p:cNvPr>
          <p:cNvCxnSpPr/>
          <p:nvPr/>
        </p:nvCxnSpPr>
        <p:spPr>
          <a:xfrm>
            <a:off x="4800025" y="4005064"/>
            <a:ext cx="90087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E9E32D6A-6CD9-157B-4471-C9214027D5A4}"/>
              </a:ext>
            </a:extLst>
          </p:cNvPr>
          <p:cNvSpPr txBox="1"/>
          <p:nvPr/>
        </p:nvSpPr>
        <p:spPr>
          <a:xfrm>
            <a:off x="3345589" y="452832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31DA07-5F3B-AFEA-E05C-C7483FB4437A}"/>
              </a:ext>
            </a:extLst>
          </p:cNvPr>
          <p:cNvSpPr txBox="1"/>
          <p:nvPr/>
        </p:nvSpPr>
        <p:spPr>
          <a:xfrm>
            <a:off x="3955189" y="500381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开得尽方的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D0D6889-6BA2-E197-1ECA-27280B7C8D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9040" y="1102844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31" name="yt_shape_10431"/>
              <p:cNvSpPr txBox="1"/>
              <p:nvPr/>
            </p:nvSpPr>
            <p:spPr>
              <a:xfrm>
                <a:off x="540000" y="2021092"/>
                <a:ext cx="3748206" cy="26967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431" name="yt_shape_104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21092"/>
                <a:ext cx="3748206" cy="2696700"/>
              </a:xfrm>
              <a:prstGeom prst="rect">
                <a:avLst/>
              </a:prstGeom>
              <a:blipFill>
                <a:blip r:embed="rId2"/>
                <a:stretch>
                  <a:fillRect l="-5049" b="-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C308997-06D5-D288-8A9E-9B1E1EB9114E}"/>
                  </a:ext>
                </a:extLst>
              </p:cNvPr>
              <p:cNvSpPr txBox="1"/>
              <p:nvPr/>
            </p:nvSpPr>
            <p:spPr>
              <a:xfrm>
                <a:off x="540000" y="2948274"/>
                <a:ext cx="3892042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C308997-06D5-D288-8A9E-9B1E1EB911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48274"/>
                <a:ext cx="3892042" cy="1061161"/>
              </a:xfrm>
              <a:prstGeom prst="rect">
                <a:avLst/>
              </a:prstGeom>
              <a:blipFill>
                <a:blip r:embed="rId3"/>
                <a:stretch>
                  <a:fillRect l="-2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953650-6A85-E8F8-EF85-473DF9E2A45A}"/>
                  </a:ext>
                </a:extLst>
              </p:cNvPr>
              <p:cNvSpPr txBox="1"/>
              <p:nvPr/>
            </p:nvSpPr>
            <p:spPr>
              <a:xfrm>
                <a:off x="540000" y="3915823"/>
                <a:ext cx="1092963" cy="809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953650-6A85-E8F8-EF85-473DF9E2A4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15823"/>
                <a:ext cx="1092963" cy="809321"/>
              </a:xfrm>
              <a:prstGeom prst="rect">
                <a:avLst/>
              </a:prstGeom>
              <a:blipFill>
                <a:blip r:embed="rId4"/>
                <a:stretch>
                  <a:fillRect l="-8939" r="-8939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0" name="yt_shape_10440"/>
          <p:cNvSpPr txBox="1"/>
          <p:nvPr/>
        </p:nvSpPr>
        <p:spPr>
          <a:xfrm>
            <a:off x="540000" y="787201"/>
            <a:ext cx="3877408" cy="55015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439" name="yt_image_10439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87201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42" name="yt_shape_10442"/>
              <p:cNvSpPr txBox="1"/>
              <p:nvPr/>
            </p:nvSpPr>
            <p:spPr>
              <a:xfrm>
                <a:off x="540119" y="1484784"/>
                <a:ext cx="11111999" cy="28493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我们知道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，其和必然不小于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，而题中的结果却是负数，说明计算过程有错，请你指出错在哪一步，错的原因是什么，正确解法又该怎样？</a:t>
                </a:r>
              </a:p>
            </p:txBody>
          </p:sp>
        </mc:Choice>
        <mc:Fallback xmlns="">
          <p:sp>
            <p:nvSpPr>
              <p:cNvPr id="10442" name="yt_shape_104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4784"/>
                <a:ext cx="11111999" cy="2849306"/>
              </a:xfrm>
              <a:prstGeom prst="rect">
                <a:avLst/>
              </a:prstGeom>
              <a:blipFill>
                <a:blip r:embed="rId3"/>
                <a:stretch>
                  <a:fillRect l="-1701" r="-274" b="-4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448"/>
              <p:cNvSpPr txBox="1"/>
              <p:nvPr/>
            </p:nvSpPr>
            <p:spPr>
              <a:xfrm>
                <a:off x="540000" y="4725144"/>
                <a:ext cx="5959708" cy="2059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变形为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是错误的，原因：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是错误的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5" name="yt_shape_104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25144"/>
                <a:ext cx="5959708" cy="2059666"/>
              </a:xfrm>
              <a:prstGeom prst="rect">
                <a:avLst/>
              </a:prstGeom>
              <a:blipFill>
                <a:blip r:embed="rId4"/>
                <a:stretch>
                  <a:fillRect l="-3173" r="-2149" b="-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F337E4E-4782-DD70-3321-6CE77F7F1A43}"/>
                  </a:ext>
                </a:extLst>
              </p:cNvPr>
              <p:cNvSpPr txBox="1"/>
              <p:nvPr/>
            </p:nvSpPr>
            <p:spPr>
              <a:xfrm>
                <a:off x="449989" y="4194563"/>
                <a:ext cx="6082157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变形为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是错误的，原因：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F337E4E-4782-DD70-3321-6CE77F7F1A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4563"/>
                <a:ext cx="6082157" cy="1061162"/>
              </a:xfrm>
              <a:prstGeom prst="rect">
                <a:avLst/>
              </a:prstGeom>
              <a:blipFill>
                <a:blip r:embed="rId5"/>
                <a:stretch>
                  <a:fillRect l="-1603" r="-15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776BAFE-4E58-F094-9CA2-78AAB23954F7}"/>
              </a:ext>
            </a:extLst>
          </p:cNvPr>
          <p:cNvSpPr txBox="1"/>
          <p:nvPr/>
        </p:nvSpPr>
        <p:spPr>
          <a:xfrm>
            <a:off x="449989" y="5162113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EBAE876-9CAB-6C71-A1C4-6597B8A54D2B}"/>
                  </a:ext>
                </a:extLst>
              </p:cNvPr>
              <p:cNvSpPr txBox="1"/>
              <p:nvPr/>
            </p:nvSpPr>
            <p:spPr>
              <a:xfrm>
                <a:off x="449989" y="5637601"/>
                <a:ext cx="4883721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是错误的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EBAE876-9CAB-6C71-A1C4-6597B8A54D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37601"/>
                <a:ext cx="4883721" cy="1005345"/>
              </a:xfrm>
              <a:prstGeom prst="rect">
                <a:avLst/>
              </a:prstGeom>
              <a:blipFill>
                <a:blip r:embed="rId6"/>
                <a:stretch>
                  <a:fillRect l="-1998" r="-19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50" name="yt_shape_10450"/>
              <p:cNvSpPr txBox="1"/>
              <p:nvPr/>
            </p:nvSpPr>
            <p:spPr>
              <a:xfrm>
                <a:off x="540000" y="989274"/>
                <a:ext cx="3539430" cy="47128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正确解法为：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50" name="yt_shape_10450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89274"/>
                <a:ext cx="3539430" cy="4712829"/>
              </a:xfrm>
              <a:prstGeom prst="rect">
                <a:avLst/>
              </a:prstGeom>
              <a:blipFill>
                <a:blip r:embed="rId2"/>
                <a:stretch>
                  <a:fillRect l="-5345" t="-1035" r="-4310" b="-1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C04D9EA-B589-947D-A715-683E1C4A4AB5}"/>
              </a:ext>
            </a:extLst>
          </p:cNvPr>
          <p:cNvSpPr txBox="1"/>
          <p:nvPr/>
        </p:nvSpPr>
        <p:spPr>
          <a:xfrm>
            <a:off x="449989" y="94246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正确解法为：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2E9A78-5DE4-CAF1-2962-4E1927C78263}"/>
              </a:ext>
            </a:extLst>
          </p:cNvPr>
          <p:cNvSpPr txBox="1"/>
          <p:nvPr/>
        </p:nvSpPr>
        <p:spPr>
          <a:xfrm>
            <a:off x="449989" y="1417956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578593-B9CF-2443-7B4D-F5CD35FB165A}"/>
              </a:ext>
            </a:extLst>
          </p:cNvPr>
          <p:cNvSpPr txBox="1"/>
          <p:nvPr/>
        </p:nvSpPr>
        <p:spPr>
          <a:xfrm>
            <a:off x="449989" y="189344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F4E1FA-76CC-AF0E-E78E-70488F95D420}"/>
                  </a:ext>
                </a:extLst>
              </p:cNvPr>
              <p:cNvSpPr txBox="1"/>
              <p:nvPr/>
            </p:nvSpPr>
            <p:spPr>
              <a:xfrm>
                <a:off x="449989" y="2368932"/>
                <a:ext cx="3162428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num>
                          <m:den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num>
                          <m:den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mathAnswerShape': 1}">
                <a:extLst>
                  <a:ext uri="{FF2B5EF4-FFF2-40B4-BE49-F238E27FC236}">
                    <a16:creationId xmlns:a16="http://schemas.microsoft.com/office/drawing/2014/main" id="{A7F4E1FA-76CC-AF0E-E78E-70488F95D4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68932"/>
                <a:ext cx="3162428" cy="1061162"/>
              </a:xfrm>
              <a:prstGeom prst="rect">
                <a:avLst/>
              </a:prstGeom>
              <a:blipFill>
                <a:blip r:embed="rId4"/>
                <a:stretch>
                  <a:fillRect l="-3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8B95B7D-6341-8004-E04A-9A77903908D0}"/>
                  </a:ext>
                </a:extLst>
              </p:cNvPr>
              <p:cNvSpPr txBox="1"/>
              <p:nvPr/>
            </p:nvSpPr>
            <p:spPr>
              <a:xfrm>
                <a:off x="449989" y="3336482"/>
                <a:ext cx="1944751" cy="8574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, 'mathAnswerShape': 1}">
                <a:extLst>
                  <a:ext uri="{FF2B5EF4-FFF2-40B4-BE49-F238E27FC236}">
                    <a16:creationId xmlns:a16="http://schemas.microsoft.com/office/drawing/2014/main" id="{18B95B7D-6341-8004-E04A-9A77903908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36482"/>
                <a:ext cx="1944751" cy="857453"/>
              </a:xfrm>
              <a:prstGeom prst="rect">
                <a:avLst/>
              </a:prstGeom>
              <a:blipFill>
                <a:blip r:embed="rId5"/>
                <a:stretch>
                  <a:fillRect l="-5016" b="-1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0F482B1-0B2F-EF4E-2FD7-1B2FB11797E4}"/>
                  </a:ext>
                </a:extLst>
              </p:cNvPr>
              <p:cNvSpPr txBox="1"/>
              <p:nvPr/>
            </p:nvSpPr>
            <p:spPr>
              <a:xfrm>
                <a:off x="449989" y="4100323"/>
                <a:ext cx="2402268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3, 'mathAnswerShape': 1}">
                <a:extLst>
                  <a:ext uri="{FF2B5EF4-FFF2-40B4-BE49-F238E27FC236}">
                    <a16:creationId xmlns:a16="http://schemas.microsoft.com/office/drawing/2014/main" id="{C0F482B1-0B2F-EF4E-2FD7-1B2FB1179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0323"/>
                <a:ext cx="2402268" cy="889077"/>
              </a:xfrm>
              <a:prstGeom prst="rect">
                <a:avLst/>
              </a:prstGeom>
              <a:blipFill>
                <a:blip r:embed="rId6"/>
                <a:stretch>
                  <a:fillRect l="-4061" b="-2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9E0114C-DB20-C561-568A-6CEFEE3F10A2}"/>
                  </a:ext>
                </a:extLst>
              </p:cNvPr>
              <p:cNvSpPr txBox="1"/>
              <p:nvPr/>
            </p:nvSpPr>
            <p:spPr>
              <a:xfrm>
                <a:off x="449989" y="4895788"/>
                <a:ext cx="964374" cy="8075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3, 'mathAnswerShape': 1}">
                <a:extLst>
                  <a:ext uri="{FF2B5EF4-FFF2-40B4-BE49-F238E27FC236}">
                    <a16:creationId xmlns:a16="http://schemas.microsoft.com/office/drawing/2014/main" id="{C9E0114C-DB20-C561-568A-6CEFEE3F10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5788"/>
                <a:ext cx="964374" cy="807542"/>
              </a:xfrm>
              <a:prstGeom prst="rect">
                <a:avLst/>
              </a:prstGeom>
              <a:blipFill>
                <a:blip r:embed="rId7"/>
                <a:stretch>
                  <a:fillRect l="-10127" r="-10127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4" name="yt_shape_10454"/>
          <p:cNvSpPr txBox="1"/>
          <p:nvPr/>
        </p:nvSpPr>
        <p:spPr>
          <a:xfrm>
            <a:off x="540000" y="328498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化去分母中的根号常有两种方法：一是分子、分母都乘适当的二次根式；二是根据题目的特点，把分母或分子适当地分解因式，再约分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image_10452" title="H_25.4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2427" y="2420888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5" name="yt_image_10355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30" y="1003418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58" name="yt_shape_10358"/>
              <p:cNvSpPr txBox="1"/>
              <p:nvPr/>
            </p:nvSpPr>
            <p:spPr>
              <a:xfrm>
                <a:off x="540119" y="1641097"/>
                <a:ext cx="11111999" cy="43896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可直接应用二次根式的除法法则进行运算，第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题应先将根号内的带分数化为假分数，再计算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÷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44</m:t>
                        </m:r>
                      </m:den>
                    </m:f>
                  </m:oMath>
                </a14:m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58" name="yt_shape_10358" descr="{&quot;rangeId&quot;: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1097"/>
                <a:ext cx="11111999" cy="4389663"/>
              </a:xfrm>
              <a:prstGeom prst="rect">
                <a:avLst/>
              </a:prstGeom>
              <a:blipFill>
                <a:blip r:embed="rId3"/>
                <a:stretch>
                  <a:fillRect l="-1701" t="-1111" r="-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D1BD39F-5F30-C111-1A38-724977DD3B76}"/>
              </a:ext>
            </a:extLst>
          </p:cNvPr>
          <p:cNvSpPr txBox="1"/>
          <p:nvPr/>
        </p:nvSpPr>
        <p:spPr>
          <a:xfrm>
            <a:off x="1059708" y="1594291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68" name="yt_shape_10368"/>
              <p:cNvSpPr txBox="1"/>
              <p:nvPr/>
            </p:nvSpPr>
            <p:spPr>
              <a:xfrm>
                <a:off x="540000" y="1676740"/>
                <a:ext cx="10414711" cy="38645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中把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化为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，再化简；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中先化简符号为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，再化简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19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19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19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81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68" name="yt_shape_10368" descr="{&quot;rangeId&quot;:4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76740"/>
                <a:ext cx="10414711" cy="3864519"/>
              </a:xfrm>
              <a:prstGeom prst="rect">
                <a:avLst/>
              </a:prstGeom>
              <a:blipFill>
                <a:blip r:embed="rId2"/>
                <a:stretch>
                  <a:fillRect l="-1815" t="-1262" r="-820" b="-1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B0F9C8-B1B0-BA6D-FFE7-EAA30A25A070}"/>
              </a:ext>
            </a:extLst>
          </p:cNvPr>
          <p:cNvSpPr txBox="1"/>
          <p:nvPr/>
        </p:nvSpPr>
        <p:spPr>
          <a:xfrm>
            <a:off x="1059589" y="162993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8" name="yt_shape_10378"/>
          <p:cNvSpPr txBox="1"/>
          <p:nvPr/>
        </p:nvSpPr>
        <p:spPr>
          <a:xfrm>
            <a:off x="540000" y="1005010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377" name="yt_image_10377" title="H_51.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05010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0" name="yt_shape_10380"/>
          <p:cNvSpPr txBox="1"/>
          <p:nvPr/>
        </p:nvSpPr>
        <p:spPr>
          <a:xfrm>
            <a:off x="540000" y="1708307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二次根式的除法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81" name="yt_shape_10381"/>
              <p:cNvSpPr txBox="1"/>
              <p:nvPr/>
            </p:nvSpPr>
            <p:spPr>
              <a:xfrm>
                <a:off x="540000" y="2212617"/>
                <a:ext cx="475316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381" name="yt_shape_10381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12617"/>
                <a:ext cx="4753161" cy="466666"/>
              </a:xfrm>
              <a:prstGeom prst="rect">
                <a:avLst/>
              </a:prstGeom>
              <a:blipFill>
                <a:blip r:embed="rId3"/>
                <a:stretch>
                  <a:fillRect l="-3979" t="-5195" r="-2953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83" name="yt_table_10383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9899108"/>
                  </p:ext>
                </p:extLst>
              </p:nvPr>
            </p:nvGraphicFramePr>
            <p:xfrm>
              <a:off x="540000" y="2730071"/>
              <a:ext cx="7484682" cy="715709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383" name="yt_table_10383" descr="{&quot;rangeId&quot;:6,&quot;type&quot;:&quot;Option&quot;}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9899108"/>
                  </p:ext>
                </p:extLst>
              </p:nvPr>
            </p:nvGraphicFramePr>
            <p:xfrm>
              <a:off x="540000" y="2625061"/>
              <a:ext cx="7484682" cy="715709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3296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9412" r="-62059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82464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84" name="yt_shape_10384"/>
              <p:cNvSpPr txBox="1"/>
              <p:nvPr/>
            </p:nvSpPr>
            <p:spPr>
              <a:xfrm>
                <a:off x="540000" y="3496410"/>
                <a:ext cx="10884592" cy="27767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	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𝑥𝑦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384" name="yt_shape_103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96410"/>
                <a:ext cx="10884592" cy="2776786"/>
              </a:xfrm>
              <a:prstGeom prst="rect">
                <a:avLst/>
              </a:prstGeom>
              <a:blipFill>
                <a:blip r:embed="rId5"/>
                <a:stretch>
                  <a:fillRect l="-1737" b="-3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331453" title="H_28.801733">
            <a:extLst>
              <a:ext uri="{FF2B5EF4-FFF2-40B4-BE49-F238E27FC236}">
                <a16:creationId xmlns:a16="http://schemas.microsoft.com/office/drawing/2014/main" id="{A5DF9ED3-F430-F205-6149-3D0F0F7E07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998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055AE0-505A-5E56-159A-C25515658CFF}"/>
              </a:ext>
            </a:extLst>
          </p:cNvPr>
          <p:cNvSpPr txBox="1"/>
          <p:nvPr/>
        </p:nvSpPr>
        <p:spPr>
          <a:xfrm>
            <a:off x="4326918" y="2165811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1FB442-BD0D-A334-6E6E-2E2ABB125491}"/>
              </a:ext>
            </a:extLst>
          </p:cNvPr>
          <p:cNvSpPr txBox="1"/>
          <p:nvPr/>
        </p:nvSpPr>
        <p:spPr>
          <a:xfrm>
            <a:off x="4174518" y="3449604"/>
            <a:ext cx="637286" cy="8787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F9B78E-3A66-16C2-D915-B677A35C0493}"/>
                  </a:ext>
                </a:extLst>
              </p:cNvPr>
              <p:cNvSpPr txBox="1"/>
              <p:nvPr/>
            </p:nvSpPr>
            <p:spPr>
              <a:xfrm>
                <a:off x="6711407" y="3449604"/>
                <a:ext cx="1005713" cy="8787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5" name="文本框 4" descr="{'rangeId': 7, 'hasSerialNum': 1, 'mathAnswerShape': 1}">
                <a:extLst>
                  <a:ext uri="{FF2B5EF4-FFF2-40B4-BE49-F238E27FC236}">
                    <a16:creationId xmlns:a16="http://schemas.microsoft.com/office/drawing/2014/main" id="{7EF9B78E-3A66-16C2-D915-B677A35C04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1407" y="3449604"/>
                <a:ext cx="1005713" cy="878726"/>
              </a:xfrm>
              <a:prstGeom prst="rect">
                <a:avLst/>
              </a:prstGeom>
              <a:blipFill>
                <a:blip r:embed="rId7"/>
                <a:stretch>
                  <a:fillRect l="-9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E8772C2-C4EC-0C7A-51CA-8CF92BDFF439}"/>
              </a:ext>
            </a:extLst>
          </p:cNvPr>
          <p:cNvCxnSpPr/>
          <p:nvPr/>
        </p:nvCxnSpPr>
        <p:spPr>
          <a:xfrm>
            <a:off x="6496618" y="4077072"/>
            <a:ext cx="11304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C74DC4F9-F3C5-7EF5-08A9-595CF034CB15}"/>
              </a:ext>
            </a:extLst>
          </p:cNvPr>
          <p:cNvSpPr txBox="1"/>
          <p:nvPr/>
        </p:nvSpPr>
        <p:spPr>
          <a:xfrm>
            <a:off x="449989" y="5677756"/>
            <a:ext cx="933024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解：原式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；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	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</a:rPr>
              <a:t>　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	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</a:rPr>
              <a:t>　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4014541" y="5735884"/>
                <a:ext cx="2557239" cy="4976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；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4541" y="5735884"/>
                <a:ext cx="2557239" cy="497637"/>
              </a:xfrm>
              <a:prstGeom prst="rect">
                <a:avLst/>
              </a:prstGeom>
              <a:blipFill>
                <a:blip r:embed="rId8"/>
                <a:stretch>
                  <a:fillRect l="-3819" t="-7317" r="-2625" b="-26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7409655" y="5702530"/>
                <a:ext cx="2345322" cy="6176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9655" y="5702530"/>
                <a:ext cx="2345322" cy="617670"/>
              </a:xfrm>
              <a:prstGeom prst="rect">
                <a:avLst/>
              </a:prstGeom>
              <a:blipFill>
                <a:blip r:embed="rId9"/>
                <a:stretch>
                  <a:fillRect l="-3896" r="-3377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1" name="yt_shape_10391"/>
          <p:cNvSpPr txBox="1"/>
          <p:nvPr/>
        </p:nvSpPr>
        <p:spPr>
          <a:xfrm>
            <a:off x="540000" y="1438106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商的算术平方根的性质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92" name="yt_shape_10392"/>
              <p:cNvSpPr txBox="1"/>
              <p:nvPr/>
            </p:nvSpPr>
            <p:spPr>
              <a:xfrm>
                <a:off x="540000" y="1942416"/>
                <a:ext cx="840236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云大附中期中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等式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成立的条件是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92" name="yt_shape_1039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42416"/>
                <a:ext cx="8402365" cy="920637"/>
              </a:xfrm>
              <a:prstGeom prst="rect">
                <a:avLst/>
              </a:prstGeom>
              <a:blipFill>
                <a:blip r:embed="rId2"/>
                <a:stretch>
                  <a:fillRect l="-2250" r="-1234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94" name="yt_table_10394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673728"/>
                  </p:ext>
                </p:extLst>
              </p:nvPr>
            </p:nvGraphicFramePr>
            <p:xfrm>
              <a:off x="540000" y="2913841"/>
              <a:ext cx="9192579" cy="635000"/>
            </p:xfrm>
            <a:graphic>
              <a:graphicData uri="http://schemas.openxmlformats.org/drawingml/2006/table">
                <a:tbl>
                  <a:tblPr/>
                  <a:tblGrid>
                    <a:gridCol w="2457768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  <a:gridCol w="2440305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2387918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  <a:gridCol w="1906588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≥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94" name="yt_table_10394" descr="{&quot;rangeId&quot;:9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673728"/>
                  </p:ext>
                </p:extLst>
              </p:nvPr>
            </p:nvGraphicFramePr>
            <p:xfrm>
              <a:off x="540000" y="2375735"/>
              <a:ext cx="9192579" cy="635000"/>
            </p:xfrm>
            <a:graphic>
              <a:graphicData uri="http://schemas.openxmlformats.org/drawingml/2006/table">
                <a:tbl>
                  <a:tblPr/>
                  <a:tblGrid>
                    <a:gridCol w="2457768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  <a:gridCol w="2440305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2387918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  <a:gridCol w="1906588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444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499" r="-17581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8210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95" name="yt_shape_10395"/>
              <p:cNvSpPr txBox="1"/>
              <p:nvPr/>
            </p:nvSpPr>
            <p:spPr>
              <a:xfrm>
                <a:off x="540000" y="3599489"/>
                <a:ext cx="10956600" cy="22246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		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395" name="yt_shape_103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99489"/>
                <a:ext cx="10956600" cy="2224648"/>
              </a:xfrm>
              <a:prstGeom prst="rect">
                <a:avLst/>
              </a:prstGeom>
              <a:blipFill>
                <a:blip r:embed="rId4"/>
                <a:stretch>
                  <a:fillRect l="-1725" t="-2192" b="-1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331516" title="H_28.801733">
            <a:extLst>
              <a:ext uri="{FF2B5EF4-FFF2-40B4-BE49-F238E27FC236}">
                <a16:creationId xmlns:a16="http://schemas.microsoft.com/office/drawing/2014/main" id="{D8903035-39D8-A1F2-F352-82B1554860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7978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74907E-7E9C-B16A-8DEB-8A5DF2258EDA}"/>
              </a:ext>
            </a:extLst>
          </p:cNvPr>
          <p:cNvSpPr txBox="1"/>
          <p:nvPr/>
        </p:nvSpPr>
        <p:spPr>
          <a:xfrm>
            <a:off x="7958293" y="1895610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BDC159-FC52-7DA4-4025-30FC76830B20}"/>
                  </a:ext>
                </a:extLst>
              </p:cNvPr>
              <p:cNvSpPr txBox="1"/>
              <p:nvPr/>
            </p:nvSpPr>
            <p:spPr>
              <a:xfrm>
                <a:off x="449989" y="4995721"/>
                <a:ext cx="2765691" cy="8098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BDC159-FC52-7DA4-4025-30FC76830B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95721"/>
                <a:ext cx="2765691" cy="809892"/>
              </a:xfrm>
              <a:prstGeom prst="rect">
                <a:avLst/>
              </a:prstGeom>
              <a:blipFill>
                <a:blip r:embed="rId6"/>
                <a:stretch>
                  <a:fillRect l="-3524" b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785932" y="5019665"/>
                <a:ext cx="3570208" cy="7711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；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</a:rPr>
                  <a:t>　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5932" y="5019665"/>
                <a:ext cx="3570208" cy="77110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7535824" y="4953768"/>
                <a:ext cx="2196755" cy="8411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5824" y="4953768"/>
                <a:ext cx="2196755" cy="841192"/>
              </a:xfrm>
              <a:prstGeom prst="rect">
                <a:avLst/>
              </a:prstGeom>
              <a:blipFill>
                <a:blip r:embed="rId8"/>
                <a:stretch>
                  <a:fillRect l="-4155" r="-3324" b="-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0" name="yt_shape_10400"/>
          <p:cNvSpPr txBox="1"/>
          <p:nvPr/>
        </p:nvSpPr>
        <p:spPr>
          <a:xfrm>
            <a:off x="540000" y="1537880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最简二次根式</a:t>
            </a:r>
          </a:p>
        </p:txBody>
      </p:sp>
      <p:sp>
        <p:nvSpPr>
          <p:cNvPr id="10401" name="yt_shape_10401"/>
          <p:cNvSpPr txBox="1"/>
          <p:nvPr/>
        </p:nvSpPr>
        <p:spPr>
          <a:xfrm>
            <a:off x="540000" y="2042190"/>
            <a:ext cx="9977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昆明市西山区期末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下列二次根式中，是最简二次根式的是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02" name="yt_table_10402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3669886"/>
                  </p:ext>
                </p:extLst>
              </p:nvPr>
            </p:nvGraphicFramePr>
            <p:xfrm>
              <a:off x="540000" y="2521493"/>
              <a:ext cx="8161212" cy="911733"/>
            </p:xfrm>
            <a:graphic>
              <a:graphicData uri="http://schemas.openxmlformats.org/drawingml/2006/table">
                <a:tbl>
                  <a:tblPr/>
                  <a:tblGrid>
                    <a:gridCol w="2426145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  <a:gridCol w="2153095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402" name="yt_table_10402" descr="{&quot;rangeId&quot;:12,&quot;type&quot;:&quot;Option&quot;}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3669886"/>
                  </p:ext>
                </p:extLst>
              </p:nvPr>
            </p:nvGraphicFramePr>
            <p:xfrm>
              <a:off x="540000" y="1883613"/>
              <a:ext cx="8161212" cy="911733"/>
            </p:xfrm>
            <a:graphic>
              <a:graphicData uri="http://schemas.openxmlformats.org/drawingml/2006/table">
                <a:tbl>
                  <a:tblPr/>
                  <a:tblGrid>
                    <a:gridCol w="2426145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  <a:gridCol w="2153095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6683" b="-19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2429" r="-166102" b="-19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1831" r="-65634" b="-19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75107" b="-19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03" name="yt_shape_10403"/>
              <p:cNvSpPr txBox="1"/>
              <p:nvPr/>
            </p:nvSpPr>
            <p:spPr>
              <a:xfrm>
                <a:off x="540000" y="3483813"/>
                <a:ext cx="6478890" cy="21963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把下列二次根式化为最简二次根式：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3368143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3368143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403" name="yt_shape_10403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83813"/>
                <a:ext cx="6478890" cy="2196307"/>
              </a:xfrm>
              <a:prstGeom prst="rect">
                <a:avLst/>
              </a:prstGeom>
              <a:blipFill>
                <a:blip r:embed="rId3"/>
                <a:stretch>
                  <a:fillRect l="-2919" t="-2216" r="-1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331578" title="H_28.801733">
            <a:extLst>
              <a:ext uri="{FF2B5EF4-FFF2-40B4-BE49-F238E27FC236}">
                <a16:creationId xmlns:a16="http://schemas.microsoft.com/office/drawing/2014/main" id="{C6AFA21E-F56E-DCC9-2B09-39CFABFFB6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7955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C66B92-87A9-9906-EC19-560898686F37}"/>
              </a:ext>
            </a:extLst>
          </p:cNvPr>
          <p:cNvSpPr txBox="1"/>
          <p:nvPr/>
        </p:nvSpPr>
        <p:spPr>
          <a:xfrm>
            <a:off x="9517789" y="199538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03AC38-BCBF-8FA7-B7E5-FF013A6612EF}"/>
                  </a:ext>
                </a:extLst>
              </p:cNvPr>
              <p:cNvSpPr txBox="1"/>
              <p:nvPr/>
            </p:nvSpPr>
            <p:spPr>
              <a:xfrm>
                <a:off x="2358291" y="3912495"/>
                <a:ext cx="1173989" cy="8814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A903AC38-BCBF-8FA7-B7E5-FF013A6612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8291" y="3912495"/>
                <a:ext cx="1173989" cy="881457"/>
              </a:xfrm>
              <a:prstGeom prst="rect">
                <a:avLst/>
              </a:prstGeom>
              <a:blipFill>
                <a:blip r:embed="rId5"/>
                <a:stretch>
                  <a:fillRect l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E4A415B-BDA6-4848-3D7A-49E6EDBD8CCD}"/>
              </a:ext>
            </a:extLst>
          </p:cNvPr>
          <p:cNvCxnSpPr/>
          <p:nvPr/>
        </p:nvCxnSpPr>
        <p:spPr>
          <a:xfrm>
            <a:off x="2143502" y="4581128"/>
            <a:ext cx="129876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14E78A-B871-27FD-658D-93EA1D6029BA}"/>
                  </a:ext>
                </a:extLst>
              </p:cNvPr>
              <p:cNvSpPr txBox="1"/>
              <p:nvPr/>
            </p:nvSpPr>
            <p:spPr>
              <a:xfrm>
                <a:off x="5464330" y="3912495"/>
                <a:ext cx="759588" cy="8814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6" name="文本框 5" descr="{'rangeId': 13, 'hasSerialNum': 1}">
                <a:extLst>
                  <a:ext uri="{FF2B5EF4-FFF2-40B4-BE49-F238E27FC236}">
                    <a16:creationId xmlns:a16="http://schemas.microsoft.com/office/drawing/2014/main" id="{D514E78A-B871-27FD-658D-93EA1D6029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4330" y="3912495"/>
                <a:ext cx="759588" cy="88145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41870E-19E7-47F3-FB4F-1AB86D51FDD9}"/>
              </a:ext>
            </a:extLst>
          </p:cNvPr>
          <p:cNvCxnSpPr/>
          <p:nvPr/>
        </p:nvCxnSpPr>
        <p:spPr>
          <a:xfrm>
            <a:off x="5249541" y="4766196"/>
            <a:ext cx="8843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D5C25C0-8965-B40C-C26C-3EE705C28094}"/>
                  </a:ext>
                </a:extLst>
              </p:cNvPr>
              <p:cNvSpPr txBox="1"/>
              <p:nvPr/>
            </p:nvSpPr>
            <p:spPr>
              <a:xfrm>
                <a:off x="2178904" y="4700340"/>
                <a:ext cx="888174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8" name="文本框 7" descr="{'rangeId': 13, 'hasSerialNum': 1}">
                <a:extLst>
                  <a:ext uri="{FF2B5EF4-FFF2-40B4-BE49-F238E27FC236}">
                    <a16:creationId xmlns:a16="http://schemas.microsoft.com/office/drawing/2014/main" id="{AD5C25C0-8965-B40C-C26C-3EE705C280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8904" y="4700340"/>
                <a:ext cx="888174" cy="100534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7281595-3A0B-5D55-C237-F6DE0252FA5E}"/>
              </a:ext>
            </a:extLst>
          </p:cNvPr>
          <p:cNvCxnSpPr/>
          <p:nvPr/>
        </p:nvCxnSpPr>
        <p:spPr>
          <a:xfrm>
            <a:off x="1964115" y="5677929"/>
            <a:ext cx="10129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F6D0E78-33EE-043F-6B61-C70E8B909A6B}"/>
                  </a:ext>
                </a:extLst>
              </p:cNvPr>
              <p:cNvSpPr txBox="1"/>
              <p:nvPr/>
            </p:nvSpPr>
            <p:spPr>
              <a:xfrm>
                <a:off x="6081931" y="4700340"/>
                <a:ext cx="888174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" name="文本框 9" descr="{'rangeId': 13, 'hasSerialNum': 1}">
                <a:extLst>
                  <a:ext uri="{FF2B5EF4-FFF2-40B4-BE49-F238E27FC236}">
                    <a16:creationId xmlns:a16="http://schemas.microsoft.com/office/drawing/2014/main" id="{9F6D0E78-33EE-043F-6B61-C70E8B909A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1931" y="4700340"/>
                <a:ext cx="888174" cy="100534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F7C2B10-C232-253B-D1BB-1CE948A20C65}"/>
              </a:ext>
            </a:extLst>
          </p:cNvPr>
          <p:cNvCxnSpPr/>
          <p:nvPr/>
        </p:nvCxnSpPr>
        <p:spPr>
          <a:xfrm>
            <a:off x="5867142" y="5677929"/>
            <a:ext cx="10129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8" name="yt_shape_10408"/>
          <p:cNvSpPr txBox="1"/>
          <p:nvPr/>
        </p:nvSpPr>
        <p:spPr>
          <a:xfrm>
            <a:off x="540000" y="1830497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盲目地追求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简便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，弄错运算顺序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09" name="yt_shape_10409"/>
              <p:cNvSpPr txBox="1"/>
              <p:nvPr/>
            </p:nvSpPr>
            <p:spPr>
              <a:xfrm>
                <a:off x="540000" y="2334807"/>
                <a:ext cx="2868093" cy="30526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09" name="yt_shape_10409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4807"/>
                <a:ext cx="2868093" cy="3052695"/>
              </a:xfrm>
              <a:prstGeom prst="rect">
                <a:avLst/>
              </a:prstGeom>
              <a:blipFill>
                <a:blip r:embed="rId2"/>
                <a:stretch>
                  <a:fillRect l="-6596" r="-5532" b="-2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331653" title="H_28.801733">
            <a:extLst>
              <a:ext uri="{FF2B5EF4-FFF2-40B4-BE49-F238E27FC236}">
                <a16:creationId xmlns:a16="http://schemas.microsoft.com/office/drawing/2014/main" id="{9E577B5F-9B30-C051-6B3C-00B6FEE1F6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72174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0385582-FC69-BA86-29DA-1F37EF373F28}"/>
                  </a:ext>
                </a:extLst>
              </p:cNvPr>
              <p:cNvSpPr txBox="1"/>
              <p:nvPr/>
            </p:nvSpPr>
            <p:spPr>
              <a:xfrm>
                <a:off x="449989" y="2989676"/>
                <a:ext cx="2558289" cy="8814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}">
                <a:extLst>
                  <a:ext uri="{FF2B5EF4-FFF2-40B4-BE49-F238E27FC236}">
                    <a16:creationId xmlns:a16="http://schemas.microsoft.com/office/drawing/2014/main" id="{90385582-FC69-BA86-29DA-1F37EF373F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89676"/>
                <a:ext cx="2558289" cy="881457"/>
              </a:xfrm>
              <a:prstGeom prst="rect">
                <a:avLst/>
              </a:prstGeom>
              <a:blipFill>
                <a:blip r:embed="rId4"/>
                <a:stretch>
                  <a:fillRect l="-3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8306EB-9086-68C8-D437-C32CB9DC2736}"/>
                  </a:ext>
                </a:extLst>
              </p:cNvPr>
              <p:cNvSpPr txBox="1"/>
              <p:nvPr/>
            </p:nvSpPr>
            <p:spPr>
              <a:xfrm>
                <a:off x="449989" y="3777521"/>
                <a:ext cx="1487933" cy="911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hasSerialNum': 1}">
                <a:extLst>
                  <a:ext uri="{FF2B5EF4-FFF2-40B4-BE49-F238E27FC236}">
                    <a16:creationId xmlns:a16="http://schemas.microsoft.com/office/drawing/2014/main" id="{CF8306EB-9086-68C8-D437-C32CB9DC27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7521"/>
                <a:ext cx="1487933" cy="911047"/>
              </a:xfrm>
              <a:prstGeom prst="rect">
                <a:avLst/>
              </a:prstGeom>
              <a:blipFill>
                <a:blip r:embed="rId5"/>
                <a:stretch>
                  <a:fillRect l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BD68C5-6AF4-03D3-6837-46CB03D3CACF}"/>
                  </a:ext>
                </a:extLst>
              </p:cNvPr>
              <p:cNvSpPr txBox="1"/>
              <p:nvPr/>
            </p:nvSpPr>
            <p:spPr>
              <a:xfrm>
                <a:off x="449989" y="4594956"/>
                <a:ext cx="835788" cy="8098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hasSerialNum': 1}">
                <a:extLst>
                  <a:ext uri="{FF2B5EF4-FFF2-40B4-BE49-F238E27FC236}">
                    <a16:creationId xmlns:a16="http://schemas.microsoft.com/office/drawing/2014/main" id="{9ABD68C5-6AF4-03D3-6837-46CB03D3CA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94956"/>
                <a:ext cx="835788" cy="809829"/>
              </a:xfrm>
              <a:prstGeom prst="rect">
                <a:avLst/>
              </a:prstGeom>
              <a:blipFill>
                <a:blip r:embed="rId6"/>
                <a:stretch>
                  <a:fillRect l="-11679" r="-11679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" name="yt_shape_10414"/>
          <p:cNvSpPr txBox="1"/>
          <p:nvPr/>
        </p:nvSpPr>
        <p:spPr>
          <a:xfrm>
            <a:off x="540000" y="1008939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413" name="yt_image_10413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08939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16" name="yt_shape_10416"/>
              <p:cNvSpPr txBox="1"/>
              <p:nvPr/>
            </p:nvSpPr>
            <p:spPr>
              <a:xfrm>
                <a:off x="540120" y="1700808"/>
                <a:ext cx="11111999" cy="19539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贵阳十八中月考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，那么下面各式：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416" name="yt_shape_104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700808"/>
                <a:ext cx="11111999" cy="1953996"/>
              </a:xfrm>
              <a:prstGeom prst="rect">
                <a:avLst/>
              </a:prstGeom>
              <a:blipFill>
                <a:blip r:embed="rId3"/>
                <a:stretch>
                  <a:fillRect l="-1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18" name="yt_table_104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425157"/>
              </p:ext>
            </p:extLst>
          </p:nvPr>
        </p:nvGraphicFramePr>
        <p:xfrm>
          <a:off x="540000" y="3705592"/>
          <a:ext cx="93338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858E15F-586F-2928-C294-13C2568D9F1E}"/>
              </a:ext>
            </a:extLst>
          </p:cNvPr>
          <p:cNvSpPr txBox="1"/>
          <p:nvPr/>
        </p:nvSpPr>
        <p:spPr>
          <a:xfrm>
            <a:off x="6013916" y="2621552"/>
            <a:ext cx="383285" cy="10611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420"/>
              <p:cNvSpPr txBox="1"/>
              <p:nvPr/>
            </p:nvSpPr>
            <p:spPr>
              <a:xfrm>
                <a:off x="540119" y="4181080"/>
                <a:ext cx="11111999" cy="23282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的被开方数相同，则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已知长方形的面积是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48cm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，其中一边的长是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，则另一边的长是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 xmlns="">
          <p:sp>
            <p:nvSpPr>
              <p:cNvPr id="7" name="yt_shape_104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81080"/>
                <a:ext cx="11111999" cy="2328201"/>
              </a:xfrm>
              <a:prstGeom prst="rect">
                <a:avLst/>
              </a:prstGeom>
              <a:blipFill>
                <a:blip r:embed="rId4"/>
                <a:stretch>
                  <a:fillRect l="-1701" r="-439" b="-44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26F04C2-5E6A-F1B2-C25C-8A4F95CDA83B}"/>
              </a:ext>
            </a:extLst>
          </p:cNvPr>
          <p:cNvSpPr txBox="1"/>
          <p:nvPr/>
        </p:nvSpPr>
        <p:spPr>
          <a:xfrm>
            <a:off x="3801448" y="4134274"/>
            <a:ext cx="637285" cy="8833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AA36D81-27A1-D307-C92F-162C774493A0}"/>
              </a:ext>
            </a:extLst>
          </p:cNvPr>
          <p:cNvSpPr txBox="1"/>
          <p:nvPr/>
        </p:nvSpPr>
        <p:spPr>
          <a:xfrm>
            <a:off x="10881761" y="4924024"/>
            <a:ext cx="637286" cy="61228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828C273-15F0-1639-BFCD-E526B70E41CB}"/>
                  </a:ext>
                </a:extLst>
              </p:cNvPr>
              <p:cNvSpPr txBox="1"/>
              <p:nvPr/>
            </p:nvSpPr>
            <p:spPr>
              <a:xfrm>
                <a:off x="4101485" y="5918181"/>
                <a:ext cx="10057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828C273-15F0-1639-BFCD-E526B70E41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1485" y="5918181"/>
                <a:ext cx="1005714" cy="615391"/>
              </a:xfrm>
              <a:prstGeom prst="rect">
                <a:avLst/>
              </a:prstGeom>
              <a:blipFill>
                <a:blip r:embed="rId5"/>
                <a:stretch>
                  <a:fillRect l="-969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A1EE27F-792F-D50B-9187-7ABCB2C89A99}"/>
              </a:ext>
            </a:extLst>
          </p:cNvPr>
          <p:cNvCxnSpPr/>
          <p:nvPr/>
        </p:nvCxnSpPr>
        <p:spPr>
          <a:xfrm>
            <a:off x="3886696" y="6505815"/>
            <a:ext cx="11304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27" name="yt_shape_10427"/>
              <p:cNvSpPr txBox="1"/>
              <p:nvPr/>
            </p:nvSpPr>
            <p:spPr>
              <a:xfrm>
                <a:off x="540000" y="1782314"/>
                <a:ext cx="2996398" cy="36533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27" name="yt_shape_10427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2314"/>
                <a:ext cx="2996398" cy="3653372"/>
              </a:xfrm>
              <a:prstGeom prst="rect">
                <a:avLst/>
              </a:prstGeom>
              <a:blipFill>
                <a:blip r:embed="rId2"/>
                <a:stretch>
                  <a:fillRect l="-6314" r="-5499" b="-1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89707D-B3F8-44F8-08C9-5E0FEBFBF87F}"/>
                  </a:ext>
                </a:extLst>
              </p:cNvPr>
              <p:cNvSpPr txBox="1"/>
              <p:nvPr/>
            </p:nvSpPr>
            <p:spPr>
              <a:xfrm>
                <a:off x="449989" y="2703058"/>
                <a:ext cx="3024568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C689707D-B3F8-44F8-08C9-5E0FEBFBF8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03058"/>
                <a:ext cx="3024568" cy="1061161"/>
              </a:xfrm>
              <a:prstGeom prst="rect">
                <a:avLst/>
              </a:prstGeom>
              <a:blipFill>
                <a:blip r:embed="rId3"/>
                <a:stretch>
                  <a:fillRect l="-3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ED00C46-045F-2E5F-E3B6-344DC2572545}"/>
                  </a:ext>
                </a:extLst>
              </p:cNvPr>
              <p:cNvSpPr txBox="1"/>
              <p:nvPr/>
            </p:nvSpPr>
            <p:spPr>
              <a:xfrm>
                <a:off x="449989" y="3670607"/>
                <a:ext cx="970789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EED00C46-045F-2E5F-E3B6-344DC25725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70607"/>
                <a:ext cx="970789" cy="1061162"/>
              </a:xfrm>
              <a:prstGeom prst="rect">
                <a:avLst/>
              </a:prstGeom>
              <a:blipFill>
                <a:blip r:embed="rId4"/>
                <a:stretch>
                  <a:fillRect l="-100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0CD2D52-1793-63C1-0DB1-712E1B26B935}"/>
                  </a:ext>
                </a:extLst>
              </p:cNvPr>
              <p:cNvSpPr txBox="1"/>
              <p:nvPr/>
            </p:nvSpPr>
            <p:spPr>
              <a:xfrm>
                <a:off x="449989" y="4638157"/>
                <a:ext cx="964374" cy="809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A0CD2D52-1793-63C1-0DB1-712E1B26B9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38157"/>
                <a:ext cx="964374" cy="809003"/>
              </a:xfrm>
              <a:prstGeom prst="rect">
                <a:avLst/>
              </a:prstGeom>
              <a:blipFill>
                <a:blip r:embed="rId5"/>
                <a:stretch>
                  <a:fillRect l="-10127" r="-10127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449989" y="1163044"/>
            <a:ext cx="14927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431">
                <a:extLst>
                  <a:ext uri="{FF2B5EF4-FFF2-40B4-BE49-F238E27FC236}">
                    <a16:creationId xmlns:a16="http://schemas.microsoft.com/office/drawing/2014/main" id="{65DA5CA5-CABE-2638-8D40-FAC3B777B8AD}"/>
                  </a:ext>
                </a:extLst>
              </p:cNvPr>
              <p:cNvSpPr txBox="1"/>
              <p:nvPr/>
            </p:nvSpPr>
            <p:spPr>
              <a:xfrm>
                <a:off x="6844018" y="1787682"/>
                <a:ext cx="2996398" cy="22299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5" name="yt_shape_10431">
                <a:extLst>
                  <a:ext uri="{FF2B5EF4-FFF2-40B4-BE49-F238E27FC236}">
                    <a16:creationId xmlns:a16="http://schemas.microsoft.com/office/drawing/2014/main" id="{65DA5CA5-CABE-2638-8D40-FAC3B777B8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4018" y="1787682"/>
                <a:ext cx="2996398" cy="2229906"/>
              </a:xfrm>
              <a:prstGeom prst="rect">
                <a:avLst/>
              </a:prstGeom>
              <a:blipFill>
                <a:blip r:embed="rId6"/>
                <a:stretch>
                  <a:fillRect l="-6314" r="-5499" b="-38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203145-DEB4-3A58-8D1D-4ECC41E8ACDA}"/>
                  </a:ext>
                </a:extLst>
              </p:cNvPr>
              <p:cNvSpPr txBox="1"/>
              <p:nvPr/>
            </p:nvSpPr>
            <p:spPr>
              <a:xfrm>
                <a:off x="6844018" y="2703058"/>
                <a:ext cx="3064257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203145-DEB4-3A58-8D1D-4ECC41E8AC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4018" y="2703058"/>
                <a:ext cx="3064257" cy="1061161"/>
              </a:xfrm>
              <a:prstGeom prst="rect">
                <a:avLst/>
              </a:prstGeom>
              <a:blipFill>
                <a:blip r:embed="rId7"/>
                <a:stretch>
                  <a:fillRect l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44F6F2B-7C0C-F028-91B6-EF1EE642A7A9}"/>
                  </a:ext>
                </a:extLst>
              </p:cNvPr>
              <p:cNvSpPr txBox="1"/>
              <p:nvPr/>
            </p:nvSpPr>
            <p:spPr>
              <a:xfrm>
                <a:off x="6844018" y="3670607"/>
                <a:ext cx="9295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44F6F2B-7C0C-F028-91B6-EF1EE642A7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4018" y="3670607"/>
                <a:ext cx="929514" cy="613931"/>
              </a:xfrm>
              <a:prstGeom prst="rect">
                <a:avLst/>
              </a:prstGeom>
              <a:blipFill>
                <a:blip r:embed="rId8"/>
                <a:stretch>
                  <a:fillRect l="-10526" r="-1052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1337</Words>
  <Application>Microsoft Office PowerPoint</Application>
  <PresentationFormat>宽屏</PresentationFormat>
  <Paragraphs>136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2023-11-20T08:07:41Z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