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8" r:id="rId4"/>
    <p:sldId id="369" r:id="rId5"/>
    <p:sldId id="370" r:id="rId6"/>
    <p:sldId id="372" r:id="rId7"/>
    <p:sldId id="373" r:id="rId8"/>
    <p:sldId id="375" r:id="rId9"/>
    <p:sldId id="377" r:id="rId10"/>
    <p:sldId id="386" r:id="rId11"/>
    <p:sldId id="388" r:id="rId12"/>
    <p:sldId id="394" r:id="rId13"/>
    <p:sldId id="389" r:id="rId14"/>
    <p:sldId id="396" r:id="rId15"/>
    <p:sldId id="390" r:id="rId16"/>
    <p:sldId id="398" r:id="rId17"/>
    <p:sldId id="256" r:id="rId18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63" d="100"/>
          <a:sy n="63" d="100"/>
        </p:scale>
        <p:origin x="780" y="4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2023/11/20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2023/11/20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2023/11/20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2023/11/20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bin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1.bin"/><Relationship Id="rId4" Type="http://schemas.openxmlformats.org/officeDocument/2006/relationships/image" Target="../media/image2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9.png"/><Relationship Id="rId4" Type="http://schemas.openxmlformats.org/officeDocument/2006/relationships/image" Target="../media/image27.bin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bin"/><Relationship Id="rId2" Type="http://schemas.openxmlformats.org/officeDocument/2006/relationships/image" Target="../media/image27.bin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bin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bin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bin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bin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49" name="yt_image_12249" title="H_25.92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03712" y="2352727"/>
            <a:ext cx="2784576" cy="329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252" name="yt_shape_12252"/>
          <p:cNvSpPr txBox="1"/>
          <p:nvPr/>
        </p:nvSpPr>
        <p:spPr>
          <a:xfrm>
            <a:off x="540000" y="2732610"/>
            <a:ext cx="10884592" cy="192052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菱形的判定方法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有一组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</a:rPr>
              <a:t>邻边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相等的平行四边形是菱形；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对角线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</a:rPr>
              <a:t>互相垂直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的平行四边形是菱形；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四条边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</a:rPr>
              <a:t>相等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的四边形是菱形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29C8EA95-4678-D445-C77A-3B299F2F7E07}"/>
              </a:ext>
            </a:extLst>
          </p:cNvPr>
          <p:cNvSpPr txBox="1"/>
          <p:nvPr/>
        </p:nvSpPr>
        <p:spPr>
          <a:xfrm>
            <a:off x="1897789" y="3161292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  <a:cs typeface="+mn-cs"/>
              </a:rPr>
              <a:t>邻边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ADAE7DE-8389-0BF6-B1D8-2E77988307F1}"/>
              </a:ext>
            </a:extLst>
          </p:cNvPr>
          <p:cNvSpPr txBox="1"/>
          <p:nvPr/>
        </p:nvSpPr>
        <p:spPr>
          <a:xfrm>
            <a:off x="1897789" y="3636780"/>
            <a:ext cx="1704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  <a:cs typeface="+mn-cs"/>
              </a:rPr>
              <a:t>互相垂直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0700ABA-E02A-3902-D944-9326358E9EE0}"/>
              </a:ext>
            </a:extLst>
          </p:cNvPr>
          <p:cNvSpPr txBox="1"/>
          <p:nvPr/>
        </p:nvSpPr>
        <p:spPr>
          <a:xfrm>
            <a:off x="1897789" y="4112268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  <a:cs typeface="+mn-cs"/>
              </a:rPr>
              <a:t>相等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4F2D66BC-BEB2-52A1-ABFF-61EB7A15F90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72025" y="1659434"/>
            <a:ext cx="2647950" cy="46672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09" name="yt_shape_12309"/>
          <p:cNvSpPr txBox="1"/>
          <p:nvPr/>
        </p:nvSpPr>
        <p:spPr>
          <a:xfrm>
            <a:off x="540119" y="1484784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岳阳市中考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分别在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▱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上，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，连接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DF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请从以下三个条件：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中，选择一个合适的作为已知条件，使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▱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为菱形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2310" name="yt_image_12310" title="H_108">
            <a:extLst>
              <a:ext uri="">
                <a16:creationId xmlns="" xmlns:a14="http://schemas.microsoft.com/office/drawing/2010/main" xmlns:mc="http://schemas.openxmlformats.org/markup-compatibility/2006" xmlns:m="http://schemas.openxmlformats.org/officeDocument/2006/math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64314" y="3076714"/>
            <a:ext cx="1663371" cy="137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312" name="yt_shape_12312"/>
          <p:cNvSpPr txBox="1"/>
          <p:nvPr/>
        </p:nvSpPr>
        <p:spPr>
          <a:xfrm>
            <a:off x="540000" y="4498799"/>
            <a:ext cx="7001917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你添加的条件是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</a:rPr>
              <a:t>或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③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填序号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；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2001DE80-CB94-5396-4ED1-5A3A0E9D3860}"/>
              </a:ext>
            </a:extLst>
          </p:cNvPr>
          <p:cNvSpPr txBox="1"/>
          <p:nvPr/>
        </p:nvSpPr>
        <p:spPr>
          <a:xfrm>
            <a:off x="3726589" y="4451993"/>
            <a:ext cx="2008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①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  <a:cs typeface="+mn-cs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③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313" name="yt_shape_12313"/>
              <p:cNvSpPr txBox="1"/>
              <p:nvPr/>
            </p:nvSpPr>
            <p:spPr>
              <a:xfrm>
                <a:off x="540000" y="1187920"/>
                <a:ext cx="5948744" cy="484215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添加了条件后，请证明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▱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为菱形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添加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①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，证明如下：</a:t>
                </a:r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四边形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是平行四边形，</a:t>
                </a:r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中，</a:t>
                </a:r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</a:rPr>
                  <a:t>​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&amp;∠1=∠2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𝐴𝐸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𝐶𝐹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ADE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≌△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AAS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▱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为菱形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</p:txBody>
          </p:sp>
        </mc:Choice>
        <mc:Fallback xmlns="" xmlns:a16="http://schemas.microsoft.com/office/drawing/2014/main">
          <p:sp>
            <p:nvSpPr>
              <p:cNvPr id="12313" name="yt_shape_12313" descr="{&quot;rangeId&quot;:30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187920"/>
                <a:ext cx="5948744" cy="4842159"/>
              </a:xfrm>
              <a:prstGeom prst="rect">
                <a:avLst/>
              </a:prstGeom>
              <a:blipFill>
                <a:blip r:embed="rId2"/>
                <a:stretch>
                  <a:fillRect l="-3179" t="-1134" r="-2359" b="-302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285A9D7E-EB10-27C2-9107-66EEFD1D3EA3}"/>
              </a:ext>
            </a:extLst>
          </p:cNvPr>
          <p:cNvSpPr txBox="1"/>
          <p:nvPr/>
        </p:nvSpPr>
        <p:spPr>
          <a:xfrm>
            <a:off x="449989" y="1616602"/>
            <a:ext cx="4294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添加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①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，证明如下：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3505EA6-C221-A400-EECA-1774F85DDB1D}"/>
              </a:ext>
            </a:extLst>
          </p:cNvPr>
          <p:cNvSpPr txBox="1"/>
          <p:nvPr/>
        </p:nvSpPr>
        <p:spPr>
          <a:xfrm>
            <a:off x="449989" y="2092090"/>
            <a:ext cx="43282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四边形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是平行四边形，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7F071A2-0887-C47A-0836-034F0451170A}"/>
              </a:ext>
            </a:extLst>
          </p:cNvPr>
          <p:cNvSpPr txBox="1"/>
          <p:nvPr/>
        </p:nvSpPr>
        <p:spPr>
          <a:xfrm>
            <a:off x="449989" y="2567578"/>
            <a:ext cx="18644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CECDD108-6E6D-8C91-D1CB-646F3F43A5D7}"/>
              </a:ext>
            </a:extLst>
          </p:cNvPr>
          <p:cNvSpPr txBox="1"/>
          <p:nvPr/>
        </p:nvSpPr>
        <p:spPr>
          <a:xfrm>
            <a:off x="449989" y="3043066"/>
            <a:ext cx="32106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中，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E42644B2-4095-8249-88C2-853BB051583A}"/>
                  </a:ext>
                </a:extLst>
              </p:cNvPr>
              <p:cNvSpPr txBox="1"/>
              <p:nvPr/>
            </p:nvSpPr>
            <p:spPr>
              <a:xfrm>
                <a:off x="449989" y="3518554"/>
                <a:ext cx="1799082" cy="161164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</a:rPr>
                  <a:t>​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&amp;∠1=∠2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𝐴𝐸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𝐶𝐹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6" name="文本框 5" descr="{'rangeId': 30}">
                <a:extLst>
                  <a:ext uri="{FF2B5EF4-FFF2-40B4-BE49-F238E27FC236}">
                    <a16:creationId xmlns:a16="http://schemas.microsoft.com/office/drawing/2014/main" id="{E42644B2-4095-8249-88C2-853BB051583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518554"/>
                <a:ext cx="1799082" cy="1611643"/>
              </a:xfrm>
              <a:prstGeom prst="rect">
                <a:avLst/>
              </a:prstGeom>
              <a:blipFill>
                <a:blip r:embed="rId3"/>
                <a:stretch>
                  <a:fillRect l="-54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FB47710F-0DF3-B671-23B9-9893D3FA0F45}"/>
              </a:ext>
            </a:extLst>
          </p:cNvPr>
          <p:cNvSpPr txBox="1"/>
          <p:nvPr/>
        </p:nvSpPr>
        <p:spPr>
          <a:xfrm>
            <a:off x="449989" y="5036585"/>
            <a:ext cx="54140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AAS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AE8F2BD4-3956-1F14-1DAA-D1545E17EB5C}"/>
              </a:ext>
            </a:extLst>
          </p:cNvPr>
          <p:cNvSpPr txBox="1"/>
          <p:nvPr/>
        </p:nvSpPr>
        <p:spPr>
          <a:xfrm>
            <a:off x="449989" y="5512073"/>
            <a:ext cx="256609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▱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为菱形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10" name="yt_image_12310" title="H_108">
            <a:extLst>
              <a:ext uri="">
                <a16:creationId xmlns="" xmlns:a14="http://schemas.microsoft.com/office/drawing/2010/main" xmlns:mc="http://schemas.openxmlformats.org/markup-compatibility/2006" xmlns:m="http://schemas.openxmlformats.org/officeDocument/2006/math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590072" y="1406290"/>
            <a:ext cx="1841707" cy="15186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16" name="yt_shape_12316"/>
          <p:cNvSpPr txBox="1"/>
          <p:nvPr/>
        </p:nvSpPr>
        <p:spPr>
          <a:xfrm>
            <a:off x="540119" y="908720"/>
            <a:ext cx="11111999" cy="121879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10000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安顺五中单元卷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如图，在四边形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中，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，对角线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相交于点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平分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BAD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，过点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作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CE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交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的延长线于点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，连接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OE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10000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求证：四边形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是菱形；</a:t>
            </a:r>
          </a:p>
        </p:txBody>
      </p:sp>
      <p:sp>
        <p:nvSpPr>
          <p:cNvPr id="3" name="yt_shape_12318"/>
          <p:cNvSpPr txBox="1"/>
          <p:nvPr/>
        </p:nvSpPr>
        <p:spPr>
          <a:xfrm>
            <a:off x="540000" y="2142314"/>
            <a:ext cx="3957815" cy="4062651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10000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证明：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zh-CN" altLang="zh-CN" sz="100" b="0" i="0" u="none" spc="-100">
                <a:noFill/>
                <a:effectLst/>
                <a:latin typeface="白正"/>
                <a:ea typeface="宋体"/>
              </a:rPr>
              <a:t>⁠</a:t>
            </a:r>
            <a:br>
              <a:rPr lang="en-US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BAC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DCA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 spc="-100">
                <a:noFill/>
                <a:effectLst/>
                <a:latin typeface="白正"/>
                <a:ea typeface="宋体"/>
              </a:rPr>
              <a:t>⁠</a:t>
            </a:r>
            <a:br>
              <a:rPr lang="en-US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平分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BAD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zh-CN" altLang="zh-CN" sz="100" b="0" i="0" u="none" spc="-100">
                <a:noFill/>
                <a:effectLst/>
                <a:latin typeface="白正"/>
                <a:ea typeface="宋体"/>
              </a:rPr>
              <a:t>⁠</a:t>
            </a:r>
            <a:br>
              <a:rPr lang="en-US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DAC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BAC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 spc="-100">
                <a:noFill/>
                <a:effectLst/>
                <a:latin typeface="白正"/>
                <a:ea typeface="宋体"/>
              </a:rPr>
              <a:t>⁠</a:t>
            </a:r>
            <a:br>
              <a:rPr lang="en-US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DAC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DCA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 spc="-100">
                <a:noFill/>
                <a:effectLst/>
                <a:latin typeface="白正"/>
                <a:ea typeface="宋体"/>
              </a:rPr>
              <a:t>⁠</a:t>
            </a:r>
            <a:br>
              <a:rPr lang="en-US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 spc="-100">
                <a:noFill/>
                <a:effectLst/>
                <a:latin typeface="白正"/>
                <a:ea typeface="宋体"/>
              </a:rPr>
              <a:t>⁠</a:t>
            </a:r>
            <a:br>
              <a:rPr lang="en-US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 spc="-100">
                <a:noFill/>
                <a:effectLst/>
                <a:latin typeface="白正"/>
                <a:ea typeface="宋体"/>
              </a:rPr>
              <a:t>⁠</a:t>
            </a:r>
            <a:br>
              <a:rPr lang="en-US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四边形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是平行四边形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 spc="-100">
                <a:noFill/>
                <a:effectLst/>
                <a:latin typeface="白正"/>
                <a:ea typeface="宋体"/>
              </a:rPr>
              <a:t>⁠</a:t>
            </a:r>
            <a:br>
              <a:rPr lang="en-US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zh-CN" altLang="zh-CN" sz="100" b="0" i="0" u="none" spc="-100">
                <a:noFill/>
                <a:effectLst/>
                <a:latin typeface="白正"/>
                <a:ea typeface="宋体"/>
              </a:rPr>
              <a:t>⁠</a:t>
            </a:r>
            <a:br>
              <a:rPr lang="en-US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四边形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是菱形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 spc="-100">
                <a:noFill/>
                <a:effectLst/>
                <a:latin typeface="白正"/>
                <a:ea typeface="宋体"/>
              </a:rPr>
              <a:t>⁠</a:t>
            </a:r>
          </a:p>
        </p:txBody>
      </p:sp>
      <p:pic>
        <p:nvPicPr>
          <p:cNvPr id="4" name="yt_image_12319" title="H_96.75">
            <a:extLst>
              <a:ext uri="">
                <a16:creationId xmlns="" xmlns:a14="http://schemas.microsoft.com/office/drawing/2010/main" xmlns:mc="http://schemas.openxmlformats.org/markup-compatibility/2006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67954" y="2304358"/>
            <a:ext cx="1884045" cy="1228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5A494923-8D45-4364-DB7B-89F782D92857}"/>
              </a:ext>
            </a:extLst>
          </p:cNvPr>
          <p:cNvSpPr txBox="1"/>
          <p:nvPr/>
        </p:nvSpPr>
        <p:spPr>
          <a:xfrm>
            <a:off x="449989" y="2095508"/>
            <a:ext cx="35662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证明：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85CC80BD-EB53-7DB1-9EEB-E7BB00FEAB7A}"/>
              </a:ext>
            </a:extLst>
          </p:cNvPr>
          <p:cNvSpPr txBox="1"/>
          <p:nvPr/>
        </p:nvSpPr>
        <p:spPr>
          <a:xfrm>
            <a:off x="449989" y="2481450"/>
            <a:ext cx="26597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DCA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FB040CA1-766E-E653-5C3D-CC3F5940F1EF}"/>
              </a:ext>
            </a:extLst>
          </p:cNvPr>
          <p:cNvSpPr txBox="1"/>
          <p:nvPr/>
        </p:nvSpPr>
        <p:spPr>
          <a:xfrm>
            <a:off x="449989" y="2903126"/>
            <a:ext cx="26851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平分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BAD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D8425471-2587-1E9A-7845-860361CA1960}"/>
              </a:ext>
            </a:extLst>
          </p:cNvPr>
          <p:cNvSpPr txBox="1"/>
          <p:nvPr/>
        </p:nvSpPr>
        <p:spPr>
          <a:xfrm>
            <a:off x="449989" y="3357611"/>
            <a:ext cx="26597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DAC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BAC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79068D96-51F9-0166-84EE-DB653A03C426}"/>
              </a:ext>
            </a:extLst>
          </p:cNvPr>
          <p:cNvSpPr txBox="1"/>
          <p:nvPr/>
        </p:nvSpPr>
        <p:spPr>
          <a:xfrm>
            <a:off x="449989" y="3806521"/>
            <a:ext cx="2694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DAC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DCA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63C0E583-F2BC-D3CB-233A-BC4A5EC54EB6}"/>
              </a:ext>
            </a:extLst>
          </p:cNvPr>
          <p:cNvSpPr txBox="1"/>
          <p:nvPr/>
        </p:nvSpPr>
        <p:spPr>
          <a:xfrm>
            <a:off x="449989" y="4239516"/>
            <a:ext cx="16961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678230D5-6371-17EB-63CC-63A1319265FB}"/>
              </a:ext>
            </a:extLst>
          </p:cNvPr>
          <p:cNvSpPr txBox="1"/>
          <p:nvPr/>
        </p:nvSpPr>
        <p:spPr>
          <a:xfrm>
            <a:off x="449989" y="4684889"/>
            <a:ext cx="33534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3C37517A-E6D5-D7F1-9416-8852069E0179}"/>
              </a:ext>
            </a:extLst>
          </p:cNvPr>
          <p:cNvSpPr txBox="1"/>
          <p:nvPr/>
        </p:nvSpPr>
        <p:spPr>
          <a:xfrm>
            <a:off x="449989" y="5139374"/>
            <a:ext cx="40996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四边形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ABCD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是平行四边形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9E388699-F2D9-05B7-4D2D-A202D61360A6}"/>
              </a:ext>
            </a:extLst>
          </p:cNvPr>
          <p:cNvSpPr txBox="1"/>
          <p:nvPr/>
        </p:nvSpPr>
        <p:spPr>
          <a:xfrm>
            <a:off x="449989" y="5582189"/>
            <a:ext cx="21771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6B832476-A071-BCE3-8E2C-E15330A7A5F9}"/>
              </a:ext>
            </a:extLst>
          </p:cNvPr>
          <p:cNvSpPr txBox="1"/>
          <p:nvPr/>
        </p:nvSpPr>
        <p:spPr>
          <a:xfrm>
            <a:off x="449989" y="6075763"/>
            <a:ext cx="31852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四边形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ABCD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是菱形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3" grpId="0" build="allAtOnce"/>
      <p:bldP spid="14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yt_shape_12323"/>
              <p:cNvSpPr txBox="1"/>
              <p:nvPr/>
            </p:nvSpPr>
            <p:spPr>
              <a:xfrm>
                <a:off x="540000" y="2204864"/>
                <a:ext cx="7268465" cy="297414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解：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四边形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是菱形，</a:t>
                </a:r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  <a:b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</a:b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  <a:b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</a:b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CE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OC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  <a:b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</a:b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1.</a:t>
                </a:r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  <a:b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</a:b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2.</a:t>
                </a:r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  <a:b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</a:b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2.</a:t>
                </a:r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3" name="yt_shape_1232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204864"/>
                <a:ext cx="7268465" cy="2974148"/>
              </a:xfrm>
              <a:prstGeom prst="rect">
                <a:avLst/>
              </a:prstGeom>
              <a:blipFill>
                <a:blip r:embed="rId2"/>
                <a:stretch>
                  <a:fillRect l="-2601" t="-1844" r="-1678" b="-532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05F5CF66-A967-11D7-1869-E7DE93D612EB}"/>
              </a:ext>
            </a:extLst>
          </p:cNvPr>
          <p:cNvSpPr txBox="1"/>
          <p:nvPr/>
        </p:nvSpPr>
        <p:spPr>
          <a:xfrm>
            <a:off x="449989" y="2158058"/>
            <a:ext cx="47854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解：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四边形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是菱形，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95F9116-B805-837D-370F-06AEA5D5445E}"/>
              </a:ext>
            </a:extLst>
          </p:cNvPr>
          <p:cNvSpPr txBox="1"/>
          <p:nvPr/>
        </p:nvSpPr>
        <p:spPr>
          <a:xfrm>
            <a:off x="449989" y="2633546"/>
            <a:ext cx="45584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CF61415-5526-2644-DEEA-B1ABC81C435C}"/>
              </a:ext>
            </a:extLst>
          </p:cNvPr>
          <p:cNvSpPr txBox="1"/>
          <p:nvPr/>
        </p:nvSpPr>
        <p:spPr>
          <a:xfrm>
            <a:off x="449989" y="3109034"/>
            <a:ext cx="40821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OC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20BD8907-F881-9EAF-AA91-A20EAE73A0F1}"/>
              </a:ext>
            </a:extLst>
          </p:cNvPr>
          <p:cNvSpPr txBox="1"/>
          <p:nvPr/>
        </p:nvSpPr>
        <p:spPr>
          <a:xfrm>
            <a:off x="449989" y="3584522"/>
            <a:ext cx="2897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88D43253-EB69-D6B0-FF06-F79A97351C89}"/>
                  </a:ext>
                </a:extLst>
              </p:cNvPr>
              <p:cNvSpPr txBox="1"/>
              <p:nvPr/>
            </p:nvSpPr>
            <p:spPr>
              <a:xfrm>
                <a:off x="449989" y="4060010"/>
                <a:ext cx="7378255" cy="71267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OA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88D43253-EB69-D6B0-FF06-F79A97351C8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060010"/>
                <a:ext cx="7378255" cy="712674"/>
              </a:xfrm>
              <a:prstGeom prst="rect">
                <a:avLst/>
              </a:prstGeom>
              <a:blipFill>
                <a:blip r:embed="rId3"/>
                <a:stretch>
                  <a:fillRect l="-1322" r="-1405" b="-769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文本框 7">
            <a:extLst>
              <a:ext uri="{FF2B5EF4-FFF2-40B4-BE49-F238E27FC236}">
                <a16:creationId xmlns:a16="http://schemas.microsoft.com/office/drawing/2014/main" id="{55EFAB14-CF5D-69D5-7B15-276A73D9A1AB}"/>
              </a:ext>
            </a:extLst>
          </p:cNvPr>
          <p:cNvSpPr txBox="1"/>
          <p:nvPr/>
        </p:nvSpPr>
        <p:spPr>
          <a:xfrm>
            <a:off x="449989" y="4679072"/>
            <a:ext cx="2135886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yt_shape_12321"/>
              <p:cNvSpPr txBox="1"/>
              <p:nvPr/>
            </p:nvSpPr>
            <p:spPr>
              <a:xfrm>
                <a:off x="540000" y="1667071"/>
                <a:ext cx="5030351" cy="46916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若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，求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OE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的长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0" name="yt_shape_1232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667071"/>
                <a:ext cx="5030351" cy="469167"/>
              </a:xfrm>
              <a:prstGeom prst="rect">
                <a:avLst/>
              </a:prstGeom>
              <a:blipFill>
                <a:blip r:embed="rId4"/>
                <a:stretch>
                  <a:fillRect l="-3758" t="-2597" r="-2909" b="-4026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1" name="yt_image_12319" title="H_96.75">
            <a:extLst>
              <a:ext uri="">
                <a16:creationId xmlns="" xmlns:a14="http://schemas.microsoft.com/office/drawing/2010/main" xmlns:mc="http://schemas.openxmlformats.org/markup-compatibility/2006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767954" y="2304358"/>
            <a:ext cx="1884045" cy="1228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28" name="yt_shape_12328"/>
          <p:cNvSpPr txBox="1"/>
          <p:nvPr/>
        </p:nvSpPr>
        <p:spPr>
          <a:xfrm>
            <a:off x="540000" y="787201"/>
            <a:ext cx="3877408" cy="550151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10000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  <a:r>
              <a:rPr lang="en-US" altLang="zh-CN" sz="3250" b="0" i="0" u="none" spc="29323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</a:p>
        </p:txBody>
      </p:sp>
      <p:pic>
        <p:nvPicPr>
          <p:cNvPr id="12327" name="yt_image_12327" title="H_50.94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787201"/>
            <a:ext cx="3824784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330" name="yt_shape_12330"/>
          <p:cNvSpPr txBox="1"/>
          <p:nvPr/>
        </p:nvSpPr>
        <p:spPr>
          <a:xfrm>
            <a:off x="540119" y="1484784"/>
            <a:ext cx="11111999" cy="118564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10000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核心素养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推理能力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如图，在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▱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中，对角线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与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相交于点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，过点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的直线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与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、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的延长线分别交于点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、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10000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求证：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；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yt_shape_12332"/>
              <p:cNvSpPr txBox="1"/>
              <p:nvPr/>
            </p:nvSpPr>
            <p:spPr>
              <a:xfrm>
                <a:off x="540000" y="2728094"/>
                <a:ext cx="5881418" cy="373461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10000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证明：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四边形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ABCD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是平行四边形，</a:t>
                </a:r>
                <a:r>
                  <a:rPr lang="zh-CN" altLang="zh-CN" sz="100" b="0" i="0" u="none" spc="-100" dirty="0">
                    <a:noFill/>
                    <a:effectLst/>
                    <a:latin typeface="白正"/>
                    <a:ea typeface="宋体"/>
                  </a:rPr>
                  <a:t>⁠</a:t>
                </a:r>
                <a:b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</a:b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OA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OC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BE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∥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DF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zh-CN" altLang="zh-CN" sz="100" b="0" i="0" u="none" spc="-100" dirty="0">
                    <a:noFill/>
                    <a:effectLst/>
                    <a:latin typeface="白正"/>
                    <a:ea typeface="宋体"/>
                  </a:rPr>
                  <a:t>⁠</a:t>
                </a:r>
                <a:b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</a:b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AEO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CFO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zh-CN" altLang="zh-CN" sz="100" b="0" i="0" u="none" spc="-100" dirty="0">
                    <a:noFill/>
                    <a:effectLst/>
                    <a:latin typeface="白正"/>
                    <a:ea typeface="宋体"/>
                  </a:rPr>
                  <a:t>⁠</a:t>
                </a:r>
                <a:b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</a:b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在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AOE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COF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中，</a:t>
                </a:r>
                <a:r>
                  <a:rPr lang="zh-CN" altLang="zh-CN" sz="100" b="0" i="0" u="none" spc="-100" dirty="0">
                    <a:noFill/>
                    <a:effectLst/>
                    <a:latin typeface="白正"/>
                    <a:ea typeface="宋体"/>
                  </a:rPr>
                  <a:t>⁠</a:t>
                </a:r>
                <a:b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</a:b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</a:rPr>
                  <a:t>​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𝐴𝐸𝑂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𝐶𝐹𝑂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𝐴𝑂𝐸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𝐶𝑂𝐹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𝑂𝐴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𝑂𝐶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100" b="0" i="0" u="none" spc="-100" dirty="0">
                    <a:noFill/>
                    <a:effectLst/>
                    <a:latin typeface="白正"/>
                    <a:ea typeface="宋体"/>
                  </a:rPr>
                  <a:t>⁠</a:t>
                </a:r>
                <a:b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</a:b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∴△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AOE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≌△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COF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AAS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 spc="-100" dirty="0">
                    <a:noFill/>
                    <a:effectLst/>
                    <a:latin typeface="白正"/>
                    <a:ea typeface="宋体"/>
                  </a:rPr>
                  <a:t>⁠</a:t>
                </a:r>
                <a:b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</a:b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AE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CF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 spc="-100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5" name="yt_shape_1233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728094"/>
                <a:ext cx="5881418" cy="3734612"/>
              </a:xfrm>
              <a:prstGeom prst="rect">
                <a:avLst/>
              </a:prstGeom>
              <a:blipFill>
                <a:blip r:embed="rId3"/>
                <a:stretch>
                  <a:fillRect l="-3216" t="-2941" r="-2282" b="-326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yt_image_12334" title="H_126.69732">
            <a:extLst>
              <a:ext uri="">
                <a16:creationId xmlns="" xmlns:mc="http://schemas.openxmlformats.org/markup-compatibility/2006" xmlns:a14="http://schemas.microsoft.com/office/drawing/2010/main" xmlns:m="http://schemas.openxmlformats.org/officeDocument/2006/math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508874" y="2665803"/>
            <a:ext cx="2143125" cy="16090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E192BB8C-BAB6-49DB-1174-79319029353C}"/>
              </a:ext>
            </a:extLst>
          </p:cNvPr>
          <p:cNvSpPr txBox="1"/>
          <p:nvPr/>
        </p:nvSpPr>
        <p:spPr>
          <a:xfrm>
            <a:off x="449989" y="2728094"/>
            <a:ext cx="60046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证明：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四边形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ABCD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是平行四边形，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4C0FF74F-4683-11E3-F92A-3D371A44AF90}"/>
              </a:ext>
            </a:extLst>
          </p:cNvPr>
          <p:cNvSpPr txBox="1"/>
          <p:nvPr/>
        </p:nvSpPr>
        <p:spPr>
          <a:xfrm>
            <a:off x="449989" y="3203582"/>
            <a:ext cx="33122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FEC2680C-9E2F-B65C-377C-1643389EED77}"/>
              </a:ext>
            </a:extLst>
          </p:cNvPr>
          <p:cNvSpPr txBox="1"/>
          <p:nvPr/>
        </p:nvSpPr>
        <p:spPr>
          <a:xfrm>
            <a:off x="449989" y="3679070"/>
            <a:ext cx="29058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CFO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D6D4B9E8-302C-AEDE-D389-7C35E0AD73C1}"/>
              </a:ext>
            </a:extLst>
          </p:cNvPr>
          <p:cNvSpPr txBox="1"/>
          <p:nvPr/>
        </p:nvSpPr>
        <p:spPr>
          <a:xfrm>
            <a:off x="449989" y="4154558"/>
            <a:ext cx="32106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AOE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COF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中，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3AD5D02C-32A1-5FD1-AFBB-6D56DD3FAAFF}"/>
                  </a:ext>
                </a:extLst>
              </p:cNvPr>
              <p:cNvSpPr txBox="1"/>
              <p:nvPr/>
            </p:nvSpPr>
            <p:spPr>
              <a:xfrm>
                <a:off x="449989" y="4333080"/>
                <a:ext cx="2536254" cy="161164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10000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</a:rPr>
                  <a:t>​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𝐴𝐸𝑂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𝐶𝐹𝑂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𝐴𝑂𝐸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𝐶𝑂𝐹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𝑂𝐴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𝑂𝐶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3AD5D02C-32A1-5FD1-AFBB-6D56DD3FAAF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333080"/>
                <a:ext cx="2536254" cy="1611643"/>
              </a:xfrm>
              <a:prstGeom prst="rect">
                <a:avLst/>
              </a:prstGeom>
              <a:blipFill>
                <a:blip r:embed="rId5"/>
                <a:stretch>
                  <a:fillRect l="-384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文本框 11">
            <a:extLst>
              <a:ext uri="{FF2B5EF4-FFF2-40B4-BE49-F238E27FC236}">
                <a16:creationId xmlns:a16="http://schemas.microsoft.com/office/drawing/2014/main" id="{41FE1862-EE69-56D4-A2E4-F8CB66C8C4F3}"/>
              </a:ext>
            </a:extLst>
          </p:cNvPr>
          <p:cNvSpPr txBox="1"/>
          <p:nvPr/>
        </p:nvSpPr>
        <p:spPr>
          <a:xfrm>
            <a:off x="449989" y="5831628"/>
            <a:ext cx="38980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∴△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AOE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COF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AAS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F67893D6-C2CF-15EB-3066-CB4B310AA320}"/>
              </a:ext>
            </a:extLst>
          </p:cNvPr>
          <p:cNvSpPr txBox="1"/>
          <p:nvPr/>
        </p:nvSpPr>
        <p:spPr>
          <a:xfrm>
            <a:off x="449989" y="6234704"/>
            <a:ext cx="162629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CF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3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yt_shape_12337"/>
          <p:cNvSpPr txBox="1"/>
          <p:nvPr/>
        </p:nvSpPr>
        <p:spPr>
          <a:xfrm>
            <a:off x="540000" y="2145863"/>
            <a:ext cx="7880362" cy="378943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解：当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EF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时，四边形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BFDE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是菱形，理由如下：</a:t>
            </a:r>
            <a:r>
              <a:rPr lang="zh-CN" altLang="zh-CN" sz="100" b="0" i="0" u="none" spc="-100">
                <a:noFill/>
                <a:effectLst/>
                <a:latin typeface="白正"/>
                <a:ea typeface="宋体"/>
              </a:rPr>
              <a:t>⁠</a:t>
            </a:r>
            <a:br>
              <a:rPr lang="en-US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连接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BF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、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四边形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是平行四边形，</a:t>
            </a:r>
            <a:r>
              <a:rPr lang="zh-CN" altLang="zh-CN" sz="100" b="0" i="0" u="none" spc="-100">
                <a:noFill/>
                <a:effectLst/>
                <a:latin typeface="白正"/>
                <a:ea typeface="宋体"/>
              </a:rPr>
              <a:t>⁠</a:t>
            </a:r>
            <a:br>
              <a:rPr lang="en-US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zh-CN" altLang="zh-CN" sz="100" b="0" i="0" u="none" spc="-100">
                <a:noFill/>
                <a:effectLst/>
                <a:latin typeface="白正"/>
                <a:ea typeface="宋体"/>
              </a:rPr>
              <a:t>⁠</a:t>
            </a:r>
            <a:br>
              <a:rPr lang="en-US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AOE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≌△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COF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zh-CN" altLang="zh-CN" sz="100" b="0" i="0" u="none" spc="-100">
                <a:noFill/>
                <a:effectLst/>
                <a:latin typeface="白正"/>
                <a:ea typeface="宋体"/>
              </a:rPr>
              <a:t>⁠</a:t>
            </a:r>
            <a:br>
              <a:rPr lang="en-US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OF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zh-CN" altLang="zh-CN" sz="100" b="0" i="0" u="none" spc="-100">
                <a:noFill/>
                <a:effectLst/>
                <a:latin typeface="白正"/>
                <a:ea typeface="宋体"/>
              </a:rPr>
              <a:t>⁠</a:t>
            </a:r>
            <a:br>
              <a:rPr lang="en-US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四边形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BFDE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是平行四边形，</a:t>
            </a:r>
            <a:r>
              <a:rPr lang="zh-CN" altLang="zh-CN" sz="100" b="0" i="0" u="none" spc="-100">
                <a:noFill/>
                <a:effectLst/>
                <a:latin typeface="白正"/>
                <a:ea typeface="宋体"/>
              </a:rPr>
              <a:t>⁠</a:t>
            </a:r>
            <a:br>
              <a:rPr lang="en-US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EF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zh-CN" altLang="zh-CN" sz="100" b="0" i="0" u="none" spc="-100">
                <a:noFill/>
                <a:effectLst/>
                <a:latin typeface="白正"/>
                <a:ea typeface="宋体"/>
              </a:rPr>
              <a:t>⁠</a:t>
            </a:r>
            <a:br>
              <a:rPr lang="en-US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四边形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BFDE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是菱形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 spc="-100">
                <a:noFill/>
                <a:effectLst/>
                <a:latin typeface="白正"/>
                <a:ea typeface="宋体"/>
              </a:rPr>
              <a:t>⁠</a:t>
            </a:r>
          </a:p>
        </p:txBody>
      </p:sp>
      <p:pic>
        <p:nvPicPr>
          <p:cNvPr id="12338" name="yt_image_12338" title="H_126.69732">
            <a:extLst>
              <a:ext uri="">
                <a16:creationId xmlns="" xmlns:mc="http://schemas.openxmlformats.org/markup-compatibility/2006" xmlns:a14="http://schemas.microsoft.com/office/drawing/2010/main" xmlns:m="http://schemas.openxmlformats.org/officeDocument/2006/math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336360" y="2145862"/>
            <a:ext cx="2315639" cy="17385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340" name="yt_image_12340" title="H_142.56">
            <a:extLst>
              <a:ext uri="">
                <a16:creationId xmlns="" xmlns:mc="http://schemas.openxmlformats.org/markup-compatibility/2006" xmlns:a14="http://schemas.microsoft.com/office/drawing/2010/main" xmlns:m="http://schemas.openxmlformats.org/officeDocument/2006/math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671120" y="4077072"/>
            <a:ext cx="2053032" cy="16779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EEA03570-44E2-F8F7-D518-2F553F64BA2A}"/>
              </a:ext>
            </a:extLst>
          </p:cNvPr>
          <p:cNvSpPr txBox="1"/>
          <p:nvPr/>
        </p:nvSpPr>
        <p:spPr>
          <a:xfrm>
            <a:off x="449989" y="2099057"/>
            <a:ext cx="79842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解：当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EF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时，四边形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BFDE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是菱形，理由如下：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2DF53AE-65EF-6693-B69C-ADF56AE14731}"/>
              </a:ext>
            </a:extLst>
          </p:cNvPr>
          <p:cNvSpPr txBox="1"/>
          <p:nvPr/>
        </p:nvSpPr>
        <p:spPr>
          <a:xfrm>
            <a:off x="449989" y="2574545"/>
            <a:ext cx="63252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连接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、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四边形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是平行四边形，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92FC013-BD71-1685-897F-6F65BE2DC712}"/>
              </a:ext>
            </a:extLst>
          </p:cNvPr>
          <p:cNvSpPr txBox="1"/>
          <p:nvPr/>
        </p:nvSpPr>
        <p:spPr>
          <a:xfrm>
            <a:off x="449989" y="3050033"/>
            <a:ext cx="19422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2C0415C8-3096-92FA-F5B3-696866461322}"/>
              </a:ext>
            </a:extLst>
          </p:cNvPr>
          <p:cNvSpPr txBox="1"/>
          <p:nvPr/>
        </p:nvSpPr>
        <p:spPr>
          <a:xfrm>
            <a:off x="449989" y="3525521"/>
            <a:ext cx="29058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AOE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COF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3BE37550-D358-3523-C1A6-2AFC642745C1}"/>
              </a:ext>
            </a:extLst>
          </p:cNvPr>
          <p:cNvSpPr txBox="1"/>
          <p:nvPr/>
        </p:nvSpPr>
        <p:spPr>
          <a:xfrm>
            <a:off x="449989" y="4001009"/>
            <a:ext cx="190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103EF3B2-185D-BD3E-889F-046761859108}"/>
              </a:ext>
            </a:extLst>
          </p:cNvPr>
          <p:cNvSpPr txBox="1"/>
          <p:nvPr/>
        </p:nvSpPr>
        <p:spPr>
          <a:xfrm>
            <a:off x="449989" y="4476497"/>
            <a:ext cx="43107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四边形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BFDE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是平行四边形，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0E5B992A-7F0A-F03B-205B-16A42BF00525}"/>
              </a:ext>
            </a:extLst>
          </p:cNvPr>
          <p:cNvSpPr txBox="1"/>
          <p:nvPr/>
        </p:nvSpPr>
        <p:spPr>
          <a:xfrm>
            <a:off x="449989" y="4951985"/>
            <a:ext cx="18723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EF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2AF1040B-C664-D2E2-20F6-D1AE47E3CFD8}"/>
              </a:ext>
            </a:extLst>
          </p:cNvPr>
          <p:cNvSpPr txBox="1"/>
          <p:nvPr/>
        </p:nvSpPr>
        <p:spPr>
          <a:xfrm>
            <a:off x="449989" y="5427473"/>
            <a:ext cx="31677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四边形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BFDE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是菱形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" name="yt_shape_12336"/>
          <p:cNvSpPr txBox="1"/>
          <p:nvPr/>
        </p:nvSpPr>
        <p:spPr>
          <a:xfrm>
            <a:off x="540000" y="1526410"/>
            <a:ext cx="840294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请再添加一个条件，使四边形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BFDE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是菱形，并说明理由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2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56" name="yt_image_12256" title="H_25.92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03711" y="1424571"/>
            <a:ext cx="2784576" cy="329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259" name="yt_shape_12259"/>
          <p:cNvSpPr txBox="1"/>
          <p:nvPr/>
        </p:nvSpPr>
        <p:spPr>
          <a:xfrm>
            <a:off x="540120" y="1956907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D5004A"/>
                </a:solidFill>
                <a:effectLst/>
                <a:latin typeface="白正" pitchFamily="24"/>
                <a:ea typeface="黑体" pitchFamily="24"/>
              </a:rPr>
              <a:t>【例】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中，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分别是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上的点，且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DF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当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满足什么条件时，四边形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AEDF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是菱形？请说明理由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2260" name="yt_image_12260" title="H_92.43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36369" y="3068706"/>
            <a:ext cx="1119261" cy="11738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262" name="yt_shape_12262"/>
          <p:cNvSpPr txBox="1"/>
          <p:nvPr/>
        </p:nvSpPr>
        <p:spPr>
          <a:xfrm>
            <a:off x="540119" y="4293096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D5004A"/>
                </a:solidFill>
                <a:effectLst/>
                <a:latin typeface="白正" pitchFamily="24"/>
                <a:ea typeface="黑体" pitchFamily="24"/>
              </a:rPr>
              <a:t>【思路分析】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若四边形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AEDF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是菱形，则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DAE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DAF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，又由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的中点可得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，因此问题可得解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63" name="yt_shape_12263"/>
          <p:cNvSpPr txBox="1"/>
          <p:nvPr/>
        </p:nvSpPr>
        <p:spPr>
          <a:xfrm>
            <a:off x="540000" y="1474216"/>
            <a:ext cx="7277633" cy="426956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D5004A"/>
                </a:solidFill>
                <a:effectLst/>
                <a:latin typeface="白正" pitchFamily="24"/>
                <a:ea typeface="黑体" pitchFamily="24"/>
              </a:rPr>
              <a:t>【自主解答】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解：当</a:t>
            </a:r>
            <a:r>
              <a:rPr lang="en-US" altLang="zh-CN" sz="2400" b="1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1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1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时，四边形</a:t>
            </a:r>
            <a:r>
              <a:rPr lang="en-US" altLang="zh-CN" sz="2400" b="1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AEDF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是菱形</a:t>
            </a:r>
            <a:r>
              <a:rPr lang="en-US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理由如下：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2400" b="1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2400" b="1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en-US" altLang="zh-CN" sz="2400" b="1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1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1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2400" b="1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DAE</a:t>
            </a:r>
            <a:r>
              <a:rPr lang="zh-CN" altLang="zh-CN" sz="2400" b="1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1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DAF</a:t>
            </a:r>
            <a:r>
              <a:rPr lang="en-US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2400" b="1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2400" b="1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en-US" altLang="zh-CN" sz="2400" b="1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DF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2400" b="1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四边形</a:t>
            </a:r>
            <a:r>
              <a:rPr lang="en-US" altLang="zh-CN" sz="2400" b="1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AEDF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是平行四边形，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1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ADE</a:t>
            </a:r>
            <a:r>
              <a:rPr lang="zh-CN" altLang="zh-CN" sz="2400" b="1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1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DAF</a:t>
            </a:r>
            <a:r>
              <a:rPr lang="en-US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2400" b="1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DAE</a:t>
            </a:r>
            <a:r>
              <a:rPr lang="zh-CN" altLang="zh-CN" sz="2400" b="1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1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1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zh-CN" altLang="zh-CN" sz="2400" b="1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1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四边形</a:t>
            </a:r>
            <a:r>
              <a:rPr lang="en-US" altLang="zh-CN" sz="2400" b="1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AEDF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是菱形</a:t>
            </a:r>
            <a:r>
              <a:rPr lang="en-US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73" name="yt_shape_12273"/>
          <p:cNvSpPr txBox="1"/>
          <p:nvPr/>
        </p:nvSpPr>
        <p:spPr>
          <a:xfrm>
            <a:off x="540000" y="1526066"/>
            <a:ext cx="4138505" cy="59766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  <a:r>
              <a:rPr lang="en-US" altLang="zh-CN" sz="3250" b="0" i="0" u="none" spc="31534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</a:p>
        </p:txBody>
      </p:sp>
      <p:pic>
        <p:nvPicPr>
          <p:cNvPr id="12272" name="yt_image_12272" title="H_51.39">
            <a:extLst>
              <a:ext uri="">
                <a16:creationId xmlns="" xmlns:p14="http://schemas.microsoft.com/office/powerpoint/2010/main" xmlns:mc="http://schemas.openxmlformats.org/markup-compatibility/2006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526066"/>
            <a:ext cx="4105485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275" name="yt_shape_12275"/>
          <p:cNvSpPr txBox="1"/>
          <p:nvPr/>
        </p:nvSpPr>
        <p:spPr>
          <a:xfrm>
            <a:off x="540000" y="2229363"/>
            <a:ext cx="6601166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-2500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 spc="-2400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有一组邻边相等的平行四边形是菱形</a:t>
            </a:r>
          </a:p>
        </p:txBody>
      </p:sp>
      <p:sp>
        <p:nvSpPr>
          <p:cNvPr id="12276" name="yt_shape_12276"/>
          <p:cNvSpPr txBox="1"/>
          <p:nvPr/>
        </p:nvSpPr>
        <p:spPr>
          <a:xfrm>
            <a:off x="540000" y="2733673"/>
            <a:ext cx="985686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如图，若要使平行四边形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成为菱形，则可添加的条件是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278" name="yt_table_12278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39786236"/>
              </p:ext>
            </p:extLst>
          </p:nvPr>
        </p:nvGraphicFramePr>
        <p:xfrm>
          <a:off x="540000" y="3212976"/>
          <a:ext cx="4894580" cy="950976"/>
        </p:xfrm>
        <a:graphic>
          <a:graphicData uri="http://schemas.openxmlformats.org/drawingml/2006/table">
            <a:tbl>
              <a:tblPr/>
              <a:tblGrid>
                <a:gridCol w="2913380">
                  <a:extLst>
                    <a:ext uri="{9D8B030D-6E8A-4147-A177-3AD203B41FA5}">
                      <a16:colId xmlns:a16="http://schemas.microsoft.com/office/drawing/2014/main" val="10329"/>
                    </a:ext>
                  </a:extLst>
                </a:gridCol>
                <a:gridCol w="1981200">
                  <a:extLst>
                    <a:ext uri="{9D8B030D-6E8A-4147-A177-3AD203B41FA5}">
                      <a16:colId xmlns:a16="http://schemas.microsoft.com/office/drawing/2014/main" val="1033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CD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AD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BC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BC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AC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BD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92"/>
                  </a:ext>
                </a:extLst>
              </a:tr>
            </a:tbl>
          </a:graphicData>
        </a:graphic>
      </p:graphicFrame>
      <p:pic>
        <p:nvPicPr>
          <p:cNvPr id="12277" name="yt_image_12277_skip" title="H_86.76">
            <a:extLst>
              <a:ext uri="">
                <a16:creationId xmlns="" xmlns:mc="http://schemas.openxmlformats.org/markup-compatibility/2006" xmlns:a14="http://schemas.microsoft.com/office/drawing/2010/main" xmlns:p14="http://schemas.microsoft.com/office/powerpoint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70694" y="3212976"/>
            <a:ext cx="1579138" cy="11018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00218626962" title="H_28.801733">
            <a:extLst>
              <a:ext uri="{FF2B5EF4-FFF2-40B4-BE49-F238E27FC236}">
                <a16:creationId xmlns:a16="http://schemas.microsoft.com/office/drawing/2014/main" id="{D9AA0430-9078-ACF3-F031-41DA160739E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271040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0448C54A-6B19-B9D3-0AD5-38101BFE49C8}"/>
              </a:ext>
            </a:extLst>
          </p:cNvPr>
          <p:cNvSpPr txBox="1"/>
          <p:nvPr/>
        </p:nvSpPr>
        <p:spPr>
          <a:xfrm>
            <a:off x="9398726" y="2686867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0" name="yt_shape_12280"/>
          <p:cNvSpPr txBox="1"/>
          <p:nvPr/>
        </p:nvSpPr>
        <p:spPr>
          <a:xfrm>
            <a:off x="540119" y="1309089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中，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分别是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的中点，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，过点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作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CF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交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的延长线于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求证：四边形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BCFE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是菱形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2281" name="yt_image_12281" title="H_124.38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840416" y="2420888"/>
            <a:ext cx="1677839" cy="15796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yt_shape_12283"/>
          <p:cNvSpPr txBox="1"/>
          <p:nvPr/>
        </p:nvSpPr>
        <p:spPr>
          <a:xfrm>
            <a:off x="540000" y="2338302"/>
            <a:ext cx="5179303" cy="330930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证明：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分别是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的中点，</a:t>
            </a:r>
            <a:r>
              <a:rPr lang="zh-CN" altLang="zh-CN" sz="100" b="0" i="0" u="none" spc="-100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 spc="-100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CF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zh-CN" altLang="zh-CN" sz="100" b="0" i="0" u="none" spc="-100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四边形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BCFE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是平行四边形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 spc="-100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zh-CN" altLang="zh-CN" sz="100" b="0" i="0" u="none" spc="-100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 spc="-100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四边形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BCFE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是菱形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 spc="-100">
                <a:noFill/>
                <a:effectLst/>
                <a:latin typeface="白正"/>
                <a:ea typeface="宋体"/>
              </a:rPr>
              <a:t>⁠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D0D63BB-7DAB-D5D2-411D-191EDAE9F979}"/>
              </a:ext>
            </a:extLst>
          </p:cNvPr>
          <p:cNvSpPr txBox="1"/>
          <p:nvPr/>
        </p:nvSpPr>
        <p:spPr>
          <a:xfrm>
            <a:off x="449989" y="2291496"/>
            <a:ext cx="53092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证明：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分别是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的中点，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09100253-A0F2-0891-0A18-54CE38B3A18F}"/>
              </a:ext>
            </a:extLst>
          </p:cNvPr>
          <p:cNvSpPr txBox="1"/>
          <p:nvPr/>
        </p:nvSpPr>
        <p:spPr>
          <a:xfrm>
            <a:off x="449989" y="2766984"/>
            <a:ext cx="32185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F8C79F54-61BD-8232-12F3-DDA5EAD2B8B5}"/>
              </a:ext>
            </a:extLst>
          </p:cNvPr>
          <p:cNvSpPr txBox="1"/>
          <p:nvPr/>
        </p:nvSpPr>
        <p:spPr>
          <a:xfrm>
            <a:off x="449989" y="3242472"/>
            <a:ext cx="18548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CF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0E073768-8FFA-BAFD-983A-BACC497388F1}"/>
              </a:ext>
            </a:extLst>
          </p:cNvPr>
          <p:cNvSpPr txBox="1"/>
          <p:nvPr/>
        </p:nvSpPr>
        <p:spPr>
          <a:xfrm>
            <a:off x="449989" y="3717960"/>
            <a:ext cx="40646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四边形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BCFE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是平行四边形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8DBCA127-7115-760C-9989-FC5213818B9D}"/>
              </a:ext>
            </a:extLst>
          </p:cNvPr>
          <p:cNvSpPr txBox="1"/>
          <p:nvPr/>
        </p:nvSpPr>
        <p:spPr>
          <a:xfrm>
            <a:off x="449989" y="4193448"/>
            <a:ext cx="35820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34DDAC3A-5560-E49D-2B84-E0D917A4484F}"/>
              </a:ext>
            </a:extLst>
          </p:cNvPr>
          <p:cNvSpPr txBox="1"/>
          <p:nvPr/>
        </p:nvSpPr>
        <p:spPr>
          <a:xfrm>
            <a:off x="449989" y="4668936"/>
            <a:ext cx="16262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F370DC9C-495F-0F10-3E8C-8CE7457F958C}"/>
              </a:ext>
            </a:extLst>
          </p:cNvPr>
          <p:cNvSpPr txBox="1"/>
          <p:nvPr/>
        </p:nvSpPr>
        <p:spPr>
          <a:xfrm>
            <a:off x="449989" y="5144424"/>
            <a:ext cx="315029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四边形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BCFE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是菱形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4" name="yt_shape_12284"/>
          <p:cNvSpPr txBox="1"/>
          <p:nvPr/>
        </p:nvSpPr>
        <p:spPr>
          <a:xfrm>
            <a:off x="540000" y="1965255"/>
            <a:ext cx="6601166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-2500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 spc="-2400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对角线互相垂直的平行四边形是菱形</a:t>
            </a:r>
          </a:p>
        </p:txBody>
      </p:sp>
      <p:sp>
        <p:nvSpPr>
          <p:cNvPr id="12285" name="yt_shape_12285"/>
          <p:cNvSpPr txBox="1"/>
          <p:nvPr/>
        </p:nvSpPr>
        <p:spPr>
          <a:xfrm>
            <a:off x="540119" y="2469565"/>
            <a:ext cx="11244513" cy="96026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教材第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57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页例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变式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▱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中，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交于点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，则四边形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是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287" name="yt_table_12287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51180252"/>
              </p:ext>
            </p:extLst>
          </p:nvPr>
        </p:nvGraphicFramePr>
        <p:xfrm>
          <a:off x="540000" y="3429000"/>
          <a:ext cx="6336030" cy="950976"/>
        </p:xfrm>
        <a:graphic>
          <a:graphicData uri="http://schemas.openxmlformats.org/drawingml/2006/table">
            <a:tbl>
              <a:tblPr/>
              <a:tblGrid>
                <a:gridCol w="4243705">
                  <a:extLst>
                    <a:ext uri="{9D8B030D-6E8A-4147-A177-3AD203B41FA5}">
                      <a16:colId xmlns:a16="http://schemas.microsoft.com/office/drawing/2014/main" val="10331"/>
                    </a:ext>
                  </a:extLst>
                </a:gridCol>
                <a:gridCol w="2092325">
                  <a:extLst>
                    <a:ext uri="{9D8B030D-6E8A-4147-A177-3AD203B41FA5}">
                      <a16:colId xmlns:a16="http://schemas.microsoft.com/office/drawing/2014/main" val="1033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一般的平行四边形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矩形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菱形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不能确定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94"/>
                  </a:ext>
                </a:extLst>
              </a:tr>
            </a:tbl>
          </a:graphicData>
        </a:graphic>
      </p:graphicFrame>
      <p:pic>
        <p:nvPicPr>
          <p:cNvPr id="12286" name="yt_image_12286_skip" title="H_88.56">
            <a:extLst>
              <a:ext uri="">
                <a16:creationId xmlns="" xmlns:mc="http://schemas.openxmlformats.org/markup-compatibility/2006" xmlns:a14="http://schemas.microsoft.com/office/drawing/2010/main" xmlns:p14="http://schemas.microsoft.com/office/powerpoint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643462" y="3429000"/>
            <a:ext cx="2006463" cy="1124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00218627028" title="H_28.801733">
            <a:extLst>
              <a:ext uri="{FF2B5EF4-FFF2-40B4-BE49-F238E27FC236}">
                <a16:creationId xmlns:a16="http://schemas.microsoft.com/office/drawing/2014/main" id="{109D3A14-E3AD-31B8-4FA9-66DC20FF768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006932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05749954-42B4-E809-BE53-5ED36FF1C087}"/>
              </a:ext>
            </a:extLst>
          </p:cNvPr>
          <p:cNvSpPr txBox="1"/>
          <p:nvPr/>
        </p:nvSpPr>
        <p:spPr>
          <a:xfrm>
            <a:off x="4727848" y="2898247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yt_shape_12289"/>
          <p:cNvSpPr txBox="1"/>
          <p:nvPr/>
        </p:nvSpPr>
        <p:spPr>
          <a:xfrm>
            <a:off x="540000" y="804779"/>
            <a:ext cx="5677836" cy="42319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10000"/>
              </a:lnSpc>
            </a:pPr>
            <a:r>
              <a:rPr lang="zh-CN" altLang="zh-CN" sz="2500" b="0" i="0" u="none" spc="-2500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 spc="-2400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四条边都相等的四边形是菱形</a:t>
            </a:r>
          </a:p>
        </p:txBody>
      </p:sp>
      <p:sp>
        <p:nvSpPr>
          <p:cNvPr id="12290" name="yt_shape_12290"/>
          <p:cNvSpPr txBox="1"/>
          <p:nvPr/>
        </p:nvSpPr>
        <p:spPr>
          <a:xfrm>
            <a:off x="540120" y="1309089"/>
            <a:ext cx="11111999" cy="81253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1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如图，已知点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分别是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▱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的中点，且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90°.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求证：四边形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AECF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是菱形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2291" name="yt_image_12291" title="H_67.77">
            <a:extLst>
              <a:ext uri="">
                <a16:creationId xmlns="" xmlns:a14="http://schemas.microsoft.com/office/drawing/2010/main" xmlns:mc="http://schemas.openxmlformats.org/markup-compatibility/2006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336360" y="2420888"/>
            <a:ext cx="2188350" cy="8606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00218627087" title="H_28.801733">
            <a:extLst>
              <a:ext uri="{FF2B5EF4-FFF2-40B4-BE49-F238E27FC236}">
                <a16:creationId xmlns:a16="http://schemas.microsoft.com/office/drawing/2014/main" id="{8F70A94B-5F8F-5B16-6513-088692F6E03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846456"/>
            <a:ext cx="1355917" cy="365782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6" name="yt_shape_12293"/>
              <p:cNvSpPr txBox="1"/>
              <p:nvPr/>
            </p:nvSpPr>
            <p:spPr>
              <a:xfrm>
                <a:off x="540000" y="2069602"/>
                <a:ext cx="6771084" cy="399122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10000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证明：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四边形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是平行四边形，</a:t>
                </a:r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10000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DC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10000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BAC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90°.</a:t>
                </a:r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10000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Rt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中，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BAC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，点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是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边的中点，</a:t>
                </a:r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10000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10000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同理，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AF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10000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10000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CF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10000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四边形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AECF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是菱形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6" name="yt_shape_1229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069602"/>
                <a:ext cx="6771084" cy="3991221"/>
              </a:xfrm>
              <a:prstGeom prst="rect">
                <a:avLst/>
              </a:prstGeom>
              <a:blipFill>
                <a:blip r:embed="rId4"/>
                <a:stretch>
                  <a:fillRect l="-2793" t="-2752" r="-1982" b="-305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476A2631-489E-5E45-E6F0-4D9B07FFA52A}"/>
              </a:ext>
            </a:extLst>
          </p:cNvPr>
          <p:cNvSpPr txBox="1"/>
          <p:nvPr/>
        </p:nvSpPr>
        <p:spPr>
          <a:xfrm>
            <a:off x="449989" y="2124718"/>
            <a:ext cx="52426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证明：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四边形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ABCD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是平行四边形，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8ADCF314-F4B0-D11B-F55A-AAF927F3847B}"/>
              </a:ext>
            </a:extLst>
          </p:cNvPr>
          <p:cNvSpPr txBox="1"/>
          <p:nvPr/>
        </p:nvSpPr>
        <p:spPr>
          <a:xfrm>
            <a:off x="449989" y="2553074"/>
            <a:ext cx="30661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DC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CEB5ECDC-DDB5-0A56-0DF8-A54D003DC6F8}"/>
              </a:ext>
            </a:extLst>
          </p:cNvPr>
          <p:cNvSpPr txBox="1"/>
          <p:nvPr/>
        </p:nvSpPr>
        <p:spPr>
          <a:xfrm>
            <a:off x="449989" y="2995423"/>
            <a:ext cx="33915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ACD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1C2CFFCD-8BBD-D245-4E1B-415891C7FDCE}"/>
              </a:ext>
            </a:extLst>
          </p:cNvPr>
          <p:cNvSpPr txBox="1"/>
          <p:nvPr/>
        </p:nvSpPr>
        <p:spPr>
          <a:xfrm>
            <a:off x="449989" y="3492159"/>
            <a:ext cx="68856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在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Rt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中，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，点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是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边的中点，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F5D83CCD-4C94-7484-6053-420C21A11BBA}"/>
                  </a:ext>
                </a:extLst>
              </p:cNvPr>
              <p:cNvSpPr txBox="1"/>
              <p:nvPr/>
            </p:nvSpPr>
            <p:spPr>
              <a:xfrm>
                <a:off x="449989" y="3823638"/>
                <a:ext cx="2677224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10000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AE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BC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CE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，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F5D83CCD-4C94-7484-6053-420C21A11BB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823638"/>
                <a:ext cx="2677224" cy="765061"/>
              </a:xfrm>
              <a:prstGeom prst="rect">
                <a:avLst/>
              </a:prstGeom>
              <a:blipFill>
                <a:blip r:embed="rId5"/>
                <a:stretch>
                  <a:fillRect l="-3645" r="-3872" b="-7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4D232BDE-E8EF-AE4B-66DF-94B2B277093B}"/>
                  </a:ext>
                </a:extLst>
              </p:cNvPr>
              <p:cNvSpPr txBox="1"/>
              <p:nvPr/>
            </p:nvSpPr>
            <p:spPr>
              <a:xfrm>
                <a:off x="449989" y="4431244"/>
                <a:ext cx="3075686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10000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同理，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CF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AD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AF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4D232BDE-E8EF-AE4B-66DF-94B2B277093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431244"/>
                <a:ext cx="3075686" cy="765061"/>
              </a:xfrm>
              <a:prstGeom prst="rect">
                <a:avLst/>
              </a:prstGeom>
              <a:blipFill>
                <a:blip r:embed="rId6"/>
                <a:stretch>
                  <a:fillRect l="-3175" r="-3175" b="-1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文本框 12">
            <a:extLst>
              <a:ext uri="{FF2B5EF4-FFF2-40B4-BE49-F238E27FC236}">
                <a16:creationId xmlns:a16="http://schemas.microsoft.com/office/drawing/2014/main" id="{5D4967E1-48EA-153D-B7F5-F54E9E3D57F7}"/>
              </a:ext>
            </a:extLst>
          </p:cNvPr>
          <p:cNvSpPr txBox="1"/>
          <p:nvPr/>
        </p:nvSpPr>
        <p:spPr>
          <a:xfrm>
            <a:off x="449989" y="5123941"/>
            <a:ext cx="19660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E8F18FC0-DAFC-096E-4460-3E6E1543725C}"/>
              </a:ext>
            </a:extLst>
          </p:cNvPr>
          <p:cNvSpPr txBox="1"/>
          <p:nvPr/>
        </p:nvSpPr>
        <p:spPr>
          <a:xfrm>
            <a:off x="449989" y="5566290"/>
            <a:ext cx="29963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CE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AF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CF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44DA5C91-3769-7DA6-7FC5-961F632CC9D6}"/>
              </a:ext>
            </a:extLst>
          </p:cNvPr>
          <p:cNvSpPr txBox="1"/>
          <p:nvPr/>
        </p:nvSpPr>
        <p:spPr>
          <a:xfrm>
            <a:off x="449989" y="6023006"/>
            <a:ext cx="315029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四边形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AECF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是菱形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3" grpId="0" build="allAtOnce"/>
      <p:bldP spid="14" grpId="0" build="allAtOnce"/>
      <p:bldP spid="15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5" name="yt_shape_12295"/>
          <p:cNvSpPr txBox="1"/>
          <p:nvPr/>
        </p:nvSpPr>
        <p:spPr>
          <a:xfrm>
            <a:off x="540000" y="1702192"/>
            <a:ext cx="6601166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-2500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 spc="-2400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对菱形的判定方法掌握不透导致出错</a:t>
            </a:r>
          </a:p>
        </p:txBody>
      </p:sp>
      <p:sp>
        <p:nvSpPr>
          <p:cNvPr id="12296" name="yt_shape_12296"/>
          <p:cNvSpPr txBox="1"/>
          <p:nvPr/>
        </p:nvSpPr>
        <p:spPr>
          <a:xfrm>
            <a:off x="540000" y="2206502"/>
            <a:ext cx="6540252" cy="330930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下列命题：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四边都相等的四边形是菱形；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两组邻边分别相等的四边形是菱形；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对角线互相垂直的平行四边形是菱形；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对角线相等的四边形是菱形；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⑤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一条对角线平分一组对角的平行四边形是菱形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其中正确的是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①③⑤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填序号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pic>
        <p:nvPicPr>
          <p:cNvPr id="3" name="yt_shape_1700218627153" title="H_28.801733">
            <a:extLst>
              <a:ext uri="{FF2B5EF4-FFF2-40B4-BE49-F238E27FC236}">
                <a16:creationId xmlns:a16="http://schemas.microsoft.com/office/drawing/2014/main" id="{054C2BDC-CF37-08C6-FDE5-A0591E9B798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743869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8A72E4FE-D0E4-D846-FFBC-B8BC1292CEC1}"/>
              </a:ext>
            </a:extLst>
          </p:cNvPr>
          <p:cNvSpPr txBox="1"/>
          <p:nvPr/>
        </p:nvSpPr>
        <p:spPr>
          <a:xfrm>
            <a:off x="2583589" y="5012624"/>
            <a:ext cx="13992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①③⑤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04" name="yt_shape_12304"/>
          <p:cNvSpPr txBox="1"/>
          <p:nvPr/>
        </p:nvSpPr>
        <p:spPr>
          <a:xfrm>
            <a:off x="540000" y="1657011"/>
            <a:ext cx="3966727" cy="58849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00" b="0" i="0" u="none" spc="-3200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  <a:r>
              <a:rPr lang="en-US" altLang="zh-CN" sz="3200" b="0" i="0" u="none" spc="30207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</a:p>
        </p:txBody>
      </p:sp>
      <p:pic>
        <p:nvPicPr>
          <p:cNvPr id="12303" name="yt_image_12303" title="H_50.49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657011"/>
            <a:ext cx="3937001" cy="64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306" name="yt_shape_12306"/>
          <p:cNvSpPr txBox="1"/>
          <p:nvPr/>
        </p:nvSpPr>
        <p:spPr>
          <a:xfrm>
            <a:off x="540119" y="234888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G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分别是任意四边形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中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的中点，当四边形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的边至少满足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CD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时，四边形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EFGH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是菱形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2307" name="yt_image_12307" title="H_115.74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12424" y="3460679"/>
            <a:ext cx="1767150" cy="14698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5A8162D0-42B0-F54E-F10C-6A8FE045F854}"/>
              </a:ext>
            </a:extLst>
          </p:cNvPr>
          <p:cNvSpPr txBox="1"/>
          <p:nvPr/>
        </p:nvSpPr>
        <p:spPr>
          <a:xfrm>
            <a:off x="3988646" y="2777562"/>
            <a:ext cx="15850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1927</Words>
  <Application>Microsoft Office PowerPoint</Application>
  <PresentationFormat>宽屏</PresentationFormat>
  <Paragraphs>145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16</vt:i4>
      </vt:variant>
    </vt:vector>
  </HeadingPairs>
  <TitlesOfParts>
    <vt:vector size="28" baseType="lpstr">
      <vt:lpstr>白正</vt:lpstr>
      <vt:lpstr>等线</vt:lpstr>
      <vt:lpstr>等线 Light</vt:lpstr>
      <vt:lpstr>黑体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EDY</cp:lastModifiedBy>
  <cp:revision>45</cp:revision>
  <dcterms:created xsi:type="dcterms:W3CDTF">2023-05-05T05:33:04Z</dcterms:created>
  <dcterms:modified xsi:type="dcterms:W3CDTF">2023-11-20T08:11:49Z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