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6" r:id="rId4"/>
    <p:sldId id="368" r:id="rId5"/>
    <p:sldId id="369" r:id="rId6"/>
    <p:sldId id="370" r:id="rId7"/>
    <p:sldId id="376" r:id="rId8"/>
    <p:sldId id="256" r:id="rId9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7" d="100"/>
          <a:sy n="87" d="100"/>
        </p:scale>
        <p:origin x="108" y="27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2023/11/18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714" name="yt_shape_10714"/>
              <p:cNvSpPr txBox="1"/>
              <p:nvPr/>
            </p:nvSpPr>
            <p:spPr>
              <a:xfrm>
                <a:off x="540000" y="1412522"/>
                <a:ext cx="4029565" cy="5001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500" b="0" i="0" u="none" spc="-2500">
                    <a:noFill/>
                    <a:effectLst/>
                    <a:latin typeface="Times New Roman" pitchFamily="25"/>
                    <a:ea typeface="Times New Roman" pitchFamily="25"/>
                    <a:sym typeface="Finished"/>
                  </a:rPr>
                  <a:t>⁠</a:t>
                </a:r>
                <a:r>
                  <a:rPr lang="en-US" altLang="zh-CN" sz="2400" b="0" i="0" u="none">
                    <a:solidFill>
                      <a:srgbClr val="1EE3CF"/>
                    </a:solidFill>
                    <a:effectLst/>
                    <a:latin typeface="Times New Roman" pitchFamily="24"/>
                    <a:ea typeface="宋体" pitchFamily="24"/>
                    <a:sym typeface=""/>
                  </a:rPr>
                  <a:t>               </a:t>
                </a:r>
                <a:r>
                  <a:rPr lang="en-US" altLang="zh-CN" sz="1000" b="0" i="0" u="none">
                    <a:solidFill>
                      <a:srgbClr val="1EE3CF"/>
                    </a:solidFill>
                    <a:effectLst/>
                    <a:latin typeface="Times New Roman" pitchFamily="10"/>
                    <a:ea typeface="宋体" pitchFamily="10"/>
                    <a:sym typeface=""/>
                  </a:rPr>
                  <a:t> </a:t>
                </a:r>
                <a:r>
                  <a:rPr lang="zh-CN" altLang="zh-CN" sz="2400" b="0" i="0" u="none" spc="-2400">
                    <a:noFill/>
                    <a:effectLst/>
                    <a:latin typeface="Times New Roman" pitchFamily="24"/>
                    <a:ea typeface="Times New Roman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黑体" pitchFamily="24"/>
                  </a:rPr>
                  <a:t>运用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黑体" pitchFamily="24"/>
                  </a:rPr>
                  <a:t>中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黑体" pitchFamily="24"/>
                  </a:rPr>
                  <a:t>解题</a:t>
                </a:r>
              </a:p>
            </p:txBody>
          </p:sp>
        </mc:Choice>
        <mc:Fallback>
          <p:sp>
            <p:nvSpPr>
              <p:cNvPr id="10714" name="yt_shape_107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12522"/>
                <a:ext cx="4029565" cy="500137"/>
              </a:xfrm>
              <a:prstGeom prst="rect">
                <a:avLst/>
              </a:prstGeom>
              <a:blipFill>
                <a:blip r:embed="rId2"/>
                <a:stretch>
                  <a:fillRect t="-8537" r="-3631" b="-256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716" name="yt_shape_10716"/>
              <p:cNvSpPr txBox="1"/>
              <p:nvPr/>
            </p:nvSpPr>
            <p:spPr>
              <a:xfrm>
                <a:off x="540000" y="1916832"/>
                <a:ext cx="9728241" cy="97135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为实数，且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楷体" pitchFamily="24"/>
                  </a:rPr>
                  <a:t>或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取何实数时，下列各式在实数范围内有意义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0716" name="yt_shape_107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16832"/>
                <a:ext cx="9728241" cy="971356"/>
              </a:xfrm>
              <a:prstGeom prst="rect">
                <a:avLst/>
              </a:prstGeom>
              <a:blipFill>
                <a:blip r:embed="rId3"/>
                <a:stretch>
                  <a:fillRect l="-1944" t="-625" r="-940" b="-187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00218381980" title="H_28.84882">
            <a:extLst>
              <a:ext uri="{FF2B5EF4-FFF2-40B4-BE49-F238E27FC236}">
                <a16:creationId xmlns:a16="http://schemas.microsoft.com/office/drawing/2014/main" id="{3C3F7BF4-7FD3-292D-2F47-E16A749293E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453900"/>
            <a:ext cx="1174942" cy="36638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CF029B4-BF37-2817-A845-268EAD3B933A}"/>
              </a:ext>
            </a:extLst>
          </p:cNvPr>
          <p:cNvSpPr txBox="1"/>
          <p:nvPr/>
        </p:nvSpPr>
        <p:spPr>
          <a:xfrm>
            <a:off x="8483946" y="1870026"/>
            <a:ext cx="1704086" cy="63120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1A8C3A8-9749-71B9-4BEE-01AB97951453}"/>
                  </a:ext>
                </a:extLst>
              </p:cNvPr>
              <p:cNvSpPr txBox="1"/>
              <p:nvPr/>
            </p:nvSpPr>
            <p:spPr>
              <a:xfrm>
                <a:off x="449989" y="3283953"/>
                <a:ext cx="3733609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解：由题意得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≥0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≥0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1A8C3A8-9749-71B9-4BEE-01AB9795145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283953"/>
                <a:ext cx="3733609" cy="1154189"/>
              </a:xfrm>
              <a:prstGeom prst="rect">
                <a:avLst/>
              </a:prstGeom>
              <a:blipFill>
                <a:blip r:embed="rId5"/>
                <a:stretch>
                  <a:fillRect l="-26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7EB83B3B-9EAF-3DC4-C8DD-8D64663AE966}"/>
              </a:ext>
            </a:extLst>
          </p:cNvPr>
          <p:cNvSpPr txBox="1"/>
          <p:nvPr/>
        </p:nvSpPr>
        <p:spPr>
          <a:xfrm>
            <a:off x="449989" y="4344530"/>
            <a:ext cx="24486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C59CBEA-3700-71E7-4500-C691B0A777BE}"/>
              </a:ext>
            </a:extLst>
          </p:cNvPr>
          <p:cNvSpPr txBox="1"/>
          <p:nvPr/>
        </p:nvSpPr>
        <p:spPr>
          <a:xfrm>
            <a:off x="449989" y="4820018"/>
            <a:ext cx="27534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当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时，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2A329C07-86AE-F3A5-51C3-4515ABA926B0}"/>
                  </a:ext>
                </a:extLst>
              </p:cNvPr>
              <p:cNvSpPr txBox="1"/>
              <p:nvPr/>
            </p:nvSpPr>
            <p:spPr>
              <a:xfrm>
                <a:off x="449989" y="5295506"/>
                <a:ext cx="5108448" cy="61386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在实数范围内有意义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2A329C07-86AE-F3A5-51C3-4515ABA926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295506"/>
                <a:ext cx="5108448" cy="613867"/>
              </a:xfrm>
              <a:prstGeom prst="rect">
                <a:avLst/>
              </a:prstGeom>
              <a:blipFill>
                <a:blip r:embed="rId6"/>
                <a:stretch>
                  <a:fillRect r="-1909" b="-14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矩形 4"/>
              <p:cNvSpPr/>
              <p:nvPr/>
            </p:nvSpPr>
            <p:spPr>
              <a:xfrm>
                <a:off x="426984" y="2961229"/>
                <a:ext cx="3391441" cy="61767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hangingPunct="0">
                  <a:lnSpc>
                    <a:spcPct val="130000"/>
                  </a:lnSpc>
                </a:pP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e>
                    </m:rad>
                  </m:oMath>
                </a14:m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rad>
                  </m:oMath>
                </a14:m>
                <a:r>
                  <a:rPr lang="zh-CN" altLang="zh-CN" sz="2400" dirty="0">
                    <a:solidFill>
                      <a:srgbClr val="000000"/>
                    </a:solidFill>
                    <a:latin typeface="白正" pitchFamily="24"/>
                    <a:ea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6984" y="2961229"/>
                <a:ext cx="3391441" cy="617670"/>
              </a:xfrm>
              <a:prstGeom prst="rect">
                <a:avLst/>
              </a:prstGeom>
              <a:blipFill>
                <a:blip r:embed="rId7"/>
                <a:stretch>
                  <a:fillRect l="-2698" r="-1978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719" name="yt_shape_10719"/>
              <p:cNvSpPr txBox="1"/>
              <p:nvPr/>
            </p:nvSpPr>
            <p:spPr>
              <a:xfrm>
                <a:off x="540000" y="1135438"/>
                <a:ext cx="4391010" cy="10709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dirty="0" smtClean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题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意得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≥0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&gt;0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>
          <p:sp>
            <p:nvSpPr>
              <p:cNvPr id="10719" name="yt_shape_107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135438"/>
                <a:ext cx="4391010" cy="1070934"/>
              </a:xfrm>
              <a:prstGeom prst="rect">
                <a:avLst/>
              </a:prstGeom>
              <a:blipFill>
                <a:blip r:embed="rId2"/>
                <a:stretch>
                  <a:fillRect l="-43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CA3F987-256E-8A6D-5F4F-9D7F1AB7F93A}"/>
                  </a:ext>
                </a:extLst>
              </p:cNvPr>
              <p:cNvSpPr txBox="1"/>
              <p:nvPr/>
            </p:nvSpPr>
            <p:spPr>
              <a:xfrm>
                <a:off x="449989" y="1772816"/>
                <a:ext cx="3901884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解：由题意得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≥0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&gt;0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CA3F987-256E-8A6D-5F4F-9D7F1AB7F93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772816"/>
                <a:ext cx="3901884" cy="1154189"/>
              </a:xfrm>
              <a:prstGeom prst="rect">
                <a:avLst/>
              </a:prstGeom>
              <a:blipFill>
                <a:blip r:embed="rId3"/>
                <a:stretch>
                  <a:fillRect l="-2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yt_shape_10729"/>
              <p:cNvSpPr txBox="1"/>
              <p:nvPr/>
            </p:nvSpPr>
            <p:spPr>
              <a:xfrm>
                <a:off x="540000" y="2921580"/>
                <a:ext cx="3556743" cy="210660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当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时，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在实数范围内有意义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>
          <p:sp>
            <p:nvSpPr>
              <p:cNvPr id="8" name="yt_shape_107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21580"/>
                <a:ext cx="3556743" cy="2106602"/>
              </a:xfrm>
              <a:prstGeom prst="rect">
                <a:avLst/>
              </a:prstGeom>
              <a:blipFill>
                <a:blip r:embed="rId4"/>
                <a:stretch>
                  <a:fillRect l="-5317" r="-4288" b="-28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172A21F3-778A-FDBA-AA1B-9E1AC09F39CB}"/>
                  </a:ext>
                </a:extLst>
              </p:cNvPr>
              <p:cNvSpPr txBox="1"/>
              <p:nvPr/>
            </p:nvSpPr>
            <p:spPr>
              <a:xfrm>
                <a:off x="449989" y="2874774"/>
                <a:ext cx="2424811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≤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172A21F3-778A-FDBA-AA1B-9E1AC09F39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874774"/>
                <a:ext cx="2424811" cy="766077"/>
              </a:xfrm>
              <a:prstGeom prst="rect">
                <a:avLst/>
              </a:prstGeom>
              <a:blipFill>
                <a:blip r:embed="rId5"/>
                <a:stretch>
                  <a:fillRect l="-4020" r="-3769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4971A3F6-9F8A-B2CB-0092-112D29AE11CE}"/>
                  </a:ext>
                </a:extLst>
              </p:cNvPr>
              <p:cNvSpPr txBox="1"/>
              <p:nvPr/>
            </p:nvSpPr>
            <p:spPr>
              <a:xfrm>
                <a:off x="449989" y="3547239"/>
                <a:ext cx="2729611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当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≤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时，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4971A3F6-9F8A-B2CB-0092-112D29AE11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47239"/>
                <a:ext cx="2729611" cy="766077"/>
              </a:xfrm>
              <a:prstGeom prst="rect">
                <a:avLst/>
              </a:prstGeom>
              <a:blipFill>
                <a:blip r:embed="rId6"/>
                <a:stretch>
                  <a:fillRect l="-3571" r="-3348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02C7E722-1320-B9C9-4D87-1133D957946A}"/>
                  </a:ext>
                </a:extLst>
              </p:cNvPr>
              <p:cNvSpPr txBox="1"/>
              <p:nvPr/>
            </p:nvSpPr>
            <p:spPr>
              <a:xfrm>
                <a:off x="449989" y="4219705"/>
                <a:ext cx="3702431" cy="83491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</m:rad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在实数范围内有意义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02C7E722-1320-B9C9-4D87-1133D957946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19705"/>
                <a:ext cx="3702431" cy="834911"/>
              </a:xfrm>
              <a:prstGeom prst="rect">
                <a:avLst/>
              </a:prstGeom>
              <a:blipFill>
                <a:blip r:embed="rId7"/>
                <a:stretch>
                  <a:fillRect r="-2636" b="-2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9" grpId="0" build="allAtOnce"/>
      <p:bldP spid="10" grpId="0" build="allAtOnce"/>
      <p:bldP spid="11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731" name="yt_shape_10731"/>
              <p:cNvSpPr txBox="1"/>
              <p:nvPr/>
            </p:nvSpPr>
            <p:spPr>
              <a:xfrm>
                <a:off x="540000" y="2357118"/>
                <a:ext cx="7219862" cy="250376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为实数，求式子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0+2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</m:e>
                    </m:rad>
                  </m:oMath>
                </a14:m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731" name="yt_shape_10731" descr="{&quot;rangeId&quot;:3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57118"/>
                <a:ext cx="7219862" cy="2503762"/>
              </a:xfrm>
              <a:prstGeom prst="rect">
                <a:avLst/>
              </a:prstGeom>
              <a:blipFill>
                <a:blip r:embed="rId2"/>
                <a:stretch>
                  <a:fillRect l="-2618" t="-488" r="-1689" b="-68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9D92B6D-8745-61A5-22C4-E8865B3C0A8A}"/>
              </a:ext>
            </a:extLst>
          </p:cNvPr>
          <p:cNvSpPr txBox="1"/>
          <p:nvPr/>
        </p:nvSpPr>
        <p:spPr>
          <a:xfrm>
            <a:off x="449989" y="2847903"/>
            <a:ext cx="332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7BE1C2B-E1F9-1DC6-D325-C5D9E70CA19D}"/>
                  </a:ext>
                </a:extLst>
              </p:cNvPr>
              <p:cNvSpPr txBox="1"/>
              <p:nvPr/>
            </p:nvSpPr>
            <p:spPr>
              <a:xfrm>
                <a:off x="449989" y="3323391"/>
                <a:ext cx="4697032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0+2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3, 'hasSerialNum': 1, 'pageBreak': True}">
                <a:extLst>
                  <a:ext uri="{FF2B5EF4-FFF2-40B4-BE49-F238E27FC236}">
                    <a16:creationId xmlns:a16="http://schemas.microsoft.com/office/drawing/2014/main" id="{D7BE1C2B-E1F9-1DC6-D325-C5D9E70CA1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323391"/>
                <a:ext cx="4697032" cy="613931"/>
              </a:xfrm>
              <a:prstGeom prst="rect">
                <a:avLst/>
              </a:prstGeom>
              <a:blipFill>
                <a:blip r:embed="rId3"/>
                <a:stretch>
                  <a:fillRect l="-2078" b="-138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D355EFF-521D-61F5-D0F0-8E66202433CD}"/>
                  </a:ext>
                </a:extLst>
              </p:cNvPr>
              <p:cNvSpPr txBox="1"/>
              <p:nvPr/>
            </p:nvSpPr>
            <p:spPr>
              <a:xfrm>
                <a:off x="449989" y="3843710"/>
                <a:ext cx="1983741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3, 'hasSerialNum': 1, 'pageBreak': True}">
                <a:extLst>
                  <a:ext uri="{FF2B5EF4-FFF2-40B4-BE49-F238E27FC236}">
                    <a16:creationId xmlns:a16="http://schemas.microsoft.com/office/drawing/2014/main" id="{ED355EFF-521D-61F5-D0F0-8E66202433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43710"/>
                <a:ext cx="1983741" cy="615392"/>
              </a:xfrm>
              <a:prstGeom prst="rect">
                <a:avLst/>
              </a:prstGeom>
              <a:blipFill>
                <a:blip r:embed="rId4"/>
                <a:stretch>
                  <a:fillRect l="-4923" r="-4615" b="-19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82CC9DDF-0DF1-13F3-D56E-04C411B5428F}"/>
              </a:ext>
            </a:extLst>
          </p:cNvPr>
          <p:cNvSpPr txBox="1"/>
          <p:nvPr/>
        </p:nvSpPr>
        <p:spPr>
          <a:xfrm>
            <a:off x="449989" y="4365491"/>
            <a:ext cx="7134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735" name="yt_shape_10735"/>
              <p:cNvSpPr txBox="1"/>
              <p:nvPr/>
            </p:nvSpPr>
            <p:spPr>
              <a:xfrm>
                <a:off x="540119" y="1614126"/>
                <a:ext cx="11111999" cy="398974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已知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满足｜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2024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若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有意义，则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的取值范围是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2025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；在这个条件下，</a:t>
                </a: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将</a:t>
                </a:r>
                <a:endParaRPr lang="en-US" altLang="zh-CN" sz="2400" b="0" i="0" u="none" dirty="0" smtClean="0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2024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｜去掉绝对值符号可得｜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2024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2024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根据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的分析，求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2024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的值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解：由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2024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2024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2025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2024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2024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2025.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>
          <p:sp>
            <p:nvSpPr>
              <p:cNvPr id="10735" name="yt_shape_107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14126"/>
                <a:ext cx="11111999" cy="3989747"/>
              </a:xfrm>
              <a:prstGeom prst="rect">
                <a:avLst/>
              </a:prstGeom>
              <a:blipFill>
                <a:blip r:embed="rId2"/>
                <a:stretch>
                  <a:fillRect l="-1701" t="-459" b="-38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11C33A5-0F22-C985-B4E7-9FF267FD1672}"/>
              </a:ext>
            </a:extLst>
          </p:cNvPr>
          <p:cNvSpPr txBox="1"/>
          <p:nvPr/>
        </p:nvSpPr>
        <p:spPr>
          <a:xfrm>
            <a:off x="6739973" y="2092402"/>
            <a:ext cx="1551686" cy="61869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2025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6B45436-C269-FDD5-B11B-AEA03276C30D}"/>
              </a:ext>
            </a:extLst>
          </p:cNvPr>
          <p:cNvSpPr txBox="1"/>
          <p:nvPr/>
        </p:nvSpPr>
        <p:spPr>
          <a:xfrm>
            <a:off x="6850907" y="2617483"/>
            <a:ext cx="1551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2024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130CF68-D4A2-43C3-FEFF-0AC81B67BF39}"/>
                  </a:ext>
                </a:extLst>
              </p:cNvPr>
              <p:cNvSpPr txBox="1"/>
              <p:nvPr/>
            </p:nvSpPr>
            <p:spPr>
              <a:xfrm>
                <a:off x="450108" y="3568459"/>
                <a:ext cx="5707951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解：由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2024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4, 'hasSerialNum': 1}">
                <a:extLst>
                  <a:ext uri="{FF2B5EF4-FFF2-40B4-BE49-F238E27FC236}">
                    <a16:creationId xmlns:a16="http://schemas.microsoft.com/office/drawing/2014/main" id="{4130CF68-D4A2-43C3-FEFF-0AC81B67BF3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568459"/>
                <a:ext cx="5707951" cy="618694"/>
              </a:xfrm>
              <a:prstGeom prst="rect">
                <a:avLst/>
              </a:prstGeom>
              <a:blipFill>
                <a:blip r:embed="rId3"/>
                <a:stretch>
                  <a:fillRect l="-1709" r="-1709" b="-186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191AA9C-FCD4-9B32-470F-D8453911C402}"/>
                  </a:ext>
                </a:extLst>
              </p:cNvPr>
              <p:cNvSpPr txBox="1"/>
              <p:nvPr/>
            </p:nvSpPr>
            <p:spPr>
              <a:xfrm>
                <a:off x="450108" y="4093541"/>
                <a:ext cx="3117152" cy="6186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2024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4, 'hasSerialNum': 1}">
                <a:extLst>
                  <a:ext uri="{FF2B5EF4-FFF2-40B4-BE49-F238E27FC236}">
                    <a16:creationId xmlns:a16="http://schemas.microsoft.com/office/drawing/2014/main" id="{0191AA9C-FCD4-9B32-470F-D8453911C4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093541"/>
                <a:ext cx="3117152" cy="618693"/>
              </a:xfrm>
              <a:prstGeom prst="rect">
                <a:avLst/>
              </a:prstGeom>
              <a:blipFill>
                <a:blip r:embed="rId4"/>
                <a:stretch>
                  <a:fillRect l="-3131" r="-3131" b="-188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EE5C8C15-5B60-C76C-28C1-81CCD6965476}"/>
              </a:ext>
            </a:extLst>
          </p:cNvPr>
          <p:cNvSpPr txBox="1"/>
          <p:nvPr/>
        </p:nvSpPr>
        <p:spPr>
          <a:xfrm>
            <a:off x="450108" y="4618622"/>
            <a:ext cx="287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2024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E0699B7-6790-75A1-4BF5-45D7C724642E}"/>
              </a:ext>
            </a:extLst>
          </p:cNvPr>
          <p:cNvSpPr txBox="1"/>
          <p:nvPr/>
        </p:nvSpPr>
        <p:spPr>
          <a:xfrm>
            <a:off x="450108" y="5094110"/>
            <a:ext cx="2643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2024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2025.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742" name="yt_shape_10742"/>
              <p:cNvSpPr txBox="1"/>
              <p:nvPr/>
            </p:nvSpPr>
            <p:spPr>
              <a:xfrm>
                <a:off x="540000" y="1028675"/>
                <a:ext cx="3567900" cy="45352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500" b="0" i="0" u="none" spc="-2500">
                    <a:noFill/>
                    <a:effectLst/>
                    <a:latin typeface="Times New Roman" pitchFamily="25"/>
                    <a:ea typeface="Times New Roman" pitchFamily="25"/>
                    <a:sym typeface="Finished"/>
                  </a:rPr>
                  <a:t>⁠</a:t>
                </a:r>
                <a:r>
                  <a:rPr lang="en-US" altLang="zh-CN" sz="2400" b="0" i="0" u="none">
                    <a:solidFill>
                      <a:srgbClr val="1EE3CF"/>
                    </a:solidFill>
                    <a:effectLst/>
                    <a:latin typeface="Times New Roman" pitchFamily="24"/>
                    <a:ea typeface="宋体" pitchFamily="24"/>
                    <a:sym typeface=""/>
                  </a:rPr>
                  <a:t>               </a:t>
                </a:r>
                <a:r>
                  <a:rPr lang="en-US" altLang="zh-CN" sz="1000" b="0" i="0" u="none">
                    <a:solidFill>
                      <a:srgbClr val="1EE3CF"/>
                    </a:solidFill>
                    <a:effectLst/>
                    <a:latin typeface="Times New Roman" pitchFamily="10"/>
                    <a:ea typeface="宋体" pitchFamily="10"/>
                    <a:sym typeface=""/>
                  </a:rPr>
                  <a:t> </a:t>
                </a:r>
                <a:r>
                  <a:rPr lang="zh-CN" altLang="zh-CN" sz="2400" b="0" i="0" u="none" spc="-2400">
                    <a:noFill/>
                    <a:effectLst/>
                    <a:latin typeface="Times New Roman" pitchFamily="24"/>
                    <a:ea typeface="Times New Roman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黑体" pitchFamily="24"/>
                  </a:rPr>
                  <a:t>运用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黑体" pitchFamily="24"/>
                  </a:rPr>
                  <a:t>解题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742" name="yt_shape_10742" descr="{&quot;rangeId&quot;:5,&quot;color&quot;:&quot;B&quot;,&quot;pageBreak&quot;:true,&quot;mathAnswerShape&quot;:1,&quot;ImageText&quot;:&quot;1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3567900" cy="453522"/>
              </a:xfrm>
              <a:prstGeom prst="rect">
                <a:avLst/>
              </a:prstGeom>
              <a:blipFill>
                <a:blip r:embed="rId2"/>
                <a:stretch>
                  <a:fillRect l="-5470" t="-9459" r="-4274" b="-405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744" name="yt_shape_10744"/>
              <p:cNvSpPr txBox="1"/>
              <p:nvPr/>
            </p:nvSpPr>
            <p:spPr>
              <a:xfrm>
                <a:off x="540000" y="1532985"/>
                <a:ext cx="10299936" cy="465633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若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黔东南州中考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的值是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若｜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｜与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互为相反数，求代数式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2024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</a:rPr>
                  <a:t>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</a:rPr>
                  <a:t>｜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与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互为相反数，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</a:rPr>
                  <a:t>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</a:rPr>
                  <a:t>｜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</a:rPr>
                  <a:t>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</a:rPr>
                  <a:t>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，且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2024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2024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744" name="yt_shape_10744" descr="{&quot;rangeId&quot;: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32985"/>
                <a:ext cx="10299936" cy="4656339"/>
              </a:xfrm>
              <a:prstGeom prst="rect">
                <a:avLst/>
              </a:prstGeom>
              <a:blipFill>
                <a:blip r:embed="rId3"/>
                <a:stretch>
                  <a:fillRect l="-1835" r="-888" b="-31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00218382105" title="H_28.84882">
            <a:extLst>
              <a:ext uri="{FF2B5EF4-FFF2-40B4-BE49-F238E27FC236}">
                <a16:creationId xmlns:a16="http://schemas.microsoft.com/office/drawing/2014/main" id="{BEDB2706-12D2-6C4A-647E-E3988082054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070053"/>
            <a:ext cx="1174942" cy="36638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36A4334-9767-EDBF-218C-AEA4C0A55689}"/>
              </a:ext>
            </a:extLst>
          </p:cNvPr>
          <p:cNvSpPr txBox="1"/>
          <p:nvPr/>
        </p:nvSpPr>
        <p:spPr>
          <a:xfrm>
            <a:off x="5400576" y="1486179"/>
            <a:ext cx="942086" cy="66943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1277A62-5DF8-772E-9CD6-42607E2AE0B3}"/>
              </a:ext>
            </a:extLst>
          </p:cNvPr>
          <p:cNvSpPr txBox="1"/>
          <p:nvPr/>
        </p:nvSpPr>
        <p:spPr>
          <a:xfrm>
            <a:off x="7211913" y="1486179"/>
            <a:ext cx="637285" cy="66943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08F6484-D2A0-9BE6-4F98-737CFA7AE10C}"/>
              </a:ext>
            </a:extLst>
          </p:cNvPr>
          <p:cNvSpPr txBox="1"/>
          <p:nvPr/>
        </p:nvSpPr>
        <p:spPr>
          <a:xfrm>
            <a:off x="10116911" y="2061997"/>
            <a:ext cx="637285" cy="66943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EA716DC-7B74-9660-537B-5605CA16544D}"/>
                  </a:ext>
                </a:extLst>
              </p:cNvPr>
              <p:cNvSpPr txBox="1"/>
              <p:nvPr/>
            </p:nvSpPr>
            <p:spPr>
              <a:xfrm>
                <a:off x="449989" y="3158896"/>
                <a:ext cx="6515291" cy="6146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</a:rPr>
                  <a:t>｜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</a:rPr>
                  <a:t>｜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与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互为相反数，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6, 'hasSerialNum': 1, 'mathAnswerShape': 1}">
                <a:extLst>
                  <a:ext uri="{FF2B5EF4-FFF2-40B4-BE49-F238E27FC236}">
                    <a16:creationId xmlns:a16="http://schemas.microsoft.com/office/drawing/2014/main" id="{8EA716DC-7B74-9660-537B-5605CA1654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158896"/>
                <a:ext cx="6515291" cy="614693"/>
              </a:xfrm>
              <a:prstGeom prst="rect">
                <a:avLst/>
              </a:prstGeom>
              <a:blipFill>
                <a:blip r:embed="rId5"/>
                <a:stretch>
                  <a:fillRect l="-1497" r="-1403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2F4CED0D-FA6B-1618-8C6F-09BD5301169F}"/>
                  </a:ext>
                </a:extLst>
              </p:cNvPr>
              <p:cNvSpPr txBox="1"/>
              <p:nvPr/>
            </p:nvSpPr>
            <p:spPr>
              <a:xfrm>
                <a:off x="449989" y="3679977"/>
                <a:ext cx="4610290" cy="6146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</a:rPr>
                  <a:t>｜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</a:rPr>
                  <a:t>｜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6, 'hasSerialNum': 1, 'mathAnswerShape': 1}">
                <a:extLst>
                  <a:ext uri="{FF2B5EF4-FFF2-40B4-BE49-F238E27FC236}">
                    <a16:creationId xmlns:a16="http://schemas.microsoft.com/office/drawing/2014/main" id="{2F4CED0D-FA6B-1618-8C6F-09BD5301169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679977"/>
                <a:ext cx="4610290" cy="614693"/>
              </a:xfrm>
              <a:prstGeom prst="rect">
                <a:avLst/>
              </a:prstGeom>
              <a:blipFill>
                <a:blip r:embed="rId6"/>
                <a:stretch>
                  <a:fillRect l="-2116" r="-2116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ED5A215B-B7C9-53C6-E029-B2CB6B13F489}"/>
                  </a:ext>
                </a:extLst>
              </p:cNvPr>
              <p:cNvSpPr txBox="1"/>
              <p:nvPr/>
            </p:nvSpPr>
            <p:spPr>
              <a:xfrm>
                <a:off x="449989" y="4201058"/>
                <a:ext cx="5600890" cy="6146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</a:rPr>
                  <a:t>｜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</a:rPr>
                  <a:t>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8" name="文本框 7" descr="{'rangeId': 6, 'hasSerialNum': 1, 'mathAnswerShape': 1}">
                <a:extLst>
                  <a:ext uri="{FF2B5EF4-FFF2-40B4-BE49-F238E27FC236}">
                    <a16:creationId xmlns:a16="http://schemas.microsoft.com/office/drawing/2014/main" id="{ED5A215B-B7C9-53C6-E029-B2CB6B13F4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01058"/>
                <a:ext cx="5600890" cy="614693"/>
              </a:xfrm>
              <a:prstGeom prst="rect">
                <a:avLst/>
              </a:prstGeom>
              <a:blipFill>
                <a:blip r:embed="rId7"/>
                <a:stretch>
                  <a:fillRect l="-1741" r="-1632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6F1F56F0-C37A-E865-FD8E-915A8C0B60A6}"/>
              </a:ext>
            </a:extLst>
          </p:cNvPr>
          <p:cNvSpPr txBox="1"/>
          <p:nvPr/>
        </p:nvSpPr>
        <p:spPr>
          <a:xfrm>
            <a:off x="449989" y="4722139"/>
            <a:ext cx="459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，且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BD7BC07-6F5B-8BA7-E467-6B0E8A091F26}"/>
              </a:ext>
            </a:extLst>
          </p:cNvPr>
          <p:cNvSpPr txBox="1"/>
          <p:nvPr/>
        </p:nvSpPr>
        <p:spPr>
          <a:xfrm>
            <a:off x="449989" y="5197627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1365403-05CE-12CE-FEBE-D3DB46E4A5A0}"/>
              </a:ext>
            </a:extLst>
          </p:cNvPr>
          <p:cNvSpPr txBox="1"/>
          <p:nvPr/>
        </p:nvSpPr>
        <p:spPr>
          <a:xfrm>
            <a:off x="449989" y="5673115"/>
            <a:ext cx="4879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752" name="yt_shape_10752"/>
              <p:cNvSpPr txBox="1"/>
              <p:nvPr/>
            </p:nvSpPr>
            <p:spPr>
              <a:xfrm>
                <a:off x="540119" y="1387013"/>
                <a:ext cx="11111999" cy="444397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已知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的三边长为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，其中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和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满足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spc="150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，求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的取值范围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解：依题意得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为三角形三边，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752" name="yt_shape_10752" descr="{&quot;rangeId&quot;:7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87013"/>
                <a:ext cx="11111999" cy="4443973"/>
              </a:xfrm>
              <a:prstGeom prst="rect">
                <a:avLst/>
              </a:prstGeom>
              <a:blipFill>
                <a:blip r:embed="rId2"/>
                <a:stretch>
                  <a:fillRect l="-1701" t="-549" r="-1427" b="-32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8863CD5-D1FF-50B3-F9DB-310AF4964187}"/>
                  </a:ext>
                </a:extLst>
              </p:cNvPr>
              <p:cNvSpPr txBox="1"/>
              <p:nvPr/>
            </p:nvSpPr>
            <p:spPr>
              <a:xfrm>
                <a:off x="450108" y="2334363"/>
                <a:ext cx="5914326" cy="61228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解：依题意得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7, 'hasSerialNum': 1, 'pageBreak': True}">
                <a:extLst>
                  <a:ext uri="{FF2B5EF4-FFF2-40B4-BE49-F238E27FC236}">
                    <a16:creationId xmlns:a16="http://schemas.microsoft.com/office/drawing/2014/main" id="{88863CD5-D1FF-50B3-F9DB-310AF496418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334363"/>
                <a:ext cx="5914326" cy="612280"/>
              </a:xfrm>
              <a:prstGeom prst="rect">
                <a:avLst/>
              </a:prstGeom>
              <a:blipFill>
                <a:blip r:embed="rId3"/>
                <a:stretch>
                  <a:fillRect l="-1649" r="-1649" b="-19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EE26CA4-941F-D1D9-28D8-20E7EDFA787E}"/>
                  </a:ext>
                </a:extLst>
              </p:cNvPr>
              <p:cNvSpPr txBox="1"/>
              <p:nvPr/>
            </p:nvSpPr>
            <p:spPr>
              <a:xfrm>
                <a:off x="450108" y="2853031"/>
                <a:ext cx="3780726" cy="61228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7, 'hasSerialNum': 1, 'pageBreak': True}">
                <a:extLst>
                  <a:ext uri="{FF2B5EF4-FFF2-40B4-BE49-F238E27FC236}">
                    <a16:creationId xmlns:a16="http://schemas.microsoft.com/office/drawing/2014/main" id="{7EE26CA4-941F-D1D9-28D8-20E7EDFA787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853031"/>
                <a:ext cx="3780726" cy="612280"/>
              </a:xfrm>
              <a:prstGeom prst="rect">
                <a:avLst/>
              </a:prstGeom>
              <a:blipFill>
                <a:blip r:embed="rId4"/>
                <a:stretch>
                  <a:fillRect l="-2581" r="-2581" b="-19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2C53F5B-4C98-395A-508C-01795E01C1CE}"/>
                  </a:ext>
                </a:extLst>
              </p:cNvPr>
              <p:cNvSpPr txBox="1"/>
              <p:nvPr/>
            </p:nvSpPr>
            <p:spPr>
              <a:xfrm>
                <a:off x="450108" y="3371699"/>
                <a:ext cx="4237926" cy="61228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7, 'hasSerialNum': 1, 'pageBreak': True}">
                <a:extLst>
                  <a:ext uri="{FF2B5EF4-FFF2-40B4-BE49-F238E27FC236}">
                    <a16:creationId xmlns:a16="http://schemas.microsoft.com/office/drawing/2014/main" id="{02C53F5B-4C98-395A-508C-01795E01C1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371699"/>
                <a:ext cx="4237926" cy="612280"/>
              </a:xfrm>
              <a:prstGeom prst="rect">
                <a:avLst/>
              </a:prstGeom>
              <a:blipFill>
                <a:blip r:embed="rId5"/>
                <a:stretch>
                  <a:fillRect l="-2302" r="-2302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0B52BD7E-5787-B6EC-2609-ED96D3464D5D}"/>
              </a:ext>
            </a:extLst>
          </p:cNvPr>
          <p:cNvSpPr txBox="1"/>
          <p:nvPr/>
        </p:nvSpPr>
        <p:spPr>
          <a:xfrm>
            <a:off x="450108" y="3890367"/>
            <a:ext cx="3228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924F2DC-7487-92EA-6C63-E679E5A20C45}"/>
              </a:ext>
            </a:extLst>
          </p:cNvPr>
          <p:cNvSpPr txBox="1"/>
          <p:nvPr/>
        </p:nvSpPr>
        <p:spPr>
          <a:xfrm>
            <a:off x="450108" y="4365855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9BFE4E2-4E04-82E8-FED3-4EEE3184B100}"/>
              </a:ext>
            </a:extLst>
          </p:cNvPr>
          <p:cNvSpPr txBox="1"/>
          <p:nvPr/>
        </p:nvSpPr>
        <p:spPr>
          <a:xfrm>
            <a:off x="450108" y="4841343"/>
            <a:ext cx="3667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为三角形三边，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1993410-1648-4932-12EF-310B9FA1A89E}"/>
              </a:ext>
            </a:extLst>
          </p:cNvPr>
          <p:cNvSpPr txBox="1"/>
          <p:nvPr/>
        </p:nvSpPr>
        <p:spPr>
          <a:xfrm>
            <a:off x="450108" y="5316831"/>
            <a:ext cx="16104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1514</Words>
  <Application>Microsoft Office PowerPoint</Application>
  <PresentationFormat>宽屏</PresentationFormat>
  <Paragraphs>79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21" baseType="lpstr">
      <vt:lpstr>Finished</vt:lpstr>
      <vt:lpstr>白正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44</cp:revision>
  <dcterms:created xsi:type="dcterms:W3CDTF">2023-05-05T05:33:04Z</dcterms:created>
  <dcterms:modified xsi:type="dcterms:W3CDTF">2023-11-18T14:50:45Z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