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368" r:id="rId7"/>
    <p:sldId id="370" r:id="rId8"/>
    <p:sldId id="371" r:id="rId9"/>
    <p:sldId id="373" r:id="rId10"/>
    <p:sldId id="375" r:id="rId11"/>
    <p:sldId id="377" r:id="rId12"/>
    <p:sldId id="378" r:id="rId13"/>
    <p:sldId id="384" r:id="rId14"/>
    <p:sldId id="379" r:id="rId15"/>
    <p:sldId id="380" r:id="rId16"/>
    <p:sldId id="382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5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6.png"/><Relationship Id="rId4" Type="http://schemas.openxmlformats.org/officeDocument/2006/relationships/image" Target="../media/image1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95" name="yt_image_10995" title="H_25.9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2842375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98" name="yt_shape_10998"/>
          <p:cNvSpPr txBox="1"/>
          <p:nvPr/>
        </p:nvSpPr>
        <p:spPr>
          <a:xfrm>
            <a:off x="540120" y="35624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在将实际问题转化为数学问题时，关键是画出符合题意的图形，把实际问题转化为几何问题，直接利用直角三角形或构造直角三角形，运用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勾股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定理求解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2F31997-7503-DD49-B651-D8853EDD0F4E}"/>
              </a:ext>
            </a:extLst>
          </p:cNvPr>
          <p:cNvSpPr txBox="1"/>
          <p:nvPr/>
        </p:nvSpPr>
        <p:spPr>
          <a:xfrm>
            <a:off x="8984508" y="399113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勾股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8211BD5-F74A-75B5-F554-331AA9055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25" y="2129239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0" name="yt_shape_11070"/>
          <p:cNvSpPr txBox="1"/>
          <p:nvPr/>
        </p:nvSpPr>
        <p:spPr>
          <a:xfrm>
            <a:off x="540119" y="205065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保山六中单元卷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如图是一个圆柱形饮料罐，底面半径是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，高是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，上底面中心有一个小圆孔，则一根到达底部的直吸管在罐内部分的长度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罐壁的厚度和小圆孔的大小忽略不计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071" name="yt_image_11071" title="H_120.0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92746" y="3642584"/>
            <a:ext cx="1006506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6EF48C1-DBD8-D588-70F6-E6263170389A}"/>
              </a:ext>
            </a:extLst>
          </p:cNvPr>
          <p:cNvSpPr txBox="1"/>
          <p:nvPr/>
        </p:nvSpPr>
        <p:spPr>
          <a:xfrm>
            <a:off x="5631708" y="2954824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73" name="yt_shape_11073"/>
              <p:cNvSpPr txBox="1"/>
              <p:nvPr/>
            </p:nvSpPr>
            <p:spPr>
              <a:xfrm>
                <a:off x="540119" y="1494922"/>
                <a:ext cx="11111999" cy="38522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，在顶点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处有一只蜗牛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1cm/s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的速度沿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方向爬行，顶点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处有一只蚂蚁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6cm/s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的速度沿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方向爬行，两个小家伙同时出发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的长是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24cm.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073" name="yt_shape_110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94922"/>
                <a:ext cx="11111999" cy="3852208"/>
              </a:xfrm>
              <a:prstGeom prst="rect">
                <a:avLst/>
              </a:prstGeom>
              <a:blipFill>
                <a:blip r:embed="rId2"/>
                <a:stretch>
                  <a:fillRect l="-1701" t="-1266" r="-1098" b="-41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077" name="yt_image_11077" title="H_75.96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70429" y="3573016"/>
            <a:ext cx="2581570" cy="96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F7A8D75-C0E7-38D2-E043-F7C2AC2A8D3A}"/>
              </a:ext>
            </a:extLst>
          </p:cNvPr>
          <p:cNvSpPr txBox="1"/>
          <p:nvPr/>
        </p:nvSpPr>
        <p:spPr>
          <a:xfrm>
            <a:off x="450108" y="3350068"/>
            <a:ext cx="5482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B3F746-AC52-A000-DFD8-818858ECDB85}"/>
              </a:ext>
            </a:extLst>
          </p:cNvPr>
          <p:cNvSpPr txBox="1"/>
          <p:nvPr/>
        </p:nvSpPr>
        <p:spPr>
          <a:xfrm>
            <a:off x="450108" y="3825556"/>
            <a:ext cx="335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FCCB7CA-2C7C-3E69-FBB0-2F226CC17193}"/>
                  </a:ext>
                </a:extLst>
              </p:cNvPr>
              <p:cNvSpPr txBox="1"/>
              <p:nvPr/>
            </p:nvSpPr>
            <p:spPr>
              <a:xfrm>
                <a:off x="450108" y="4301044"/>
                <a:ext cx="4424045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FCCB7CA-2C7C-3E69-FBB0-2F226CC171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01044"/>
                <a:ext cx="4424045" cy="631267"/>
              </a:xfrm>
              <a:prstGeom prst="rect">
                <a:avLst/>
              </a:prstGeom>
              <a:blipFill>
                <a:blip r:embed="rId4"/>
                <a:stretch>
                  <a:fillRect l="-2204" r="-1791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4876975-C449-D3D3-10C6-600C833C6777}"/>
              </a:ext>
            </a:extLst>
          </p:cNvPr>
          <p:cNvSpPr txBox="1"/>
          <p:nvPr/>
        </p:nvSpPr>
        <p:spPr>
          <a:xfrm>
            <a:off x="450108" y="4838699"/>
            <a:ext cx="254069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的长是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79" name="yt_shape_11079"/>
              <p:cNvSpPr txBox="1"/>
              <p:nvPr/>
            </p:nvSpPr>
            <p:spPr>
              <a:xfrm>
                <a:off x="540000" y="2221269"/>
                <a:ext cx="6136295" cy="24483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若它们都爬行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，求此时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出发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后，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的长是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079" name="yt_shape_110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21269"/>
                <a:ext cx="6136295" cy="2448363"/>
              </a:xfrm>
              <a:prstGeom prst="rect">
                <a:avLst/>
              </a:prstGeom>
              <a:blipFill>
                <a:blip r:embed="rId2"/>
                <a:stretch>
                  <a:fillRect l="-3082" t="-1990" r="-1590" b="-67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082" name="yt_image_11082" title="H_75.96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70429" y="2852936"/>
            <a:ext cx="2581570" cy="96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058710B-2E2A-83BC-BDFC-7037CA869F8C}"/>
              </a:ext>
            </a:extLst>
          </p:cNvPr>
          <p:cNvSpPr txBox="1"/>
          <p:nvPr/>
        </p:nvSpPr>
        <p:spPr>
          <a:xfrm>
            <a:off x="449989" y="2649951"/>
            <a:ext cx="6257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出发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后，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F46A0E-6111-C6CD-CD44-FC216180C595}"/>
              </a:ext>
            </a:extLst>
          </p:cNvPr>
          <p:cNvSpPr txBox="1"/>
          <p:nvPr/>
        </p:nvSpPr>
        <p:spPr>
          <a:xfrm>
            <a:off x="449989" y="3125439"/>
            <a:ext cx="3531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536304A-212D-5D32-353F-ACC7DE7B1CA8}"/>
                  </a:ext>
                </a:extLst>
              </p:cNvPr>
              <p:cNvSpPr txBox="1"/>
              <p:nvPr/>
            </p:nvSpPr>
            <p:spPr>
              <a:xfrm>
                <a:off x="449989" y="3600927"/>
                <a:ext cx="4825809" cy="6272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536304A-212D-5D32-353F-ACC7DE7B1C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00927"/>
                <a:ext cx="4825809" cy="627203"/>
              </a:xfrm>
              <a:prstGeom prst="rect">
                <a:avLst/>
              </a:prstGeom>
              <a:blipFill>
                <a:blip r:embed="rId4"/>
                <a:stretch>
                  <a:fillRect l="-2023" r="-1643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3CACC7B-6D04-5C51-A680-5BBFC664D178}"/>
                  </a:ext>
                </a:extLst>
              </p:cNvPr>
              <p:cNvSpPr txBox="1"/>
              <p:nvPr/>
            </p:nvSpPr>
            <p:spPr>
              <a:xfrm>
                <a:off x="449989" y="4134518"/>
                <a:ext cx="2942464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的长是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3CACC7B-6D04-5C51-A680-5BBFC664D1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34518"/>
                <a:ext cx="2942464" cy="558241"/>
              </a:xfrm>
              <a:prstGeom prst="rect">
                <a:avLst/>
              </a:prstGeom>
              <a:blipFill>
                <a:blip r:embed="rId5"/>
                <a:stretch>
                  <a:fillRect l="-3313" r="-2692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4" name="yt_shape_11084"/>
          <p:cNvSpPr txBox="1"/>
          <p:nvPr/>
        </p:nvSpPr>
        <p:spPr>
          <a:xfrm>
            <a:off x="540120" y="852882"/>
            <a:ext cx="11111999" cy="1625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麻江县二中月考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九章算术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是古代东方数学代表作，书中记载：今有开门去阃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kǔn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，门槛的意思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一尺，不合二寸，问门广几何？题目大意是：如图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的平面示意图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，推开双门，双门间隙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寸，点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距离门槛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都为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寸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，求门宽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085" name="yt_image_11085" title="H_157.59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4192" y="2924944"/>
            <a:ext cx="4000805" cy="1696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1087"/>
              <p:cNvSpPr txBox="1"/>
              <p:nvPr/>
            </p:nvSpPr>
            <p:spPr>
              <a:xfrm>
                <a:off x="540000" y="2535332"/>
                <a:ext cx="5875006" cy="34175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解：由题意设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寸，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寸，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寸，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寸，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寸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50.5.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寸，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即门宽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寸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4" name="yt_shape_110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35332"/>
                <a:ext cx="5875006" cy="3417539"/>
              </a:xfrm>
              <a:prstGeom prst="rect">
                <a:avLst/>
              </a:prstGeom>
              <a:blipFill>
                <a:blip r:embed="rId3"/>
                <a:stretch>
                  <a:fillRect l="-3219" t="-3209" r="-2285" b="-3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64076FB-646D-3832-E412-4E412180E7AE}"/>
              </a:ext>
            </a:extLst>
          </p:cNvPr>
          <p:cNvSpPr txBox="1"/>
          <p:nvPr/>
        </p:nvSpPr>
        <p:spPr>
          <a:xfrm>
            <a:off x="449989" y="2488526"/>
            <a:ext cx="556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解：由题意设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寸，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F438D30-4F6A-0897-C64E-726DC9BAB662}"/>
                  </a:ext>
                </a:extLst>
              </p:cNvPr>
              <p:cNvSpPr txBox="1"/>
              <p:nvPr/>
            </p:nvSpPr>
            <p:spPr>
              <a:xfrm>
                <a:off x="449989" y="2859818"/>
                <a:ext cx="59982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寸，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寸，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寸，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F438D30-4F6A-0897-C64E-726DC9BAB6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59818"/>
                <a:ext cx="5998273" cy="765061"/>
              </a:xfrm>
              <a:prstGeom prst="rect">
                <a:avLst/>
              </a:prstGeom>
              <a:blipFill>
                <a:blip r:embed="rId4"/>
                <a:stretch>
                  <a:fillRect l="-1626" r="-1626" b="-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09B99B8-AF0A-6AC5-C225-CCD5CC79A2E1}"/>
              </a:ext>
            </a:extLst>
          </p:cNvPr>
          <p:cNvSpPr txBox="1"/>
          <p:nvPr/>
        </p:nvSpPr>
        <p:spPr>
          <a:xfrm>
            <a:off x="449989" y="3531267"/>
            <a:ext cx="2423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寸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D756781-07E8-E800-EB4F-B5872E5FF5A3}"/>
              </a:ext>
            </a:extLst>
          </p:cNvPr>
          <p:cNvSpPr txBox="1"/>
          <p:nvPr/>
        </p:nvSpPr>
        <p:spPr>
          <a:xfrm>
            <a:off x="449989" y="4012047"/>
            <a:ext cx="4682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D080D4F-266E-13BC-6C65-B74B1F3B66F9}"/>
              </a:ext>
            </a:extLst>
          </p:cNvPr>
          <p:cNvSpPr txBox="1"/>
          <p:nvPr/>
        </p:nvSpPr>
        <p:spPr>
          <a:xfrm>
            <a:off x="449989" y="4535117"/>
            <a:ext cx="3313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B5895D1-971D-7625-0901-A4B929165EA8}"/>
              </a:ext>
            </a:extLst>
          </p:cNvPr>
          <p:cNvSpPr txBox="1"/>
          <p:nvPr/>
        </p:nvSpPr>
        <p:spPr>
          <a:xfrm>
            <a:off x="449989" y="5061927"/>
            <a:ext cx="1823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50.5.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46BE7DF-40D1-E9CC-DAB8-6BECEC3CB123}"/>
              </a:ext>
            </a:extLst>
          </p:cNvPr>
          <p:cNvSpPr txBox="1"/>
          <p:nvPr/>
        </p:nvSpPr>
        <p:spPr>
          <a:xfrm>
            <a:off x="449989" y="5537415"/>
            <a:ext cx="2804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寸，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0080A14-2FA1-C9BD-9106-FDAC6B065D3D}"/>
              </a:ext>
            </a:extLst>
          </p:cNvPr>
          <p:cNvSpPr txBox="1"/>
          <p:nvPr/>
        </p:nvSpPr>
        <p:spPr>
          <a:xfrm>
            <a:off x="449989" y="6012903"/>
            <a:ext cx="2608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即门宽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寸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1" name="yt_shape_11091"/>
          <p:cNvSpPr txBox="1"/>
          <p:nvPr/>
        </p:nvSpPr>
        <p:spPr>
          <a:xfrm>
            <a:off x="540119" y="1366399"/>
            <a:ext cx="5386859" cy="3494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白正" pitchFamily="19"/>
                <a:ea typeface="宋体" pitchFamily="19"/>
              </a:rPr>
              <a:t> </a:t>
            </a:r>
          </a:p>
        </p:txBody>
      </p:sp>
      <p:pic>
        <p:nvPicPr>
          <p:cNvPr id="11090" name="yt_image_11090" title="H_29.7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1415798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93" name="yt_shape_11093"/>
          <p:cNvSpPr txBox="1"/>
          <p:nvPr/>
        </p:nvSpPr>
        <p:spPr>
          <a:xfrm>
            <a:off x="540119" y="184482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构造直角三角形解题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如图，将一根有弹性的皮筋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自然伸直固定在水平面上，然后把皮筋的中点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竖直向上拉高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到点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若皮筋的自然长度为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，则此时该弹性皮筋被拉长了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095" name="yt_image_11095" title="H_65.1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2114" y="3922918"/>
            <a:ext cx="2147770" cy="82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4CE364-8888-C7C5-7005-21E1D8FC1818}"/>
              </a:ext>
            </a:extLst>
          </p:cNvPr>
          <p:cNvSpPr txBox="1"/>
          <p:nvPr/>
        </p:nvSpPr>
        <p:spPr>
          <a:xfrm>
            <a:off x="1059708" y="3224482"/>
            <a:ext cx="1008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7" name="yt_shape_11097"/>
          <p:cNvSpPr txBox="1"/>
          <p:nvPr/>
        </p:nvSpPr>
        <p:spPr>
          <a:xfrm>
            <a:off x="540000" y="900000"/>
            <a:ext cx="103233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101" name="yt_shape_11101"/>
          <p:cNvSpPr txBox="1"/>
          <p:nvPr/>
        </p:nvSpPr>
        <p:spPr>
          <a:xfrm>
            <a:off x="540000" y="328909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098" name="yt_shape_11098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85461" y="1531667"/>
            <a:ext cx="1221076" cy="1707021"/>
            <a:chOff x="0" y="0"/>
            <a:chExt cx="1221076" cy="1707021"/>
          </a:xfrm>
        </p:grpSpPr>
        <p:pic>
          <p:nvPicPr>
            <p:cNvPr id="3" name="yt_image_11098">
              <a:extLst>
                <a:ext uri="">
  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21076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00" name="yt_shape_11100"/>
            <p:cNvSpPr txBox="1"/>
            <p:nvPr/>
          </p:nvSpPr>
          <p:spPr>
            <a:xfrm>
              <a:off x="1074" y="13470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102" name="yt_shape_11102"/>
              <p:cNvSpPr txBox="1"/>
              <p:nvPr/>
            </p:nvSpPr>
            <p:spPr>
              <a:xfrm>
                <a:off x="540000" y="3662539"/>
                <a:ext cx="10669716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1102" name="yt_shape_11102" descr="{&quot;rangeId&quot;:2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62539"/>
                <a:ext cx="10669716" cy="465577"/>
              </a:xfrm>
              <a:prstGeom prst="rect">
                <a:avLst/>
              </a:prstGeom>
              <a:blipFill>
                <a:blip r:embed="rId3"/>
                <a:stretch>
                  <a:fillRect l="-1771" t="-5263" r="-74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07" name="yt_shape_11107"/>
          <p:cNvSpPr txBox="1"/>
          <p:nvPr/>
        </p:nvSpPr>
        <p:spPr>
          <a:xfrm>
            <a:off x="540000" y="615955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104" name="yt_shape_11104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0157" y="4331268"/>
            <a:ext cx="1711684" cy="1777887"/>
            <a:chOff x="0" y="0"/>
            <a:chExt cx="1711684" cy="1777887"/>
          </a:xfrm>
        </p:grpSpPr>
        <p:pic>
          <p:nvPicPr>
            <p:cNvPr id="2" name="yt_image_11104">
              <a:extLst>
                <a:ext uri="">
  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11684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06" name="yt_shape_11106"/>
            <p:cNvSpPr txBox="1"/>
            <p:nvPr/>
          </p:nvSpPr>
          <p:spPr>
            <a:xfrm>
              <a:off x="246378" y="141788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24CCC743-1E95-38D7-A32D-11544BE2B2F1}"/>
              </a:ext>
            </a:extLst>
          </p:cNvPr>
          <p:cNvSpPr txBox="1"/>
          <p:nvPr/>
        </p:nvSpPr>
        <p:spPr>
          <a:xfrm>
            <a:off x="9987689" y="85319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AAFB159-4F53-D25F-574D-622E8EEB3A16}"/>
                  </a:ext>
                </a:extLst>
              </p:cNvPr>
              <p:cNvSpPr txBox="1"/>
              <p:nvPr/>
            </p:nvSpPr>
            <p:spPr>
              <a:xfrm>
                <a:off x="10114689" y="3534783"/>
                <a:ext cx="10057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5" name="文本框 4" descr="{'rangeId': 21, 'hasSerialNum': 1, 'mathAnswerShape': 1}">
                <a:extLst>
                  <a:ext uri="{FF2B5EF4-FFF2-40B4-BE49-F238E27FC236}">
                    <a16:creationId xmlns:a16="http://schemas.microsoft.com/office/drawing/2014/main" id="{1AAFB159-4F53-D25F-574D-622E8EEB3A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14689" y="3534783"/>
                <a:ext cx="1005714" cy="554686"/>
              </a:xfrm>
              <a:prstGeom prst="rect">
                <a:avLst/>
              </a:prstGeom>
              <a:blipFill>
                <a:blip r:embed="rId5"/>
                <a:stretch>
                  <a:fillRect l="-9091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99" name="yt_image_10999" title="H_25.9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1268760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02" name="yt_shape_11002"/>
          <p:cNvSpPr txBox="1"/>
          <p:nvPr/>
        </p:nvSpPr>
        <p:spPr>
          <a:xfrm>
            <a:off x="540119" y="2097520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如图，滑竿在机械槽内运动，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为直角，已知滑竿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上运动，量得滑竿下端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点的距离为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向右移动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时，滑竿顶端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下滑多少米？</a:t>
            </a:r>
          </a:p>
        </p:txBody>
      </p:sp>
      <p:pic>
        <p:nvPicPr>
          <p:cNvPr id="11003" name="yt_image_11003" title="H_110.1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8756" y="3696310"/>
            <a:ext cx="1374487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05" name="yt_shape_11005"/>
          <p:cNvSpPr txBox="1"/>
          <p:nvPr/>
        </p:nvSpPr>
        <p:spPr>
          <a:xfrm>
            <a:off x="540000" y="5145821"/>
            <a:ext cx="72231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【思路分析】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求滑竿顶端下滑多少米，只求出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6" name="yt_shape_11006"/>
          <p:cNvSpPr txBox="1"/>
          <p:nvPr/>
        </p:nvSpPr>
        <p:spPr>
          <a:xfrm>
            <a:off x="540119" y="900000"/>
            <a:ext cx="11111999" cy="57099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【自主解答】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解：当端点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向右移动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时，设端点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移动到点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，顶点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下滑至点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长为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中，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故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中，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解得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或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舍去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即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5m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答：滑竿顶端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下滑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5m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建立数学模型，利用方程思想解决问题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8" name="yt_shape_11018"/>
          <p:cNvSpPr txBox="1"/>
          <p:nvPr/>
        </p:nvSpPr>
        <p:spPr>
          <a:xfrm>
            <a:off x="540000" y="1817856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017" name="yt_image_11017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17856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20" name="yt_shape_11020"/>
          <p:cNvSpPr txBox="1"/>
          <p:nvPr/>
        </p:nvSpPr>
        <p:spPr>
          <a:xfrm>
            <a:off x="540000" y="2521153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勾股定理的实际应用</a:t>
            </a:r>
          </a:p>
        </p:txBody>
      </p:sp>
      <p:sp>
        <p:nvSpPr>
          <p:cNvPr id="11021" name="yt_shape_11021"/>
          <p:cNvSpPr txBox="1"/>
          <p:nvPr/>
        </p:nvSpPr>
        <p:spPr>
          <a:xfrm>
            <a:off x="540119" y="302546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1.由于台风的影响，一棵树在离地面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处折断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，树顶落在离树干底部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处，则这棵树在折断前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不包括树根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25" name="yt_table_1102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2852255"/>
              </p:ext>
            </p:extLst>
          </p:nvPr>
        </p:nvGraphicFramePr>
        <p:xfrm>
          <a:off x="540000" y="3984898"/>
          <a:ext cx="8298816" cy="475488"/>
        </p:xfrm>
        <a:graphic>
          <a:graphicData uri="http://schemas.openxmlformats.org/drawingml/2006/table">
            <a:tbl>
              <a:tblPr/>
              <a:tblGrid>
                <a:gridCol w="2202180">
                  <a:extLst>
                    <a:ext uri="{9D8B030D-6E8A-4147-A177-3AD203B41FA5}">
                      <a16:colId xmlns:a16="http://schemas.microsoft.com/office/drawing/2014/main" val="10154"/>
                    </a:ext>
                  </a:extLst>
                </a:gridCol>
                <a:gridCol w="2337118">
                  <a:extLst>
                    <a:ext uri="{9D8B030D-6E8A-4147-A177-3AD203B41FA5}">
                      <a16:colId xmlns:a16="http://schemas.microsoft.com/office/drawing/2014/main" val="10155"/>
                    </a:ext>
                  </a:extLst>
                </a:gridCol>
                <a:gridCol w="2337118">
                  <a:extLst>
                    <a:ext uri="{9D8B030D-6E8A-4147-A177-3AD203B41FA5}">
                      <a16:colId xmlns:a16="http://schemas.microsoft.com/office/drawing/2014/main" val="10156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101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"/>
                  </a:ext>
                </a:extLst>
              </a:tr>
            </a:tbl>
          </a:graphicData>
        </a:graphic>
      </p:graphicFrame>
      <p:grpSp>
        <p:nvGrpSpPr>
          <p:cNvPr id="11022" name="yt_shape_11022_skip" title="H_111.46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71819" y="3984898"/>
            <a:ext cx="2178144" cy="1415556"/>
            <a:chOff x="0" y="0"/>
            <a:chExt cx="2178144" cy="1415556"/>
          </a:xfrm>
        </p:grpSpPr>
        <p:pic>
          <p:nvPicPr>
            <p:cNvPr id="2" name="yt_image_11022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78144" cy="10195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24" name="yt_shape_11024"/>
            <p:cNvSpPr txBox="1"/>
            <p:nvPr/>
          </p:nvSpPr>
          <p:spPr>
            <a:xfrm>
              <a:off x="555791" y="10555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00218440276">
            <a:extLst>
              <a:ext uri="{FF2B5EF4-FFF2-40B4-BE49-F238E27FC236}">
                <a16:creationId xmlns:a16="http://schemas.microsoft.com/office/drawing/2014/main" id="{E0140E1F-D364-4CEF-702A-0D28C9E58A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62830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A32D1E2-49DD-D6F7-111E-64E34694C232}"/>
              </a:ext>
            </a:extLst>
          </p:cNvPr>
          <p:cNvSpPr txBox="1"/>
          <p:nvPr/>
        </p:nvSpPr>
        <p:spPr>
          <a:xfrm>
            <a:off x="7849446" y="345414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7" name="yt_shape_11027"/>
          <p:cNvSpPr txBox="1"/>
          <p:nvPr/>
        </p:nvSpPr>
        <p:spPr>
          <a:xfrm>
            <a:off x="540119" y="1052736"/>
            <a:ext cx="1102848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如图所示，在高为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，斜边长为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的楼梯的表面铺地毯，地毯的长度至少为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</a:p>
        </p:txBody>
      </p:sp>
      <p:grpSp>
        <p:nvGrpSpPr>
          <p:cNvPr id="11028" name="yt_shape_11028" title="H_109.7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1364" y="1745086"/>
            <a:ext cx="2009271" cy="1393839"/>
            <a:chOff x="0" y="0"/>
            <a:chExt cx="2009271" cy="1393839"/>
          </a:xfrm>
        </p:grpSpPr>
        <p:pic>
          <p:nvPicPr>
            <p:cNvPr id="2" name="yt_image_11028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09271" cy="9978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30" name="yt_shape_11030"/>
            <p:cNvSpPr txBox="1"/>
            <p:nvPr/>
          </p:nvSpPr>
          <p:spPr>
            <a:xfrm>
              <a:off x="471354" y="103383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634894A-6F96-6515-0D4F-DEF4EC60A158}"/>
              </a:ext>
            </a:extLst>
          </p:cNvPr>
          <p:cNvSpPr txBox="1"/>
          <p:nvPr/>
        </p:nvSpPr>
        <p:spPr>
          <a:xfrm>
            <a:off x="1059708" y="148141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032"/>
          <p:cNvSpPr txBox="1"/>
          <p:nvPr/>
        </p:nvSpPr>
        <p:spPr>
          <a:xfrm>
            <a:off x="540119" y="34418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如图是一个育苗棚，棚宽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，棚高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，棚长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，则覆盖在棚斜面上的塑料薄膜的面积为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0" name="yt_shape_11033" title="H_117.49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86263" y="4553675"/>
            <a:ext cx="2219472" cy="1492137"/>
            <a:chOff x="0" y="0"/>
            <a:chExt cx="2219472" cy="1492137"/>
          </a:xfrm>
        </p:grpSpPr>
        <p:pic>
          <p:nvPicPr>
            <p:cNvPr id="11" name="yt_image_11033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19472" cy="10961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1035"/>
            <p:cNvSpPr txBox="1"/>
            <p:nvPr/>
          </p:nvSpPr>
          <p:spPr>
            <a:xfrm>
              <a:off x="576455" y="113213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B2E46EF4-48C9-3B80-ACE3-6449179A135F}"/>
              </a:ext>
            </a:extLst>
          </p:cNvPr>
          <p:cNvSpPr txBox="1"/>
          <p:nvPr/>
        </p:nvSpPr>
        <p:spPr>
          <a:xfrm>
            <a:off x="3498108" y="38705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7" name="yt_shape_11037"/>
          <p:cNvSpPr txBox="1"/>
          <p:nvPr/>
        </p:nvSpPr>
        <p:spPr>
          <a:xfrm>
            <a:off x="540119" y="1523055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老师让同学们回家准备一根长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的细木棒，留着课堂上用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小明为了防止木棒折断，想把它放入自己的文具盒中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已知小明的文具盒的底面是一个长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的长方形，请问小明能将准备的木棒放在他的文具盒底面上吗？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解：如图所示，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1040" name="yt_shape_11040"/>
          <p:cNvSpPr txBox="1"/>
          <p:nvPr/>
        </p:nvSpPr>
        <p:spPr>
          <a:xfrm>
            <a:off x="4642693" y="3584669"/>
            <a:ext cx="2496902" cy="113095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150" b="0" i="0" u="none" spc="-6150">
                <a:solidFill>
                  <a:srgbClr val="1EE3CF"/>
                </a:solidFill>
                <a:effectLst/>
                <a:latin typeface="白正" pitchFamily="62"/>
                <a:ea typeface="宋体" pitchFamily="62"/>
              </a:rPr>
              <a:t> </a:t>
            </a:r>
            <a:r>
              <a:rPr lang="en-US" altLang="zh-CN" sz="6150" b="0" i="0" u="none" spc="18083">
                <a:solidFill>
                  <a:srgbClr val="1EE3CF"/>
                </a:solidFill>
                <a:effectLst/>
                <a:latin typeface="白正" pitchFamily="62"/>
                <a:ea typeface="宋体" pitchFamily="62"/>
              </a:rPr>
              <a:t> 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1039" name="yt_image_11039" title="H_96.3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3140968"/>
            <a:ext cx="2489698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42" name="yt_shape_11042"/>
              <p:cNvSpPr txBox="1"/>
              <p:nvPr/>
            </p:nvSpPr>
            <p:spPr>
              <a:xfrm>
                <a:off x="540000" y="3404376"/>
                <a:ext cx="6305316" cy="19308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中，由勾股定理，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21.54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21.54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小明能将准备的木棒放在他的文具盒底面上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042" name="yt_shape_110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04376"/>
                <a:ext cx="6305316" cy="1930850"/>
              </a:xfrm>
              <a:prstGeom prst="rect">
                <a:avLst/>
              </a:prstGeom>
              <a:blipFill>
                <a:blip r:embed="rId3"/>
                <a:stretch>
                  <a:fillRect l="-2998" t="-2524" r="-1934" b="-91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14D4AB2-44D0-4BF2-B786-1DCBB0AE1D1C}"/>
              </a:ext>
            </a:extLst>
          </p:cNvPr>
          <p:cNvSpPr txBox="1"/>
          <p:nvPr/>
        </p:nvSpPr>
        <p:spPr>
          <a:xfrm>
            <a:off x="450108" y="2902713"/>
            <a:ext cx="2313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解：如图所示，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E72E1E-D0B6-8E89-8FE9-19B3822F9391}"/>
              </a:ext>
            </a:extLst>
          </p:cNvPr>
          <p:cNvSpPr txBox="1"/>
          <p:nvPr/>
        </p:nvSpPr>
        <p:spPr>
          <a:xfrm>
            <a:off x="449989" y="3357570"/>
            <a:ext cx="4090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中，由勾股定理，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928F802-B49C-CE58-29C3-5850C0AAB703}"/>
                  </a:ext>
                </a:extLst>
              </p:cNvPr>
              <p:cNvSpPr txBox="1"/>
              <p:nvPr/>
            </p:nvSpPr>
            <p:spPr>
              <a:xfrm>
                <a:off x="449989" y="3833059"/>
                <a:ext cx="6424422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21.54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928F802-B49C-CE58-29C3-5850C0AAB7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33059"/>
                <a:ext cx="6424422" cy="630441"/>
              </a:xfrm>
              <a:prstGeom prst="rect">
                <a:avLst/>
              </a:prstGeom>
              <a:blipFill>
                <a:blip r:embed="rId4"/>
                <a:stretch>
                  <a:fillRect l="-1518" r="-1423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FB554DA-1B42-334A-0BBF-F2CD470E39C5}"/>
              </a:ext>
            </a:extLst>
          </p:cNvPr>
          <p:cNvSpPr txBox="1"/>
          <p:nvPr/>
        </p:nvSpPr>
        <p:spPr>
          <a:xfrm>
            <a:off x="449989" y="4369887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21.54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BDAEE9-0A37-735D-5C7D-F875712E8D7D}"/>
              </a:ext>
            </a:extLst>
          </p:cNvPr>
          <p:cNvSpPr txBox="1"/>
          <p:nvPr/>
        </p:nvSpPr>
        <p:spPr>
          <a:xfrm>
            <a:off x="449989" y="4845375"/>
            <a:ext cx="635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小明能将准备的木棒放在他的文具盒底面上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7" name="yt_shape_11047"/>
          <p:cNvSpPr txBox="1"/>
          <p:nvPr/>
        </p:nvSpPr>
        <p:spPr>
          <a:xfrm>
            <a:off x="540000" y="917502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利用勾股定理作图</a:t>
            </a:r>
          </a:p>
        </p:txBody>
      </p:sp>
      <p:sp>
        <p:nvSpPr>
          <p:cNvPr id="11048" name="yt_shape_11048"/>
          <p:cNvSpPr txBox="1"/>
          <p:nvPr/>
        </p:nvSpPr>
        <p:spPr>
          <a:xfrm>
            <a:off x="540000" y="1421812"/>
            <a:ext cx="441948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为正方形，</a:t>
            </a:r>
          </a:p>
        </p:txBody>
      </p:sp>
      <p:pic>
        <p:nvPicPr>
          <p:cNvPr id="11049" name="yt_image_11049" title="H_121.77717">
            <a:extLst>
              <a:ext uri="">
                <a16:creationId xmlns="" xmlns:m="http://schemas.openxmlformats.org/officeDocument/2006/math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5759" y="2060340"/>
            <a:ext cx="3840480" cy="1546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51" name="yt_shape_11051"/>
              <p:cNvSpPr txBox="1"/>
              <p:nvPr/>
            </p:nvSpPr>
            <p:spPr>
              <a:xfrm>
                <a:off x="540000" y="3657357"/>
                <a:ext cx="5022337" cy="14807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图中的点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表示的数是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在图中作出表示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如图所示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051" name="yt_shape_11051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57357"/>
                <a:ext cx="5022337" cy="1480790"/>
              </a:xfrm>
              <a:prstGeom prst="rect">
                <a:avLst/>
              </a:prstGeom>
              <a:blipFill>
                <a:blip r:embed="rId3"/>
                <a:stretch>
                  <a:fillRect l="-3767" t="-1646" r="-2673" b="-115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57" name="yt_shape_11057"/>
          <p:cNvSpPr txBox="1"/>
          <p:nvPr/>
        </p:nvSpPr>
        <p:spPr>
          <a:xfrm>
            <a:off x="4252529" y="5330089"/>
            <a:ext cx="3289875" cy="89191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850" b="0" i="0" u="none" spc="-4850">
                <a:solidFill>
                  <a:srgbClr val="1EE3CF"/>
                </a:solidFill>
                <a:effectLst/>
                <a:latin typeface="白正" pitchFamily="48"/>
                <a:ea typeface="宋体" pitchFamily="48"/>
              </a:rPr>
              <a:t> </a:t>
            </a:r>
            <a:r>
              <a:rPr lang="en-US" altLang="zh-CN" sz="4850" b="0" i="0" u="none" spc="24554">
                <a:solidFill>
                  <a:srgbClr val="1EE3CF"/>
                </a:solidFill>
                <a:effectLst/>
                <a:latin typeface="白正" pitchFamily="48"/>
                <a:ea typeface="宋体" pitchFamily="48"/>
              </a:rPr>
              <a:t> 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1056" name="yt_image_11056" title="H_76.41">
            <a:extLst>
              <a:ext uri="">
                <a16:creationId xmlns="" xmlns:m="http://schemas.openxmlformats.org/officeDocument/2006/math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52529" y="5330089"/>
            <a:ext cx="3270025" cy="97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440360" title="H_28.801733">
            <a:extLst>
              <a:ext uri="{FF2B5EF4-FFF2-40B4-BE49-F238E27FC236}">
                <a16:creationId xmlns:a16="http://schemas.microsoft.com/office/drawing/2014/main" id="{2F8E3E37-F581-F575-673A-D6B57DD23B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9179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E450F53-563C-ADC1-BB8B-473F50813846}"/>
                  </a:ext>
                </a:extLst>
              </p:cNvPr>
              <p:cNvSpPr txBox="1"/>
              <p:nvPr/>
            </p:nvSpPr>
            <p:spPr>
              <a:xfrm>
                <a:off x="4445727" y="3529601"/>
                <a:ext cx="85331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2" name="文本框 1" descr="{'rangeId': 10, 'mathAnswerShape': 1}">
                <a:extLst>
                  <a:ext uri="{FF2B5EF4-FFF2-40B4-BE49-F238E27FC236}">
                    <a16:creationId xmlns:a16="http://schemas.microsoft.com/office/drawing/2014/main" id="{AE450F53-563C-ADC1-BB8B-473F508138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5727" y="3529601"/>
                <a:ext cx="853313" cy="61539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FC57937-5F7C-8A9B-ED73-4CCD94BDCDB2}"/>
              </a:ext>
            </a:extLst>
          </p:cNvPr>
          <p:cNvSpPr txBox="1"/>
          <p:nvPr/>
        </p:nvSpPr>
        <p:spPr>
          <a:xfrm>
            <a:off x="449989" y="4652651"/>
            <a:ext cx="2847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" name="yt_shape_11059"/>
          <p:cNvSpPr txBox="1"/>
          <p:nvPr/>
        </p:nvSpPr>
        <p:spPr>
          <a:xfrm>
            <a:off x="540000" y="2282594"/>
            <a:ext cx="567783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忽视题目中条件而求不出答案</a:t>
            </a:r>
          </a:p>
        </p:txBody>
      </p:sp>
      <p:sp>
        <p:nvSpPr>
          <p:cNvPr id="11060" name="yt_shape_11060"/>
          <p:cNvSpPr txBox="1"/>
          <p:nvPr/>
        </p:nvSpPr>
        <p:spPr>
          <a:xfrm>
            <a:off x="540120" y="27869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如图，把长方形纸条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同时折叠，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两点恰好落在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点处，若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FPH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，则长方形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115.2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061" name="yt_image_11061" title="H_81.6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2089" y="3898703"/>
            <a:ext cx="2127821" cy="103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440419" title="H_28.801733">
            <a:extLst>
              <a:ext uri="{FF2B5EF4-FFF2-40B4-BE49-F238E27FC236}">
                <a16:creationId xmlns:a16="http://schemas.microsoft.com/office/drawing/2014/main" id="{26C06835-EEF4-0F06-0F39-4F4CC680E9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2427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1287320-8348-3680-CBB1-586897786002}"/>
              </a:ext>
            </a:extLst>
          </p:cNvPr>
          <p:cNvSpPr txBox="1"/>
          <p:nvPr/>
        </p:nvSpPr>
        <p:spPr>
          <a:xfrm>
            <a:off x="9138496" y="3215586"/>
            <a:ext cx="11593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115.2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4" name="yt_shape_11064"/>
          <p:cNvSpPr txBox="1"/>
          <p:nvPr/>
        </p:nvSpPr>
        <p:spPr>
          <a:xfrm>
            <a:off x="540000" y="1581177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063" name="yt_image_11063" title="H_50.49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81177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66" name="yt_shape_11066"/>
          <p:cNvSpPr txBox="1"/>
          <p:nvPr/>
        </p:nvSpPr>
        <p:spPr>
          <a:xfrm>
            <a:off x="540120" y="227304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天津市中考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分别在第一、四象限，且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68" name="yt_table_1106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0344571"/>
              </p:ext>
            </p:extLst>
          </p:nvPr>
        </p:nvGraphicFramePr>
        <p:xfrm>
          <a:off x="540000" y="3422191"/>
          <a:ext cx="6199823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162"/>
                    </a:ext>
                  </a:extLst>
                </a:gridCol>
                <a:gridCol w="3091180">
                  <a:extLst>
                    <a:ext uri="{9D8B030D-6E8A-4147-A177-3AD203B41FA5}">
                      <a16:colId xmlns:a16="http://schemas.microsoft.com/office/drawing/2014/main" val="101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2"/>
                  </a:ext>
                </a:extLst>
              </a:tr>
            </a:tbl>
          </a:graphicData>
        </a:graphic>
      </p:graphicFrame>
      <p:pic>
        <p:nvPicPr>
          <p:cNvPr id="11067" name="yt_image_11067_skip" title="H_114.48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72464" y="3232481"/>
            <a:ext cx="1565733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43BB51-259F-3113-6327-4A9B51CAA2B6}"/>
              </a:ext>
            </a:extLst>
          </p:cNvPr>
          <p:cNvSpPr txBox="1"/>
          <p:nvPr/>
        </p:nvSpPr>
        <p:spPr>
          <a:xfrm>
            <a:off x="9717933" y="27017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1696</Words>
  <Application>Microsoft Office PowerPoint</Application>
  <PresentationFormat>宽屏</PresentationFormat>
  <Paragraphs>107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46</cp:revision>
  <dcterms:created xsi:type="dcterms:W3CDTF">2023-05-05T05:33:04Z</dcterms:created>
  <dcterms:modified xsi:type="dcterms:W3CDTF">2023-11-20T08:09:23Z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