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69" r:id="rId6"/>
    <p:sldId id="370" r:id="rId7"/>
    <p:sldId id="374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108" y="2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0" name="yt_shape_12790"/>
          <p:cNvSpPr txBox="1"/>
          <p:nvPr/>
        </p:nvSpPr>
        <p:spPr>
          <a:xfrm>
            <a:off x="540000" y="1939329"/>
            <a:ext cx="4128374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789" name="yt_image_12789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39329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92" name="yt_shape_12792"/>
          <p:cNvSpPr txBox="1"/>
          <p:nvPr/>
        </p:nvSpPr>
        <p:spPr>
          <a:xfrm>
            <a:off x="540120" y="263691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在一个变化过程中，数值发生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变化的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量叫做变量，数值始终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不变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的量叫常量，变量和常量是相对的。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7156D9D-8C8A-9BB7-886C-F5C97178D41E}"/>
              </a:ext>
            </a:extLst>
          </p:cNvPr>
          <p:cNvSpPr txBox="1"/>
          <p:nvPr/>
        </p:nvSpPr>
        <p:spPr>
          <a:xfrm>
            <a:off x="5326909" y="259010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变化的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BFC3AD-77BE-DF3E-65D0-C48018E4C3B5}"/>
              </a:ext>
            </a:extLst>
          </p:cNvPr>
          <p:cNvSpPr txBox="1"/>
          <p:nvPr/>
        </p:nvSpPr>
        <p:spPr>
          <a:xfrm>
            <a:off x="9898908" y="259010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不变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4" name="yt_shape_12794"/>
          <p:cNvSpPr txBox="1"/>
          <p:nvPr/>
        </p:nvSpPr>
        <p:spPr>
          <a:xfrm>
            <a:off x="540000" y="1307707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793" name="yt_image_12793" title="H_51.3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07707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96" name="yt_shape_12796"/>
          <p:cNvSpPr txBox="1"/>
          <p:nvPr/>
        </p:nvSpPr>
        <p:spPr>
          <a:xfrm>
            <a:off x="540000" y="2011004"/>
            <a:ext cx="413895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常量与变量的定义</a:t>
            </a:r>
          </a:p>
        </p:txBody>
      </p:sp>
      <p:sp>
        <p:nvSpPr>
          <p:cNvPr id="12797" name="yt_shape_12797"/>
          <p:cNvSpPr txBox="1"/>
          <p:nvPr/>
        </p:nvSpPr>
        <p:spPr>
          <a:xfrm>
            <a:off x="540119" y="251531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广东省中考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水中涟漪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圆形水波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不断扩大，记它的半径为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，圆周长为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之间的关系式为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，下列判断正确的是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98" name="yt_table_1279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1286486"/>
              </p:ext>
            </p:extLst>
          </p:nvPr>
        </p:nvGraphicFramePr>
        <p:xfrm>
          <a:off x="540000" y="3474749"/>
          <a:ext cx="6498273" cy="950976"/>
        </p:xfrm>
        <a:graphic>
          <a:graphicData uri="http://schemas.openxmlformats.org/drawingml/2006/table">
            <a:tbl>
              <a:tblPr/>
              <a:tblGrid>
                <a:gridCol w="4507548">
                  <a:extLst>
                    <a:ext uri="{9D8B030D-6E8A-4147-A177-3AD203B41FA5}">
                      <a16:colId xmlns:a16="http://schemas.microsoft.com/office/drawing/2014/main" val="10363"/>
                    </a:ext>
                  </a:extLst>
                </a:gridCol>
                <a:gridCol w="1990725">
                  <a:extLst>
                    <a:ext uri="{9D8B030D-6E8A-4147-A177-3AD203B41FA5}">
                      <a16:colId xmlns:a16="http://schemas.microsoft.com/office/drawing/2014/main" val="103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是变量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是变量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是变量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是常量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4"/>
                  </a:ext>
                </a:extLst>
              </a:tr>
            </a:tbl>
          </a:graphicData>
        </a:graphic>
      </p:graphicFrame>
      <p:sp>
        <p:nvSpPr>
          <p:cNvPr id="12800" name="yt_shape_12800"/>
          <p:cNvSpPr txBox="1"/>
          <p:nvPr/>
        </p:nvSpPr>
        <p:spPr>
          <a:xfrm>
            <a:off x="540000" y="4476303"/>
            <a:ext cx="997709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假设汽车匀速行驶在高速公路上，那么在下列各量中，变量有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行驶速度；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行驶时间；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行驶路程；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汽车油箱中的剩余油量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2802" name="yt_table_1280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68146"/>
              </p:ext>
            </p:extLst>
          </p:nvPr>
        </p:nvGraphicFramePr>
        <p:xfrm>
          <a:off x="540000" y="5434909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365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366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367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3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5"/>
                  </a:ext>
                </a:extLst>
              </a:tr>
            </a:tbl>
          </a:graphicData>
        </a:graphic>
      </p:graphicFrame>
      <p:pic>
        <p:nvPicPr>
          <p:cNvPr id="3" name="yt_shape_1700218718009" title="H_28.801733">
            <a:extLst>
              <a:ext uri="{FF2B5EF4-FFF2-40B4-BE49-F238E27FC236}">
                <a16:creationId xmlns:a16="http://schemas.microsoft.com/office/drawing/2014/main" id="{877B526A-FF9F-7A30-D7CA-1E1AABB04B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5268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7504955-35D4-82A8-F849-7D4E69752FC1}"/>
              </a:ext>
            </a:extLst>
          </p:cNvPr>
          <p:cNvSpPr txBox="1"/>
          <p:nvPr/>
        </p:nvSpPr>
        <p:spPr>
          <a:xfrm>
            <a:off x="7497021" y="294399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9DCC6C-1460-864C-5F52-760E2D22A42E}"/>
              </a:ext>
            </a:extLst>
          </p:cNvPr>
          <p:cNvSpPr txBox="1"/>
          <p:nvPr/>
        </p:nvSpPr>
        <p:spPr>
          <a:xfrm>
            <a:off x="9517789" y="4429497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4" name="yt_shape_12804"/>
          <p:cNvSpPr txBox="1"/>
          <p:nvPr/>
        </p:nvSpPr>
        <p:spPr>
          <a:xfrm>
            <a:off x="540000" y="2161678"/>
            <a:ext cx="506228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确定两个变量之间的关系</a:t>
            </a:r>
          </a:p>
        </p:txBody>
      </p:sp>
      <p:sp>
        <p:nvSpPr>
          <p:cNvPr id="12805" name="yt_shape_12805"/>
          <p:cNvSpPr txBox="1"/>
          <p:nvPr/>
        </p:nvSpPr>
        <p:spPr>
          <a:xfrm>
            <a:off x="540120" y="266598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中国电信公司最近推出的无线市话的收费标准为：前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不足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收费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后每分钟收费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元，则通话一次的时间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与这次通话费用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06" name="yt_table_1280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948341"/>
              </p:ext>
            </p:extLst>
          </p:nvPr>
        </p:nvGraphicFramePr>
        <p:xfrm>
          <a:off x="540000" y="4105554"/>
          <a:ext cx="7102793" cy="950976"/>
        </p:xfrm>
        <a:graphic>
          <a:graphicData uri="http://schemas.openxmlformats.org/drawingml/2006/table">
            <a:tbl>
              <a:tblPr/>
              <a:tblGrid>
                <a:gridCol w="4580255">
                  <a:extLst>
                    <a:ext uri="{9D8B030D-6E8A-4147-A177-3AD203B41FA5}">
                      <a16:colId xmlns:a16="http://schemas.microsoft.com/office/drawing/2014/main" val="10369"/>
                    </a:ext>
                  </a:extLst>
                </a:gridCol>
                <a:gridCol w="2522538">
                  <a:extLst>
                    <a:ext uri="{9D8B030D-6E8A-4147-A177-3AD203B41FA5}">
                      <a16:colId xmlns:a16="http://schemas.microsoft.com/office/drawing/2014/main" val="103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7"/>
                  </a:ext>
                </a:extLst>
              </a:tr>
            </a:tbl>
          </a:graphicData>
        </a:graphic>
      </p:graphicFrame>
      <p:pic>
        <p:nvPicPr>
          <p:cNvPr id="3" name="yt_shape_1700218718070" title="H_28.801733">
            <a:extLst>
              <a:ext uri="{FF2B5EF4-FFF2-40B4-BE49-F238E27FC236}">
                <a16:creationId xmlns:a16="http://schemas.microsoft.com/office/drawing/2014/main" id="{80A87E3C-42B6-21BC-C459-17D0600A28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0335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3CD7614-1D91-ABB1-D739-18F79F9FA831}"/>
              </a:ext>
            </a:extLst>
          </p:cNvPr>
          <p:cNvSpPr txBox="1"/>
          <p:nvPr/>
        </p:nvSpPr>
        <p:spPr>
          <a:xfrm>
            <a:off x="5157047" y="357015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8" name="yt_shape_12808"/>
          <p:cNvSpPr txBox="1"/>
          <p:nvPr/>
        </p:nvSpPr>
        <p:spPr>
          <a:xfrm>
            <a:off x="540119" y="2194414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写出下列问题中的关系式，并指出其中的变量和常量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直角三角形中一个锐角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与另一个锐角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之间的关系；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是变量，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是常量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甲、乙两地相距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千米，小明骑自行车以每小时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千米的速度从甲地驶向乙地，请用行驶时间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表示小明离乙地的距离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是变量，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是常量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8CEDAF4-8B9B-5DC7-23A7-2D7D16A3BB8B}"/>
              </a:ext>
            </a:extLst>
          </p:cNvPr>
          <p:cNvSpPr txBox="1"/>
          <p:nvPr/>
        </p:nvSpPr>
        <p:spPr>
          <a:xfrm>
            <a:off x="450108" y="3098584"/>
            <a:ext cx="6460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是变量，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是常量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E423E6-7E61-FC3F-B1BF-D4E79E131F32}"/>
              </a:ext>
            </a:extLst>
          </p:cNvPr>
          <p:cNvSpPr txBox="1"/>
          <p:nvPr/>
        </p:nvSpPr>
        <p:spPr>
          <a:xfrm>
            <a:off x="450108" y="4525048"/>
            <a:ext cx="68761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是变量，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是常量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4" name="yt_shape_12814"/>
          <p:cNvSpPr txBox="1"/>
          <p:nvPr/>
        </p:nvSpPr>
        <p:spPr>
          <a:xfrm>
            <a:off x="540000" y="1105676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813" name="yt_image_12813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05676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16" name="yt_shape_12816"/>
          <p:cNvSpPr txBox="1"/>
          <p:nvPr/>
        </p:nvSpPr>
        <p:spPr>
          <a:xfrm>
            <a:off x="540120" y="179754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某地某一时刻的地面温度为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，高度每增加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，温度下降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6℃.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有下列说法：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是常量；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高度是变量；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温度是变量；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该地某一高度这一时刻的温度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与高度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的关系式为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，其中正确的个数是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17" name="yt_table_1281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1303200"/>
              </p:ext>
            </p:extLst>
          </p:nvPr>
        </p:nvGraphicFramePr>
        <p:xfrm>
          <a:off x="540000" y="3237111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371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372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373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3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8"/>
                  </a:ext>
                </a:extLst>
              </a:tr>
            </a:tbl>
          </a:graphicData>
        </a:graphic>
      </p:graphicFrame>
      <p:sp>
        <p:nvSpPr>
          <p:cNvPr id="12819" name="yt_shape_12819"/>
          <p:cNvSpPr txBox="1"/>
          <p:nvPr/>
        </p:nvSpPr>
        <p:spPr>
          <a:xfrm>
            <a:off x="540119" y="376328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小明带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元钱去文具店买日记本，已知每本日记本定价为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元，则小明剩余的钱数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与所买日记本的本数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本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之间的关系可表示为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在这个问题中，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是变量，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，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是常量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470EC5-2008-052D-DA15-A7D992FD7912}"/>
              </a:ext>
            </a:extLst>
          </p:cNvPr>
          <p:cNvSpPr txBox="1"/>
          <p:nvPr/>
        </p:nvSpPr>
        <p:spPr>
          <a:xfrm>
            <a:off x="9633796" y="270171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E0CF7A-3DC1-AE7B-E987-4AC267AAC31A}"/>
              </a:ext>
            </a:extLst>
          </p:cNvPr>
          <p:cNvSpPr txBox="1"/>
          <p:nvPr/>
        </p:nvSpPr>
        <p:spPr>
          <a:xfrm>
            <a:off x="1364508" y="4639705"/>
            <a:ext cx="1059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46B382-F3AC-DF3D-433C-A4DACE99ED42}"/>
              </a:ext>
            </a:extLst>
          </p:cNvPr>
          <p:cNvSpPr txBox="1"/>
          <p:nvPr/>
        </p:nvSpPr>
        <p:spPr>
          <a:xfrm>
            <a:off x="3767983" y="4667452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21" name="yt_image_12821" title="H_86.7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0416" y="3634272"/>
            <a:ext cx="1720960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823" name="yt_shape_12823"/>
              <p:cNvSpPr txBox="1"/>
              <p:nvPr/>
            </p:nvSpPr>
            <p:spPr>
              <a:xfrm>
                <a:off x="540000" y="3525755"/>
                <a:ext cx="3189976" cy="13188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解：由题意可得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变量是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，常量是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23" name="yt_shape_12823" descr="{&quot;rangeId&quot;:1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25755"/>
                <a:ext cx="3189976" cy="1318887"/>
              </a:xfrm>
              <a:prstGeom prst="rect">
                <a:avLst/>
              </a:prstGeom>
              <a:blipFill>
                <a:blip r:embed="rId3"/>
                <a:stretch>
                  <a:fillRect l="-5927" r="-4780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E934C44-B95B-1AB0-8B8D-58D81B391595}"/>
                  </a:ext>
                </a:extLst>
              </p:cNvPr>
              <p:cNvSpPr txBox="1"/>
              <p:nvPr/>
            </p:nvSpPr>
            <p:spPr>
              <a:xfrm>
                <a:off x="449989" y="3478949"/>
                <a:ext cx="33392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解：由题意可得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, 'mathAnswerShape': 1}">
                <a:extLst>
                  <a:ext uri="{FF2B5EF4-FFF2-40B4-BE49-F238E27FC236}">
                    <a16:creationId xmlns:a16="http://schemas.microsoft.com/office/drawing/2014/main" id="{DE934C44-B95B-1AB0-8B8D-58D81B3915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78949"/>
                <a:ext cx="3339211" cy="766077"/>
              </a:xfrm>
              <a:prstGeom prst="rect">
                <a:avLst/>
              </a:prstGeom>
              <a:blipFill>
                <a:blip r:embed="rId4"/>
                <a:stretch>
                  <a:fillRect l="-2920" r="-273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ADB34A7-5A92-FCD7-C0DA-6F29A11CA0FA}"/>
                  </a:ext>
                </a:extLst>
              </p:cNvPr>
              <p:cNvSpPr txBox="1"/>
              <p:nvPr/>
            </p:nvSpPr>
            <p:spPr>
              <a:xfrm>
                <a:off x="449989" y="4151414"/>
                <a:ext cx="311061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变量是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，常量是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0, 'mathAnswerShape': 1}">
                <a:extLst>
                  <a:ext uri="{FF2B5EF4-FFF2-40B4-BE49-F238E27FC236}">
                    <a16:creationId xmlns:a16="http://schemas.microsoft.com/office/drawing/2014/main" id="{CADB34A7-5A92-FCD7-C0DA-6F29A11CA0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51414"/>
                <a:ext cx="3110611" cy="727279"/>
              </a:xfrm>
              <a:prstGeom prst="rect">
                <a:avLst/>
              </a:prstGeom>
              <a:blipFill>
                <a:blip r:embed="rId5"/>
                <a:stretch>
                  <a:fillRect l="-3137" r="-313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2819"/>
          <p:cNvSpPr txBox="1"/>
          <p:nvPr/>
        </p:nvSpPr>
        <p:spPr>
          <a:xfrm>
            <a:off x="540119" y="22340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且直线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之间的距离是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之间的关系式，并指出其中的变量和常量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1112</Words>
  <Application>Microsoft Office PowerPoint</Application>
  <PresentationFormat>宽屏</PresentationFormat>
  <Paragraphs>53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44</cp:revision>
  <dcterms:created xsi:type="dcterms:W3CDTF">2023-05-05T05:33:04Z</dcterms:created>
  <dcterms:modified xsi:type="dcterms:W3CDTF">2023-11-19T03:56:00Z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