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71" r:id="rId7"/>
    <p:sldId id="376" r:id="rId8"/>
    <p:sldId id="393" r:id="rId9"/>
    <p:sldId id="378" r:id="rId10"/>
    <p:sldId id="380" r:id="rId11"/>
    <p:sldId id="383" r:id="rId12"/>
    <p:sldId id="394" r:id="rId13"/>
    <p:sldId id="387" r:id="rId14"/>
    <p:sldId id="395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220.png"/><Relationship Id="rId4" Type="http://schemas.openxmlformats.org/officeDocument/2006/relationships/image" Target="../media/image2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5" name="yt_image_10455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06084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8" name="yt_shape_10458"/>
          <p:cNvSpPr txBox="1"/>
          <p:nvPr/>
        </p:nvSpPr>
        <p:spPr>
          <a:xfrm>
            <a:off x="540119" y="266140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可以合并的二次根式的两个条件：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二次根式；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被开方数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二次根式加减的方法：先把二次根式化成最简的二次根式，再把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被开方数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相同的二次根式进行合并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5F2DD5-A220-48DE-B13D-9213E5F1C713}"/>
              </a:ext>
            </a:extLst>
          </p:cNvPr>
          <p:cNvSpPr txBox="1"/>
          <p:nvPr/>
        </p:nvSpPr>
        <p:spPr>
          <a:xfrm>
            <a:off x="1821708" y="30900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70E85B-41B5-22B0-AF34-245311064E11}"/>
              </a:ext>
            </a:extLst>
          </p:cNvPr>
          <p:cNvSpPr txBox="1"/>
          <p:nvPr/>
        </p:nvSpPr>
        <p:spPr>
          <a:xfrm>
            <a:off x="2736108" y="35655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627204-D88A-7535-1235-56D4C1FD1327}"/>
              </a:ext>
            </a:extLst>
          </p:cNvPr>
          <p:cNvSpPr txBox="1"/>
          <p:nvPr/>
        </p:nvSpPr>
        <p:spPr>
          <a:xfrm>
            <a:off x="9517907" y="40410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被开方数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AB5147-9F4A-97EA-BA71-782FC2291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2757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4" name="yt_shape_10534"/>
              <p:cNvSpPr txBox="1"/>
              <p:nvPr/>
            </p:nvSpPr>
            <p:spPr>
              <a:xfrm>
                <a:off x="540119" y="900000"/>
                <a:ext cx="11111999" cy="55712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若一等腰三角形的两边长分别为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，则该三角形的周长为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34" name="yt_shape_10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571205"/>
              </a:xfrm>
              <a:prstGeom prst="rect">
                <a:avLst/>
              </a:prstGeom>
              <a:blipFill>
                <a:blip r:embed="rId2"/>
                <a:stretch>
                  <a:fillRect l="-1701" t="-438" r="-1701" b="-2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469D40-E2EC-2C9A-D7EE-DB64A1E24D26}"/>
                  </a:ext>
                </a:extLst>
              </p:cNvPr>
              <p:cNvSpPr txBox="1"/>
              <p:nvPr/>
            </p:nvSpPr>
            <p:spPr>
              <a:xfrm>
                <a:off x="1059708" y="1292563"/>
                <a:ext cx="18313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3F469D40-E2EC-2C9A-D7EE-DB64A1E24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292563"/>
                <a:ext cx="1831341" cy="618694"/>
              </a:xfrm>
              <a:prstGeom prst="rect">
                <a:avLst/>
              </a:prstGeom>
              <a:blipFill>
                <a:blip r:embed="rId3"/>
                <a:stretch>
                  <a:fillRect l="-533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B7248F-903C-B3E3-2ABB-8EECD3DC19EA}"/>
                  </a:ext>
                </a:extLst>
              </p:cNvPr>
              <p:cNvSpPr txBox="1"/>
              <p:nvPr/>
            </p:nvSpPr>
            <p:spPr>
              <a:xfrm>
                <a:off x="450108" y="2898021"/>
                <a:ext cx="4209542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9DB7248F-903C-B3E3-2ABB-8EECD3DC1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98021"/>
                <a:ext cx="4209542" cy="851231"/>
              </a:xfrm>
              <a:prstGeom prst="rect">
                <a:avLst/>
              </a:prstGeom>
              <a:blipFill>
                <a:blip r:embed="rId4"/>
                <a:stretch>
                  <a:fillRect l="-231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DFC1F3-B396-82E4-0135-6D4DAC4B1CB9}"/>
                  </a:ext>
                </a:extLst>
              </p:cNvPr>
              <p:cNvSpPr txBox="1"/>
              <p:nvPr/>
            </p:nvSpPr>
            <p:spPr>
              <a:xfrm>
                <a:off x="450108" y="3655640"/>
                <a:ext cx="1816989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3EDFC1F3-B396-82E4-0135-6D4DAC4B1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55640"/>
                <a:ext cx="1816989" cy="851230"/>
              </a:xfrm>
              <a:prstGeom prst="rect">
                <a:avLst/>
              </a:prstGeom>
              <a:blipFill>
                <a:blip r:embed="rId5"/>
                <a:stretch>
                  <a:fillRect l="-5369" r="-5369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47F5FD-8FD1-D725-CE75-E6D9A5197C8E}"/>
                  </a:ext>
                </a:extLst>
              </p:cNvPr>
              <p:cNvSpPr txBox="1"/>
              <p:nvPr/>
            </p:nvSpPr>
            <p:spPr>
              <a:xfrm>
                <a:off x="450108" y="5380808"/>
                <a:ext cx="42445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8947F5FD-8FD1-D725-CE75-E6D9A5197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80808"/>
                <a:ext cx="4244594" cy="618693"/>
              </a:xfrm>
              <a:prstGeom prst="rect">
                <a:avLst/>
              </a:prstGeom>
              <a:blipFill>
                <a:blip r:embed="rId6"/>
                <a:stretch>
                  <a:fillRect l="-229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592CB7-B63A-D17B-8A76-ADAF7427A134}"/>
                  </a:ext>
                </a:extLst>
              </p:cNvPr>
              <p:cNvSpPr txBox="1"/>
              <p:nvPr/>
            </p:nvSpPr>
            <p:spPr>
              <a:xfrm>
                <a:off x="450108" y="5905890"/>
                <a:ext cx="10819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0D592CB7-B63A-D17B-8A76-ADAF7427A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05890"/>
                <a:ext cx="1081914" cy="558242"/>
              </a:xfrm>
              <a:prstGeom prst="rect">
                <a:avLst/>
              </a:prstGeom>
              <a:blipFill>
                <a:blip r:embed="rId7"/>
                <a:stretch>
                  <a:fillRect l="-9040" r="-9040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5" name="yt_shape_10545"/>
              <p:cNvSpPr txBox="1"/>
              <p:nvPr/>
            </p:nvSpPr>
            <p:spPr>
              <a:xfrm>
                <a:off x="540000" y="1430871"/>
                <a:ext cx="5821145" cy="4356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45" name="yt_shape_10545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0871"/>
                <a:ext cx="5821145" cy="4356257"/>
              </a:xfrm>
              <a:prstGeom prst="rect">
                <a:avLst/>
              </a:prstGeom>
              <a:blipFill>
                <a:blip r:embed="rId2"/>
                <a:stretch>
                  <a:fillRect l="-3249" r="-2306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10337E-6690-383D-9B0A-F80A2EE08890}"/>
                  </a:ext>
                </a:extLst>
              </p:cNvPr>
              <p:cNvSpPr txBox="1"/>
              <p:nvPr/>
            </p:nvSpPr>
            <p:spPr>
              <a:xfrm>
                <a:off x="449989" y="2059515"/>
                <a:ext cx="473195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0810337E-6690-383D-9B0A-F80A2EE088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9515"/>
                <a:ext cx="4731957" cy="769061"/>
              </a:xfrm>
              <a:prstGeom prst="rect">
                <a:avLst/>
              </a:prstGeom>
              <a:blipFill>
                <a:blip r:embed="rId3"/>
                <a:stretch>
                  <a:fillRect l="-20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910D30-37C2-242D-7920-8B242281B711}"/>
                  </a:ext>
                </a:extLst>
              </p:cNvPr>
              <p:cNvSpPr txBox="1"/>
              <p:nvPr/>
            </p:nvSpPr>
            <p:spPr>
              <a:xfrm>
                <a:off x="449989" y="2734964"/>
                <a:ext cx="9295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0C910D30-37C2-242D-7920-8B242281B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34964"/>
                <a:ext cx="929514" cy="615392"/>
              </a:xfrm>
              <a:prstGeom prst="rect">
                <a:avLst/>
              </a:prstGeom>
              <a:blipFill>
                <a:blip r:embed="rId4"/>
                <a:stretch>
                  <a:fillRect l="-10526" r="-105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7675BB-E9BF-9F31-7037-9B61123103EC}"/>
                  </a:ext>
                </a:extLst>
              </p:cNvPr>
              <p:cNvSpPr txBox="1"/>
              <p:nvPr/>
            </p:nvSpPr>
            <p:spPr>
              <a:xfrm>
                <a:off x="449989" y="4224293"/>
                <a:ext cx="501135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3F7675BB-E9BF-9F31-7037-9B6112310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4293"/>
                <a:ext cx="5011357" cy="852437"/>
              </a:xfrm>
              <a:prstGeom prst="rect">
                <a:avLst/>
              </a:prstGeom>
              <a:blipFill>
                <a:blip r:embed="rId5"/>
                <a:stretch>
                  <a:fillRect l="-194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A9931C-3FBA-4E39-7AD4-96992B0EC753}"/>
                  </a:ext>
                </a:extLst>
              </p:cNvPr>
              <p:cNvSpPr txBox="1"/>
              <p:nvPr/>
            </p:nvSpPr>
            <p:spPr>
              <a:xfrm>
                <a:off x="449989" y="4983118"/>
                <a:ext cx="1415289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30A9931C-3FBA-4E39-7AD4-96992B0EC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3118"/>
                <a:ext cx="1415289" cy="808686"/>
              </a:xfrm>
              <a:prstGeom prst="rect">
                <a:avLst/>
              </a:prstGeom>
              <a:blipFill>
                <a:blip r:embed="rId6"/>
                <a:stretch>
                  <a:fillRect l="-6897" r="-6897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1581062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53" name="yt_image_1055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1062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56" name="yt_shape_10556"/>
              <p:cNvSpPr txBox="1"/>
              <p:nvPr/>
            </p:nvSpPr>
            <p:spPr>
              <a:xfrm>
                <a:off x="540119" y="2278645"/>
                <a:ext cx="11111999" cy="33582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e>
                            </m:rad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e>
                            </m:rad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32</m:t>
                                </m:r>
                              </m:e>
                            </m:rad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56" name="yt_shape_10556" descr="{&quot;rangeId&quot;:3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8645"/>
                <a:ext cx="11111999" cy="3358292"/>
              </a:xfrm>
              <a:prstGeom prst="rect">
                <a:avLst/>
              </a:prstGeom>
              <a:blipFill>
                <a:blip r:embed="rId3"/>
                <a:stretch>
                  <a:fillRect l="-1701" r="-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5C2B9A-4C08-154C-5565-0E625BC85FF4}"/>
                  </a:ext>
                </a:extLst>
              </p:cNvPr>
              <p:cNvSpPr txBox="1"/>
              <p:nvPr/>
            </p:nvSpPr>
            <p:spPr>
              <a:xfrm>
                <a:off x="450108" y="3797051"/>
                <a:ext cx="682460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e>
                            </m:rad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e>
                            </m:rad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32</m:t>
                                </m:r>
                              </m:e>
                            </m:rad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32, 'hasSerialNum': 1}">
                <a:extLst>
                  <a:ext uri="{FF2B5EF4-FFF2-40B4-BE49-F238E27FC236}">
                    <a16:creationId xmlns:a16="http://schemas.microsoft.com/office/drawing/2014/main" id="{FF5C2B9A-4C08-154C-5565-0E625BC85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97051"/>
                <a:ext cx="6824600" cy="1854213"/>
              </a:xfrm>
              <a:prstGeom prst="rect">
                <a:avLst/>
              </a:prstGeom>
              <a:blipFill>
                <a:blip r:embed="rId4"/>
                <a:stretch>
                  <a:fillRect l="-1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1" name="yt_shape_10561"/>
              <p:cNvSpPr txBox="1"/>
              <p:nvPr/>
            </p:nvSpPr>
            <p:spPr>
              <a:xfrm>
                <a:off x="540000" y="2387736"/>
                <a:ext cx="7445949" cy="24425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为边能否构成三角形？并说明你的理由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能，理由如下：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为边能构成三角形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1" name="yt_shape_10561" descr="{&quot;rangeId&quot;:3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7736"/>
                <a:ext cx="7445949" cy="2442528"/>
              </a:xfrm>
              <a:prstGeom prst="rect">
                <a:avLst/>
              </a:prstGeom>
              <a:blipFill>
                <a:blip r:embed="rId2"/>
                <a:stretch>
                  <a:fillRect l="-2539" t="-2250" r="-1556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AEA9A4-F90C-88DE-5EF2-14D652EC7A71}"/>
              </a:ext>
            </a:extLst>
          </p:cNvPr>
          <p:cNvSpPr txBox="1"/>
          <p:nvPr/>
        </p:nvSpPr>
        <p:spPr>
          <a:xfrm>
            <a:off x="449989" y="281641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能，理由如下：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875318-63EC-2C03-5F4A-E5630E5BEE26}"/>
                  </a:ext>
                </a:extLst>
              </p:cNvPr>
              <p:cNvSpPr txBox="1"/>
              <p:nvPr/>
            </p:nvSpPr>
            <p:spPr>
              <a:xfrm>
                <a:off x="449989" y="3291906"/>
                <a:ext cx="431590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}">
                <a:extLst>
                  <a:ext uri="{FF2B5EF4-FFF2-40B4-BE49-F238E27FC236}">
                    <a16:creationId xmlns:a16="http://schemas.microsoft.com/office/drawing/2014/main" id="{83875318-63EC-2C03-5F4A-E5630E5BE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1906"/>
                <a:ext cx="4315904" cy="615392"/>
              </a:xfrm>
              <a:prstGeom prst="rect">
                <a:avLst/>
              </a:prstGeom>
              <a:blipFill>
                <a:blip r:embed="rId3"/>
                <a:stretch>
                  <a:fillRect l="-2260" r="-197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99551B-F2AF-9645-966E-58D223E25D5A}"/>
                  </a:ext>
                </a:extLst>
              </p:cNvPr>
              <p:cNvSpPr txBox="1"/>
              <p:nvPr/>
            </p:nvSpPr>
            <p:spPr>
              <a:xfrm>
                <a:off x="449989" y="3813686"/>
                <a:ext cx="385870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3}">
                <a:extLst>
                  <a:ext uri="{FF2B5EF4-FFF2-40B4-BE49-F238E27FC236}">
                    <a16:creationId xmlns:a16="http://schemas.microsoft.com/office/drawing/2014/main" id="{4299551B-F2AF-9645-966E-58D223E25D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3686"/>
                <a:ext cx="3858704" cy="615391"/>
              </a:xfrm>
              <a:prstGeom prst="rect">
                <a:avLst/>
              </a:prstGeom>
              <a:blipFill>
                <a:blip r:embed="rId4"/>
                <a:stretch>
                  <a:fillRect l="-2528" r="-22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4B6D549-C9C0-88B8-317B-0557CEE1DEFC}"/>
              </a:ext>
            </a:extLst>
          </p:cNvPr>
          <p:cNvSpPr txBox="1"/>
          <p:nvPr/>
        </p:nvSpPr>
        <p:spPr>
          <a:xfrm>
            <a:off x="449989" y="4335465"/>
            <a:ext cx="435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为边能构成三角形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4" name="yt_image_10564" title="H_29.7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60237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7" name="yt_shape_10567"/>
              <p:cNvSpPr txBox="1"/>
              <p:nvPr/>
            </p:nvSpPr>
            <p:spPr>
              <a:xfrm>
                <a:off x="540118" y="1648763"/>
                <a:ext cx="11111999" cy="10055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同类二次根式的判断和运用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可以合并，则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的最小正整数值是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67" name="yt_shape_10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1648763"/>
                <a:ext cx="11111999" cy="1005532"/>
              </a:xfrm>
              <a:prstGeom prst="rect">
                <a:avLst/>
              </a:prstGeom>
              <a:blipFill>
                <a:blip r:embed="rId3"/>
                <a:stretch>
                  <a:fillRect l="-1701" t="-4848" b="-12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70" name="yt_table_105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69671"/>
              </p:ext>
            </p:extLst>
          </p:nvPr>
        </p:nvGraphicFramePr>
        <p:xfrm>
          <a:off x="540000" y="2651292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72" name="yt_shape_10572"/>
              <p:cNvSpPr txBox="1"/>
              <p:nvPr/>
            </p:nvSpPr>
            <p:spPr>
              <a:xfrm>
                <a:off x="540119" y="3177463"/>
                <a:ext cx="796096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的和等于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72" name="yt_shape_10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7463"/>
                <a:ext cx="7960962" cy="466666"/>
              </a:xfrm>
              <a:prstGeom prst="rect">
                <a:avLst/>
              </a:prstGeom>
              <a:blipFill>
                <a:blip r:embed="rId4"/>
                <a:stretch>
                  <a:fillRect l="-2374" t="-3896" r="-130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74" name="yt_table_105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860055"/>
              </p:ext>
            </p:extLst>
          </p:nvPr>
        </p:nvGraphicFramePr>
        <p:xfrm>
          <a:off x="540000" y="3694917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76" name="yt_shape_10576"/>
              <p:cNvSpPr txBox="1"/>
              <p:nvPr/>
            </p:nvSpPr>
            <p:spPr>
              <a:xfrm>
                <a:off x="540119" y="4221088"/>
                <a:ext cx="11111999" cy="1008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是同类二次根式，则它们相加的结果是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6" name="yt_shape_10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21088"/>
                <a:ext cx="11111999" cy="1008418"/>
              </a:xfrm>
              <a:prstGeom prst="rect">
                <a:avLst/>
              </a:prstGeom>
              <a:blipFill>
                <a:blip r:embed="rId5"/>
                <a:stretch>
                  <a:fillRect l="-1701" t="-602" r="-1701" b="-17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181646-90F8-95D5-808F-8ECD41A658F0}"/>
              </a:ext>
            </a:extLst>
          </p:cNvPr>
          <p:cNvSpPr txBox="1"/>
          <p:nvPr/>
        </p:nvSpPr>
        <p:spPr>
          <a:xfrm>
            <a:off x="7535818" y="2077445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4B217-3628-7BA1-472B-B4EB8E8C8B44}"/>
              </a:ext>
            </a:extLst>
          </p:cNvPr>
          <p:cNvSpPr txBox="1"/>
          <p:nvPr/>
        </p:nvSpPr>
        <p:spPr>
          <a:xfrm>
            <a:off x="7521277" y="3130657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98011F-CE90-0BE7-8FBE-E301D8234E91}"/>
                  </a:ext>
                </a:extLst>
              </p:cNvPr>
              <p:cNvSpPr txBox="1"/>
              <p:nvPr/>
            </p:nvSpPr>
            <p:spPr>
              <a:xfrm>
                <a:off x="1059708" y="4746522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98011F-CE90-0BE7-8FBE-E301D8234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746522"/>
                <a:ext cx="1005714" cy="554686"/>
              </a:xfrm>
              <a:prstGeom prst="rect">
                <a:avLst/>
              </a:prstGeom>
              <a:blipFill>
                <a:blip r:embed="rId6"/>
                <a:stretch>
                  <a:fillRect l="-969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2" name="yt_image_10462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2687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119" y="2389603"/>
                <a:ext cx="11111999" cy="28926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先将二次根式化成最简二次根式，再将被开方数相同的二次根式进行合并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65" name="yt_shape_10465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111999" cy="2892651"/>
              </a:xfrm>
              <a:prstGeom prst="rect">
                <a:avLst/>
              </a:prstGeom>
              <a:blipFill>
                <a:blip r:embed="rId3"/>
                <a:stretch>
                  <a:fillRect l="-1701" t="-1684" r="-439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1" name="yt_shape_10471"/>
              <p:cNvSpPr txBox="1"/>
              <p:nvPr/>
            </p:nvSpPr>
            <p:spPr>
              <a:xfrm>
                <a:off x="540119" y="900000"/>
                <a:ext cx="11111999" cy="57401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二次根式的加减法类似于合并同类项，即先将二次根式化为最简二次根式，然后将被开方数相同的二次根式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同类二次根式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合并，需注意：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系数的符号；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带分数要写成假分数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71" name="yt_shape_10471" descr="{&quot;rangeId&quot;:5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740161"/>
              </a:xfrm>
              <a:prstGeom prst="rect">
                <a:avLst/>
              </a:prstGeom>
              <a:blipFill>
                <a:blip r:embed="rId2"/>
                <a:stretch>
                  <a:fillRect l="-1701" t="-956" r="-439" b="-2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152526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85" name="yt_image_10485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526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8" name="yt_shape_10488"/>
          <p:cNvSpPr txBox="1"/>
          <p:nvPr/>
        </p:nvSpPr>
        <p:spPr>
          <a:xfrm>
            <a:off x="540000" y="2228563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二次根式合并的条件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89" name="yt_shape_10489"/>
              <p:cNvSpPr txBox="1"/>
              <p:nvPr/>
            </p:nvSpPr>
            <p:spPr>
              <a:xfrm>
                <a:off x="540000" y="2732873"/>
                <a:ext cx="973356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玉溪市江川区期末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下列各式中，化简后能与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合并的是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89" name="yt_shape_104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2873"/>
                <a:ext cx="9733562" cy="466666"/>
              </a:xfrm>
              <a:prstGeom prst="rect">
                <a:avLst/>
              </a:prstGeom>
              <a:blipFill>
                <a:blip r:embed="rId3"/>
                <a:stretch>
                  <a:fillRect l="-1942" t="-3896" r="-94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1" name="yt_table_10491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2396633"/>
                  </p:ext>
                </p:extLst>
              </p:nvPr>
            </p:nvGraphicFramePr>
            <p:xfrm>
              <a:off x="540000" y="3250327"/>
              <a:ext cx="8161212" cy="91173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493965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491" name="yt_table_10491" descr="{&quot;rangeId&quot;:7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2396633"/>
                  </p:ext>
                </p:extLst>
              </p:nvPr>
            </p:nvGraphicFramePr>
            <p:xfrm>
              <a:off x="540000" y="2625061"/>
              <a:ext cx="8161212" cy="91173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493965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7150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8732" r="-168732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9322" r="-69209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6939" b="-19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2" name="yt_shape_10492"/>
              <p:cNvSpPr txBox="1"/>
              <p:nvPr/>
            </p:nvSpPr>
            <p:spPr>
              <a:xfrm>
                <a:off x="540120" y="4212647"/>
                <a:ext cx="11460536" cy="525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保山市隆阳区期末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能合并，则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492" name="yt_shape_10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212647"/>
                <a:ext cx="11460536" cy="525400"/>
              </a:xfrm>
              <a:prstGeom prst="rect">
                <a:avLst/>
              </a:prstGeom>
              <a:blipFill>
                <a:blip r:embed="rId5"/>
                <a:stretch>
                  <a:fillRect l="-1649" t="-3488" r="-426" b="-24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94" name="yt_table_104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929791"/>
              </p:ext>
            </p:extLst>
          </p:nvPr>
        </p:nvGraphicFramePr>
        <p:xfrm>
          <a:off x="540000" y="4869160"/>
          <a:ext cx="7700710" cy="475488"/>
        </p:xfrm>
        <a:graphic>
          <a:graphicData uri="http://schemas.openxmlformats.org/drawingml/2006/table">
            <a:tbl>
              <a:tblPr/>
              <a:tblGrid>
                <a:gridCol w="2349945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164207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153095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pic>
        <p:nvPicPr>
          <p:cNvPr id="3" name="yt_shape_1700218350141" title="H_28.801733">
            <a:extLst>
              <a:ext uri="{FF2B5EF4-FFF2-40B4-BE49-F238E27FC236}">
                <a16:creationId xmlns:a16="http://schemas.microsoft.com/office/drawing/2014/main" id="{BFDE5BFD-69AE-5165-297A-64DB2A6B22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02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4B0960-5484-F8AA-A0E3-3D364548EB99}"/>
              </a:ext>
            </a:extLst>
          </p:cNvPr>
          <p:cNvSpPr txBox="1"/>
          <p:nvPr/>
        </p:nvSpPr>
        <p:spPr>
          <a:xfrm>
            <a:off x="9276615" y="2686067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BA705E-9F84-E6B7-2DDE-0AA311378484}"/>
              </a:ext>
            </a:extLst>
          </p:cNvPr>
          <p:cNvSpPr txBox="1"/>
          <p:nvPr/>
        </p:nvSpPr>
        <p:spPr>
          <a:xfrm>
            <a:off x="10992544" y="42126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000" y="1882708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二次根式的加减</a:t>
            </a:r>
          </a:p>
        </p:txBody>
      </p:sp>
      <p:sp>
        <p:nvSpPr>
          <p:cNvPr id="10497" name="yt_shape_10497"/>
          <p:cNvSpPr txBox="1"/>
          <p:nvPr/>
        </p:nvSpPr>
        <p:spPr>
          <a:xfrm>
            <a:off x="540000" y="2387018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下列计算中，正确的是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8" name="yt_table_10498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42483"/>
                  </p:ext>
                </p:extLst>
              </p:nvPr>
            </p:nvGraphicFramePr>
            <p:xfrm>
              <a:off x="540000" y="2866321"/>
              <a:ext cx="6886068" cy="929260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3281744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98" name="yt_table_10498" descr="{&quot;rangeId&quot;:10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42483"/>
                  </p:ext>
                </p:extLst>
              </p:nvPr>
            </p:nvGraphicFramePr>
            <p:xfrm>
              <a:off x="540000" y="1883613"/>
              <a:ext cx="6886068" cy="929260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3281744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91047" b="-1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833" t="-2597" b="-1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97" r="-9104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833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9" name="yt_shape_10499"/>
              <p:cNvSpPr txBox="1"/>
              <p:nvPr/>
            </p:nvSpPr>
            <p:spPr>
              <a:xfrm>
                <a:off x="540000" y="3846164"/>
                <a:ext cx="10202152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六盘水市中考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一个三角形的三边长分别为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，则它的周长是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99" name="yt_shape_10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6164"/>
                <a:ext cx="10202152" cy="993542"/>
              </a:xfrm>
              <a:prstGeom prst="rect">
                <a:avLst/>
              </a:prstGeom>
              <a:blipFill>
                <a:blip r:embed="rId3"/>
                <a:stretch>
                  <a:fillRect l="-1853" t="-2454" r="-837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50202" title="H_28.801733">
            <a:extLst>
              <a:ext uri="{FF2B5EF4-FFF2-40B4-BE49-F238E27FC236}">
                <a16:creationId xmlns:a16="http://schemas.microsoft.com/office/drawing/2014/main" id="{92825156-2C7B-6246-7555-2078016E45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2438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621796-6470-27F7-F1B2-524F5D19CAC5}"/>
              </a:ext>
            </a:extLst>
          </p:cNvPr>
          <p:cNvSpPr txBox="1"/>
          <p:nvPr/>
        </p:nvSpPr>
        <p:spPr>
          <a:xfrm>
            <a:off x="4336189" y="23402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BA8D9A-3992-557D-01C9-016DA1451494}"/>
              </a:ext>
            </a:extLst>
          </p:cNvPr>
          <p:cNvSpPr txBox="1"/>
          <p:nvPr/>
        </p:nvSpPr>
        <p:spPr>
          <a:xfrm>
            <a:off x="5088918" y="3799358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8873E7-4251-E0B4-873A-6EAB4426D47F}"/>
                  </a:ext>
                </a:extLst>
              </p:cNvPr>
              <p:cNvSpPr txBox="1"/>
              <p:nvPr/>
            </p:nvSpPr>
            <p:spPr>
              <a:xfrm>
                <a:off x="8826019" y="4321138"/>
                <a:ext cx="18313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B08873E7-4251-E0B4-873A-6EAB4426D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6019" y="4321138"/>
                <a:ext cx="1831341" cy="615391"/>
              </a:xfrm>
              <a:prstGeom prst="rect">
                <a:avLst/>
              </a:prstGeom>
              <a:blipFill>
                <a:blip r:embed="rId5"/>
                <a:stretch>
                  <a:fillRect l="-53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C546D54-3971-A70A-9269-D2E99416223C}"/>
              </a:ext>
            </a:extLst>
          </p:cNvPr>
          <p:cNvCxnSpPr/>
          <p:nvPr/>
        </p:nvCxnSpPr>
        <p:spPr>
          <a:xfrm>
            <a:off x="8611231" y="4908773"/>
            <a:ext cx="19561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4" name="yt_shape_10504"/>
              <p:cNvSpPr txBox="1"/>
              <p:nvPr/>
            </p:nvSpPr>
            <p:spPr>
              <a:xfrm>
                <a:off x="540000" y="2772446"/>
                <a:ext cx="3732176" cy="30328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04" name="yt_shape_10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2446"/>
                <a:ext cx="3732176" cy="3032818"/>
              </a:xfrm>
              <a:prstGeom prst="rect">
                <a:avLst/>
              </a:prstGeom>
              <a:blipFill>
                <a:blip r:embed="rId2"/>
                <a:stretch>
                  <a:fillRect l="-5065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2B3321-735C-6E09-84C4-110D1B1E1BC0}"/>
                  </a:ext>
                </a:extLst>
              </p:cNvPr>
              <p:cNvSpPr txBox="1"/>
              <p:nvPr/>
            </p:nvSpPr>
            <p:spPr>
              <a:xfrm>
                <a:off x="449989" y="3397089"/>
                <a:ext cx="37251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2B3321-735C-6E09-84C4-110D1B1E1B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7089"/>
                <a:ext cx="3725101" cy="765061"/>
              </a:xfrm>
              <a:prstGeom prst="rect">
                <a:avLst/>
              </a:prstGeom>
              <a:blipFill>
                <a:blip r:embed="rId3"/>
                <a:stretch>
                  <a:fillRect l="-26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4AD4BC-2728-5570-B1B3-B50A26FA60B4}"/>
                  </a:ext>
                </a:extLst>
              </p:cNvPr>
              <p:cNvSpPr txBox="1"/>
              <p:nvPr/>
            </p:nvSpPr>
            <p:spPr>
              <a:xfrm>
                <a:off x="1669189" y="4068538"/>
                <a:ext cx="110890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4AD4BC-2728-5570-B1B3-B50A26FA6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068538"/>
                <a:ext cx="1108901" cy="772808"/>
              </a:xfrm>
              <a:prstGeom prst="rect">
                <a:avLst/>
              </a:prstGeom>
              <a:blipFill>
                <a:blip r:embed="rId4"/>
                <a:stretch>
                  <a:fillRect l="-8791" r="-879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65E5B-4B2B-8A53-D2F7-25C71D62CFA9}"/>
                  </a:ext>
                </a:extLst>
              </p:cNvPr>
              <p:cNvSpPr txBox="1"/>
              <p:nvPr/>
            </p:nvSpPr>
            <p:spPr>
              <a:xfrm>
                <a:off x="6821299" y="3397089"/>
                <a:ext cx="38761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65E5B-4B2B-8A53-D2F7-25C71D62C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299" y="3397089"/>
                <a:ext cx="3876167" cy="613931"/>
              </a:xfrm>
              <a:prstGeom prst="rect">
                <a:avLst/>
              </a:prstGeom>
              <a:blipFill>
                <a:blip r:embed="rId5"/>
                <a:stretch>
                  <a:fillRect l="-25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2C4FCE-1F18-EB7E-C62F-BA910784235C}"/>
                  </a:ext>
                </a:extLst>
              </p:cNvPr>
              <p:cNvSpPr txBox="1"/>
              <p:nvPr/>
            </p:nvSpPr>
            <p:spPr>
              <a:xfrm>
                <a:off x="8040499" y="3917408"/>
                <a:ext cx="10819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2C4FCE-1F18-EB7E-C62F-BA91078423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0499" y="3917408"/>
                <a:ext cx="1081914" cy="554685"/>
              </a:xfrm>
              <a:prstGeom prst="rect">
                <a:avLst/>
              </a:prstGeom>
              <a:blipFill>
                <a:blip r:embed="rId6"/>
                <a:stretch>
                  <a:fillRect l="-9040" r="-90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49989" y="2145429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504">
                <a:extLst>
                  <a:ext uri="{FF2B5EF4-FFF2-40B4-BE49-F238E27FC236}">
                    <a16:creationId xmlns:a16="http://schemas.microsoft.com/office/drawing/2014/main" id="{EBC50DC2-A966-EF6E-5A7E-018693BB8ECA}"/>
                  </a:ext>
                </a:extLst>
              </p:cNvPr>
              <p:cNvSpPr txBox="1"/>
              <p:nvPr/>
            </p:nvSpPr>
            <p:spPr>
              <a:xfrm>
                <a:off x="6821299" y="2750998"/>
                <a:ext cx="3732176" cy="1537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0504">
                <a:extLst>
                  <a:ext uri="{FF2B5EF4-FFF2-40B4-BE49-F238E27FC236}">
                    <a16:creationId xmlns:a16="http://schemas.microsoft.com/office/drawing/2014/main" id="{EBC50DC2-A966-EF6E-5A7E-018693BB8E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299" y="2750998"/>
                <a:ext cx="3732176" cy="1537857"/>
              </a:xfrm>
              <a:prstGeom prst="rect">
                <a:avLst/>
              </a:prstGeom>
              <a:blipFill>
                <a:blip r:embed="rId7"/>
                <a:stretch>
                  <a:fillRect l="-5065" b="-1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2" name="yt_shape_10512"/>
              <p:cNvSpPr txBox="1"/>
              <p:nvPr/>
            </p:nvSpPr>
            <p:spPr>
              <a:xfrm>
                <a:off x="540000" y="1916832"/>
                <a:ext cx="4593117" cy="38280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12" name="yt_shape_105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4593117" cy="3828099"/>
              </a:xfrm>
              <a:prstGeom prst="rect">
                <a:avLst/>
              </a:prstGeom>
              <a:blipFill>
                <a:blip r:embed="rId2"/>
                <a:stretch>
                  <a:fillRect l="-4117" b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24FBC6-086F-EF5F-A105-89F4101DFC47}"/>
                  </a:ext>
                </a:extLst>
              </p:cNvPr>
              <p:cNvSpPr txBox="1"/>
              <p:nvPr/>
            </p:nvSpPr>
            <p:spPr>
              <a:xfrm>
                <a:off x="449989" y="2837576"/>
                <a:ext cx="3477641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24FBC6-086F-EF5F-A105-89F4101DF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7576"/>
                <a:ext cx="3477641" cy="851230"/>
              </a:xfrm>
              <a:prstGeom prst="rect">
                <a:avLst/>
              </a:prstGeom>
              <a:blipFill>
                <a:blip r:embed="rId3"/>
                <a:stretch>
                  <a:fillRect l="-280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48A359-5C9F-7FF1-822F-60AF0D768A19}"/>
                  </a:ext>
                </a:extLst>
              </p:cNvPr>
              <p:cNvSpPr txBox="1"/>
              <p:nvPr/>
            </p:nvSpPr>
            <p:spPr>
              <a:xfrm>
                <a:off x="1669189" y="3595194"/>
                <a:ext cx="166141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48A359-5C9F-7FF1-822F-60AF0D768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95194"/>
                <a:ext cx="1661414" cy="851231"/>
              </a:xfrm>
              <a:prstGeom prst="rect">
                <a:avLst/>
              </a:prstGeom>
              <a:blipFill>
                <a:blip r:embed="rId4"/>
                <a:stretch>
                  <a:fillRect l="-5882" r="-5882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1A6362-5792-7E26-C6EC-51909990A694}"/>
                  </a:ext>
                </a:extLst>
              </p:cNvPr>
              <p:cNvSpPr txBox="1"/>
              <p:nvPr/>
            </p:nvSpPr>
            <p:spPr>
              <a:xfrm>
                <a:off x="5807968" y="2837576"/>
                <a:ext cx="472878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1A6362-5792-7E26-C6EC-51909990A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2837576"/>
                <a:ext cx="4728782" cy="768490"/>
              </a:xfrm>
              <a:prstGeom prst="rect">
                <a:avLst/>
              </a:prstGeom>
              <a:blipFill>
                <a:blip r:embed="rId5"/>
                <a:stretch>
                  <a:fillRect l="-20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0A48B5-AAF0-2490-4A73-DC0BF5560DC2}"/>
                  </a:ext>
                </a:extLst>
              </p:cNvPr>
              <p:cNvSpPr txBox="1"/>
              <p:nvPr/>
            </p:nvSpPr>
            <p:spPr>
              <a:xfrm>
                <a:off x="7027168" y="3512454"/>
                <a:ext cx="1934527" cy="7270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0A48B5-AAF0-2490-4A73-DC0BF5560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7168" y="3512454"/>
                <a:ext cx="1934527" cy="727025"/>
              </a:xfrm>
              <a:prstGeom prst="rect">
                <a:avLst/>
              </a:prstGeom>
              <a:blipFill>
                <a:blip r:embed="rId6"/>
                <a:stretch>
                  <a:fillRect l="-5047" r="-5047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512">
                <a:extLst>
                  <a:ext uri="{FF2B5EF4-FFF2-40B4-BE49-F238E27FC236}">
                    <a16:creationId xmlns:a16="http://schemas.microsoft.com/office/drawing/2014/main" id="{1FE4FA05-AC3A-5631-BBA3-BB7E56F1FA78}"/>
                  </a:ext>
                </a:extLst>
              </p:cNvPr>
              <p:cNvSpPr txBox="1"/>
              <p:nvPr/>
            </p:nvSpPr>
            <p:spPr>
              <a:xfrm>
                <a:off x="5807968" y="1916832"/>
                <a:ext cx="5157374" cy="23180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0512">
                <a:extLst>
                  <a:ext uri="{FF2B5EF4-FFF2-40B4-BE49-F238E27FC236}">
                    <a16:creationId xmlns:a16="http://schemas.microsoft.com/office/drawing/2014/main" id="{1FE4FA05-AC3A-5631-BBA3-BB7E56F1F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1916832"/>
                <a:ext cx="5157374" cy="2318070"/>
              </a:xfrm>
              <a:prstGeom prst="rect">
                <a:avLst/>
              </a:prstGeom>
              <a:blipFill>
                <a:blip r:embed="rId7"/>
                <a:stretch>
                  <a:fillRect l="-3664" r="-2719" b="-3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0" name="yt_shape_10520"/>
          <p:cNvSpPr txBox="1"/>
          <p:nvPr/>
        </p:nvSpPr>
        <p:spPr>
          <a:xfrm>
            <a:off x="540000" y="2430402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用错二次根式的加减法则</a:t>
            </a:r>
          </a:p>
        </p:txBody>
      </p:sp>
      <p:sp>
        <p:nvSpPr>
          <p:cNvPr id="10521" name="yt_shape_10521"/>
          <p:cNvSpPr txBox="1"/>
          <p:nvPr/>
        </p:nvSpPr>
        <p:spPr>
          <a:xfrm>
            <a:off x="540000" y="2934712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22" name="yt_table_10522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096355"/>
                  </p:ext>
                </p:extLst>
              </p:nvPr>
            </p:nvGraphicFramePr>
            <p:xfrm>
              <a:off x="540000" y="3414015"/>
              <a:ext cx="6616700" cy="1373886"/>
            </p:xfrm>
            <a:graphic>
              <a:graphicData uri="http://schemas.openxmlformats.org/drawingml/2006/table">
                <a:tbl>
                  <a:tblPr/>
                  <a:tblGrid>
                    <a:gridCol w="3949446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22" name="yt_table_10522" descr="{&quot;rangeId&quot;:13,&quot;type&quot;:&quot;Option&quot;}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096355"/>
                  </p:ext>
                </p:extLst>
              </p:nvPr>
            </p:nvGraphicFramePr>
            <p:xfrm>
              <a:off x="540000" y="1883613"/>
              <a:ext cx="6616700" cy="1373886"/>
            </p:xfrm>
            <a:graphic>
              <a:graphicData uri="http://schemas.openxmlformats.org/drawingml/2006/table">
                <a:tbl>
                  <a:tblPr/>
                  <a:tblGrid>
                    <a:gridCol w="3949446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67593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45" t="-3947" b="-20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2318" r="-67593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45" t="-52318" b="-19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00218350271" title="H_28.801733">
            <a:extLst>
              <a:ext uri="{FF2B5EF4-FFF2-40B4-BE49-F238E27FC236}">
                <a16:creationId xmlns:a16="http://schemas.microsoft.com/office/drawing/2014/main" id="{82224EEA-E5D5-D151-0758-7B6C9C5EDA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720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5195CA-F8F4-1EED-8235-5F9F8B8FE945}"/>
              </a:ext>
            </a:extLst>
          </p:cNvPr>
          <p:cNvSpPr txBox="1"/>
          <p:nvPr/>
        </p:nvSpPr>
        <p:spPr>
          <a:xfrm>
            <a:off x="3726589" y="28879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4" name="yt_shape_10524"/>
          <p:cNvSpPr txBox="1"/>
          <p:nvPr/>
        </p:nvSpPr>
        <p:spPr>
          <a:xfrm>
            <a:off x="540000" y="149916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23" name="yt_image_1052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916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26" name="yt_shape_10526"/>
              <p:cNvSpPr txBox="1"/>
              <p:nvPr/>
            </p:nvSpPr>
            <p:spPr>
              <a:xfrm>
                <a:off x="540000" y="2191035"/>
                <a:ext cx="932492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所在的范围是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26" name="yt_shape_10526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1035"/>
                <a:ext cx="9324925" cy="920637"/>
              </a:xfrm>
              <a:prstGeom prst="rect">
                <a:avLst/>
              </a:prstGeom>
              <a:blipFill>
                <a:blip r:embed="rId3"/>
                <a:stretch>
                  <a:fillRect l="-2027" r="-1046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28" name="yt_table_105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254524"/>
              </p:ext>
            </p:extLst>
          </p:nvPr>
        </p:nvGraphicFramePr>
        <p:xfrm>
          <a:off x="540000" y="3162460"/>
          <a:ext cx="6148706" cy="950976"/>
        </p:xfrm>
        <a:graphic>
          <a:graphicData uri="http://schemas.openxmlformats.org/drawingml/2006/table">
            <a:tbl>
              <a:tblPr/>
              <a:tblGrid>
                <a:gridCol w="354044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6082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30" name="yt_shape_10530"/>
              <p:cNvSpPr txBox="1"/>
              <p:nvPr/>
            </p:nvSpPr>
            <p:spPr>
              <a:xfrm>
                <a:off x="540119" y="4164014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如图所示，数轴上表示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的对应点分别为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的对称点为点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所表示的数是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30" name="yt_shape_1053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64014"/>
                <a:ext cx="11111999" cy="955390"/>
              </a:xfrm>
              <a:prstGeom prst="rect">
                <a:avLst/>
              </a:prstGeom>
              <a:blipFill>
                <a:blip r:embed="rId4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3" name="yt_table_10533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8068792"/>
                  </p:ext>
                </p:extLst>
              </p:nvPr>
            </p:nvGraphicFramePr>
            <p:xfrm>
              <a:off x="540000" y="5170192"/>
              <a:ext cx="5615560" cy="924306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33" name="yt_table_10533_skip" descr="{&quot;rangeId&quot;:16,&quot;type&quot;:&quot;Option&quot;,&quot;drawing&quot;:[&quot;yt_image_10532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8068792"/>
                  </p:ext>
                </p:extLst>
              </p:nvPr>
            </p:nvGraphicFramePr>
            <p:xfrm>
              <a:off x="540000" y="4571026"/>
              <a:ext cx="5615560" cy="924306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896" r="-5869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0381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5263" r="-5869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0381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532" name="yt_image_10532_skip" title="H_43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82500" y="5170192"/>
            <a:ext cx="2467526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83D886-A0A4-80F2-C439-33CD2DEE9E2D}"/>
              </a:ext>
            </a:extLst>
          </p:cNvPr>
          <p:cNvSpPr txBox="1"/>
          <p:nvPr/>
        </p:nvSpPr>
        <p:spPr>
          <a:xfrm>
            <a:off x="8871931" y="2348880"/>
            <a:ext cx="383285" cy="800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B2C59D-2623-6004-36A2-32327D87CB23}"/>
              </a:ext>
            </a:extLst>
          </p:cNvPr>
          <p:cNvSpPr txBox="1"/>
          <p:nvPr/>
        </p:nvSpPr>
        <p:spPr>
          <a:xfrm>
            <a:off x="4209308" y="463898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1505</Words>
  <Application>Microsoft Office PowerPoint</Application>
  <PresentationFormat>宽屏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