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9" r:id="rId6"/>
    <p:sldId id="370" r:id="rId7"/>
    <p:sldId id="371" r:id="rId8"/>
    <p:sldId id="372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8" name="yt_shape_1130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1.如图，有一个圆柱形油罐，油罐的底面周长是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，要从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点环绕油罐建梯子，正好到达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的正上方的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点，则梯子最短需要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1" name="yt_table_1131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82687"/>
              </p:ext>
            </p:extLst>
          </p:nvPr>
        </p:nvGraphicFramePr>
        <p:xfrm>
          <a:off x="540000" y="2345599"/>
          <a:ext cx="8721090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pic>
        <p:nvPicPr>
          <p:cNvPr id="11310" name="yt_image_11310_skip" title="H_101.0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7657" y="2345599"/>
            <a:ext cx="932031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3" name="yt_shape_11313"/>
          <p:cNvSpPr txBox="1"/>
          <p:nvPr/>
        </p:nvSpPr>
        <p:spPr>
          <a:xfrm>
            <a:off x="540120" y="36799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如图所示的是一个底面周长为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的圆柱形粮仓模型，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是底面直径，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现要在此模型的侧面贴一圈彩色装饰带，使装饰带经过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接头不计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，则装饰带的长度最短为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5" name="yt_table_113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70988"/>
              </p:ext>
            </p:extLst>
          </p:nvPr>
        </p:nvGraphicFramePr>
        <p:xfrm>
          <a:off x="540000" y="5119542"/>
          <a:ext cx="8856028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pic>
        <p:nvPicPr>
          <p:cNvPr id="11314" name="yt_image_11314_skip" title="H_109.2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5410" y="5119542"/>
            <a:ext cx="2164550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FA5BBB-334D-77E6-363F-1119FB9190A2}"/>
              </a:ext>
            </a:extLst>
          </p:cNvPr>
          <p:cNvSpPr txBox="1"/>
          <p:nvPr/>
        </p:nvSpPr>
        <p:spPr>
          <a:xfrm>
            <a:off x="7527182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9B4771-234F-0826-F5CB-1CA905CD3FE2}"/>
              </a:ext>
            </a:extLst>
          </p:cNvPr>
          <p:cNvSpPr txBox="1"/>
          <p:nvPr/>
        </p:nvSpPr>
        <p:spPr>
          <a:xfrm>
            <a:off x="5631709" y="45841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yt_shape_11317"/>
          <p:cNvSpPr txBox="1"/>
          <p:nvPr/>
        </p:nvSpPr>
        <p:spPr>
          <a:xfrm>
            <a:off x="540119" y="145921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如图是供滑板爱好者使用的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型场地的示意图，该场地可以看作是从一个长方体中挖去了半个圆柱而成，它的纵断面图中半圆的半径为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，其边缘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一名滑板爱好者从点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滑到点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，他滑行的最短路线的长约为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21.9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321" name="yt_shape_11321"/>
          <p:cNvSpPr txBox="1"/>
          <p:nvPr/>
        </p:nvSpPr>
        <p:spPr>
          <a:xfrm>
            <a:off x="540000" y="54361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18" name="yt_shape_11318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99605" y="3531281"/>
            <a:ext cx="3192789" cy="1854468"/>
            <a:chOff x="0" y="0"/>
            <a:chExt cx="3192789" cy="1854468"/>
          </a:xfrm>
        </p:grpSpPr>
        <p:pic>
          <p:nvPicPr>
            <p:cNvPr id="2" name="yt_image_1131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92789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0" name="yt_shape_11320"/>
            <p:cNvSpPr txBox="1"/>
            <p:nvPr/>
          </p:nvSpPr>
          <p:spPr>
            <a:xfrm>
              <a:off x="1063113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0EAD729-85D8-B7E8-132F-72DB021C0774}"/>
              </a:ext>
            </a:extLst>
          </p:cNvPr>
          <p:cNvSpPr txBox="1"/>
          <p:nvPr/>
        </p:nvSpPr>
        <p:spPr>
          <a:xfrm>
            <a:off x="1669308" y="2838877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000" y="2107156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</p:txBody>
      </p:sp>
      <p:sp>
        <p:nvSpPr>
          <p:cNvPr id="11323" name="yt_shape_11323"/>
          <p:cNvSpPr txBox="1"/>
          <p:nvPr/>
        </p:nvSpPr>
        <p:spPr>
          <a:xfrm>
            <a:off x="540119" y="25933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如图，正方体的棱长为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为一条棱的中点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已知蚂蚁沿正方体的表面从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点出发，到达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点，则它运动的最短路程为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27" name="yt_table_11327_skip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0143728"/>
                  </p:ext>
                </p:extLst>
              </p:nvPr>
            </p:nvGraphicFramePr>
            <p:xfrm>
              <a:off x="540000" y="3552755"/>
              <a:ext cx="7664070" cy="521145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9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327" name="yt_table_11327_skip" descr="{&quot;rangeId&quot;:6,&quot;type&quot;:&quot;Option&quot;,&quot;drawing&quot;:[&quot;yt_shape_11324&quot;]}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0143728"/>
                  </p:ext>
                </p:extLst>
              </p:nvPr>
            </p:nvGraphicFramePr>
            <p:xfrm>
              <a:off x="540000" y="3552755"/>
              <a:ext cx="7664070" cy="461709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9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</a:tblGrid>
                  <a:tr h="461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2590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17" t="-1299" r="-4450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324" name="yt_shape_11324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2478" y="3552755"/>
            <a:ext cx="1467329" cy="1558431"/>
            <a:chOff x="0" y="0"/>
            <a:chExt cx="1467329" cy="1558431"/>
          </a:xfrm>
        </p:grpSpPr>
        <p:pic>
          <p:nvPicPr>
            <p:cNvPr id="2" name="yt_image_11324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732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6" name="yt_shape_11326"/>
            <p:cNvSpPr txBox="1"/>
            <p:nvPr/>
          </p:nvSpPr>
          <p:spPr>
            <a:xfrm>
              <a:off x="20038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1E7D72-F936-2F42-00D0-6491C5B7ED00}"/>
              </a:ext>
            </a:extLst>
          </p:cNvPr>
          <p:cNvSpPr txBox="1"/>
          <p:nvPr/>
        </p:nvSpPr>
        <p:spPr>
          <a:xfrm>
            <a:off x="6122246" y="302200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8" name="yt_shape_11328"/>
          <p:cNvSpPr txBox="1"/>
          <p:nvPr/>
        </p:nvSpPr>
        <p:spPr>
          <a:xfrm>
            <a:off x="540119" y="20397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的长方形草地上，放着一根长方形的木块，它的棱和草地宽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平行且棱长大于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，木块从正面看是边长为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的正方形，一只蚂蚁从点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处需要走的最短路程是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29" name="yt_image_11329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3651" y="3631725"/>
            <a:ext cx="2004696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07552B-C0BA-6356-F43F-7CBC55D5C232}"/>
              </a:ext>
            </a:extLst>
          </p:cNvPr>
          <p:cNvSpPr txBox="1"/>
          <p:nvPr/>
        </p:nvSpPr>
        <p:spPr>
          <a:xfrm>
            <a:off x="6020646" y="2943965"/>
            <a:ext cx="101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1" name="yt_shape_11331"/>
          <p:cNvSpPr txBox="1"/>
          <p:nvPr/>
        </p:nvSpPr>
        <p:spPr>
          <a:xfrm>
            <a:off x="540120" y="201807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同侧的两点，且点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，且垂足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上的一个动点，则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32" name="yt_image_11332" title="H_125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9678" y="3610008"/>
            <a:ext cx="1592643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F3F614-A0F1-9C06-004F-6C6678FCE7A2}"/>
              </a:ext>
            </a:extLst>
          </p:cNvPr>
          <p:cNvSpPr txBox="1"/>
          <p:nvPr/>
        </p:nvSpPr>
        <p:spPr>
          <a:xfrm>
            <a:off x="10128448" y="2446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52F146-F0A9-1E0E-EDE8-E7974D8455B2}"/>
              </a:ext>
            </a:extLst>
          </p:cNvPr>
          <p:cNvSpPr txBox="1"/>
          <p:nvPr/>
        </p:nvSpPr>
        <p:spPr>
          <a:xfrm>
            <a:off x="1059709" y="29222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4" name="yt_shape_11334"/>
          <p:cNvSpPr txBox="1"/>
          <p:nvPr/>
        </p:nvSpPr>
        <p:spPr>
          <a:xfrm>
            <a:off x="54012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如图，圆柱形玻璃杯高为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，在杯外离杯底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处有一些蜂蜜，此时一只蚂蚁正好也在杯外壁，离杯上沿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与蜂蜜相对的点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35" name="yt_image_11335" title="H_141.2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3994" y="2596583"/>
            <a:ext cx="2064011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37" name="yt_shape_11337"/>
              <p:cNvSpPr txBox="1"/>
              <p:nvPr/>
            </p:nvSpPr>
            <p:spPr>
              <a:xfrm>
                <a:off x="540000" y="4440342"/>
                <a:ext cx="8457572" cy="4728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蚂蚁要吃到甜甜的蜂蜜所爬行的最短距离为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337" name="yt_shape_113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0342"/>
                <a:ext cx="8457572" cy="472822"/>
              </a:xfrm>
              <a:prstGeom prst="rect">
                <a:avLst/>
              </a:prstGeom>
              <a:blipFill>
                <a:blip r:embed="rId3"/>
                <a:stretch>
                  <a:fillRect l="-2235" t="-3846" r="-1081" b="-3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1148A9-25AA-F2F1-58E6-000D3A33C9A6}"/>
                  </a:ext>
                </a:extLst>
              </p:cNvPr>
              <p:cNvSpPr txBox="1"/>
              <p:nvPr/>
            </p:nvSpPr>
            <p:spPr>
              <a:xfrm>
                <a:off x="7307989" y="4336496"/>
                <a:ext cx="10215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1148A9-25AA-F2F1-58E6-000D3A33C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7989" y="4336496"/>
                <a:ext cx="1021589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0" name="yt_shape_11340"/>
              <p:cNvSpPr txBox="1"/>
              <p:nvPr/>
            </p:nvSpPr>
            <p:spPr>
              <a:xfrm>
                <a:off x="540119" y="900000"/>
                <a:ext cx="11111999" cy="5489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若将蜂蜜的位置改为在杯内离杯底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处，其余条件不变，请你求出此时蚂蚁吃到蜂蜜所爬行的最短距离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如图，将杯子侧面展开，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的对称点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即为最短距离，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由勾股定理，得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答：蚂蚁吃到蜂蜜所爬行的最短距离为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15cm.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0" name="yt_shape_11340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489644"/>
              </a:xfrm>
              <a:prstGeom prst="rect">
                <a:avLst/>
              </a:prstGeom>
              <a:blipFill>
                <a:blip r:embed="rId2"/>
                <a:stretch>
                  <a:fillRect l="-1701" t="-1000" b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0F9ABE-47FD-6EE1-27E5-7E271B4E3BB9}"/>
              </a:ext>
            </a:extLst>
          </p:cNvPr>
          <p:cNvSpPr txBox="1"/>
          <p:nvPr/>
        </p:nvSpPr>
        <p:spPr>
          <a:xfrm>
            <a:off x="450108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如图，将杯子侧面展开，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A35AE8-4FE5-E33F-A340-DF7BA0D482DB}"/>
              </a:ext>
            </a:extLst>
          </p:cNvPr>
          <p:cNvSpPr txBox="1"/>
          <p:nvPr/>
        </p:nvSpPr>
        <p:spPr>
          <a:xfrm>
            <a:off x="450108" y="2279658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104E3B-0437-9712-EB20-262572831535}"/>
              </a:ext>
            </a:extLst>
          </p:cNvPr>
          <p:cNvSpPr txBox="1"/>
          <p:nvPr/>
        </p:nvSpPr>
        <p:spPr>
          <a:xfrm>
            <a:off x="450108" y="2755146"/>
            <a:ext cx="307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即为最短距离，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04D583-60A0-E1FE-E87E-BBD851E6F0F1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3742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1D04D583-60A0-E1FE-E87E-BBD851E6F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3742436" cy="765061"/>
              </a:xfrm>
              <a:prstGeom prst="rect">
                <a:avLst/>
              </a:prstGeom>
              <a:blipFill>
                <a:blip r:embed="rId3"/>
                <a:stretch>
                  <a:fillRect l="-2606" r="-228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27176D9-7664-3F8B-9762-8B165CE20793}"/>
              </a:ext>
            </a:extLst>
          </p:cNvPr>
          <p:cNvSpPr txBox="1"/>
          <p:nvPr/>
        </p:nvSpPr>
        <p:spPr>
          <a:xfrm>
            <a:off x="450108" y="3902083"/>
            <a:ext cx="641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EEBC7-3EB5-D655-49C9-D78EB58325E5}"/>
              </a:ext>
            </a:extLst>
          </p:cNvPr>
          <p:cNvSpPr txBox="1"/>
          <p:nvPr/>
        </p:nvSpPr>
        <p:spPr>
          <a:xfrm>
            <a:off x="450108" y="4377571"/>
            <a:ext cx="236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EA4D0C-A580-DD28-FB97-5684963745CA}"/>
              </a:ext>
            </a:extLst>
          </p:cNvPr>
          <p:cNvSpPr txBox="1"/>
          <p:nvPr/>
        </p:nvSpPr>
        <p:spPr>
          <a:xfrm>
            <a:off x="450108" y="485305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3748C99-11E1-883A-9738-BBDC654D2839}"/>
                  </a:ext>
                </a:extLst>
              </p:cNvPr>
              <p:cNvSpPr txBox="1"/>
              <p:nvPr/>
            </p:nvSpPr>
            <p:spPr>
              <a:xfrm>
                <a:off x="450108" y="5328547"/>
                <a:ext cx="594442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2, 'mathAnswerShape': 1}">
                <a:extLst>
                  <a:ext uri="{FF2B5EF4-FFF2-40B4-BE49-F238E27FC236}">
                    <a16:creationId xmlns:a16="http://schemas.microsoft.com/office/drawing/2014/main" id="{53748C99-11E1-883A-9738-BBDC654D2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28547"/>
                <a:ext cx="5944426" cy="630441"/>
              </a:xfrm>
              <a:prstGeom prst="rect">
                <a:avLst/>
              </a:prstGeom>
              <a:blipFill>
                <a:blip r:embed="rId4"/>
                <a:stretch>
                  <a:fillRect l="-1641" r="-143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1712DCE-C57C-BDEF-6862-E63212B324E5}"/>
              </a:ext>
            </a:extLst>
          </p:cNvPr>
          <p:cNvSpPr txBox="1"/>
          <p:nvPr/>
        </p:nvSpPr>
        <p:spPr>
          <a:xfrm>
            <a:off x="450108" y="5865376"/>
            <a:ext cx="611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答：蚂蚁吃到蜂蜜所爬行的最短距离为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1335" title="H_141.2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8408" y="1635633"/>
            <a:ext cx="2064011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1343" title="H_149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66959" y="3901511"/>
            <a:ext cx="1266908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1214</Words>
  <Application>Microsoft Office PowerPoint</Application>
  <PresentationFormat>宽屏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2023-11-18T15:26:46Z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