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8" r:id="rId5"/>
    <p:sldId id="369" r:id="rId6"/>
    <p:sldId id="373" r:id="rId7"/>
    <p:sldId id="379" r:id="rId8"/>
    <p:sldId id="382" r:id="rId9"/>
    <p:sldId id="385" r:id="rId10"/>
    <p:sldId id="392" r:id="rId11"/>
    <p:sldId id="389" r:id="rId12"/>
    <p:sldId id="390" r:id="rId13"/>
    <p:sldId id="393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5004A"/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78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00" name="yt_image_10000" title="H_25.92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96747" y="2053376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003" name="yt_shape_10003"/>
              <p:cNvSpPr txBox="1"/>
              <p:nvPr/>
            </p:nvSpPr>
            <p:spPr>
              <a:xfrm>
                <a:off x="540119" y="2348880"/>
                <a:ext cx="11111999" cy="189577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我们把形如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的式子叫做二次根式，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　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称为二次根号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既是一个二次根式，又表示非负数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的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算术平方根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，所以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具有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双重非负性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，即：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≥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≥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</p:txBody>
          </p:sp>
        </mc:Choice>
        <mc:Fallback xmlns="">
          <p:sp>
            <p:nvSpPr>
              <p:cNvPr id="10003" name="yt_shape_100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48880"/>
                <a:ext cx="11111999" cy="1895775"/>
              </a:xfrm>
              <a:prstGeom prst="rect">
                <a:avLst/>
              </a:prstGeom>
              <a:blipFill>
                <a:blip r:embed="rId3"/>
                <a:stretch>
                  <a:fillRect l="-1701" b="-9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B8EE7C9-760C-19D6-75F0-D5A6E39831C3}"/>
                  </a:ext>
                </a:extLst>
              </p:cNvPr>
              <p:cNvSpPr txBox="1"/>
              <p:nvPr/>
            </p:nvSpPr>
            <p:spPr>
              <a:xfrm>
                <a:off x="2507508" y="2302074"/>
                <a:ext cx="2081531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B8EE7C9-760C-19D6-75F0-D5A6E39831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7508" y="2302074"/>
                <a:ext cx="2081531" cy="106116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AADBB383-3F51-371E-CD9E-AD908B24C41E}"/>
              </a:ext>
            </a:extLst>
          </p:cNvPr>
          <p:cNvCxnSpPr/>
          <p:nvPr/>
        </p:nvCxnSpPr>
        <p:spPr>
          <a:xfrm>
            <a:off x="2292719" y="3105863"/>
            <a:ext cx="220630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29F0BE0-60E2-FC3B-144C-D84619880F65}"/>
                  </a:ext>
                </a:extLst>
              </p:cNvPr>
              <p:cNvSpPr txBox="1"/>
              <p:nvPr/>
            </p:nvSpPr>
            <p:spPr>
              <a:xfrm>
                <a:off x="8066552" y="2302074"/>
                <a:ext cx="1018414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　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29F0BE0-60E2-FC3B-144C-D84619880F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66552" y="2302074"/>
                <a:ext cx="1018414" cy="106116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DBEAD9EC-E82B-E007-2D2A-67AB29DF2395}"/>
              </a:ext>
            </a:extLst>
          </p:cNvPr>
          <p:cNvCxnSpPr/>
          <p:nvPr/>
        </p:nvCxnSpPr>
        <p:spPr>
          <a:xfrm>
            <a:off x="7851763" y="3335480"/>
            <a:ext cx="114319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5D3DEF9C-40CD-173C-4B21-8E9763A8D660}"/>
              </a:ext>
            </a:extLst>
          </p:cNvPr>
          <p:cNvSpPr txBox="1"/>
          <p:nvPr/>
        </p:nvSpPr>
        <p:spPr>
          <a:xfrm>
            <a:off x="7609352" y="3269624"/>
            <a:ext cx="2008886" cy="57437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算术平方根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8D538A2-EEB1-07E5-2581-B6BDE2AACC7A}"/>
              </a:ext>
            </a:extLst>
          </p:cNvPr>
          <p:cNvSpPr txBox="1"/>
          <p:nvPr/>
        </p:nvSpPr>
        <p:spPr>
          <a:xfrm>
            <a:off x="3955308" y="3750382"/>
            <a:ext cx="789686" cy="5227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C2B7BC8-31B7-D4BB-A91C-F66FEDD58725}"/>
              </a:ext>
            </a:extLst>
          </p:cNvPr>
          <p:cNvSpPr txBox="1"/>
          <p:nvPr/>
        </p:nvSpPr>
        <p:spPr>
          <a:xfrm>
            <a:off x="5704352" y="3750382"/>
            <a:ext cx="789686" cy="5227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E321C812-B1D1-1A8E-C495-797B0864995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72025" y="1275704"/>
            <a:ext cx="2647950" cy="4667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81" name="yt_shape_10081"/>
              <p:cNvSpPr txBox="1"/>
              <p:nvPr/>
            </p:nvSpPr>
            <p:spPr>
              <a:xfrm>
                <a:off x="540000" y="1534874"/>
                <a:ext cx="8760090" cy="414825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互为相反数，求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的立方根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与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互为相反数，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即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5=0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081" name="yt_shape_10081" descr="{&quot;rangeId&quot;:17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4874"/>
                <a:ext cx="8760090" cy="4148251"/>
              </a:xfrm>
              <a:prstGeom prst="rect">
                <a:avLst/>
              </a:prstGeom>
              <a:blipFill>
                <a:blip r:embed="rId2"/>
                <a:stretch>
                  <a:fillRect l="-2157" r="-1183" b="-32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CB86D2A-C770-1CF0-37BF-0BBE04A02979}"/>
                  </a:ext>
                </a:extLst>
              </p:cNvPr>
              <p:cNvSpPr txBox="1"/>
              <p:nvPr/>
            </p:nvSpPr>
            <p:spPr>
              <a:xfrm>
                <a:off x="449989" y="2063886"/>
                <a:ext cx="6909181" cy="6694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与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互为相反数，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7, 'hasSerialNum': 1, 'pageBreak': True}">
                <a:extLst>
                  <a:ext uri="{FF2B5EF4-FFF2-40B4-BE49-F238E27FC236}">
                    <a16:creationId xmlns:a16="http://schemas.microsoft.com/office/drawing/2014/main" id="{3CB86D2A-C770-1CF0-37BF-0BBE04A029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63886"/>
                <a:ext cx="6909181" cy="669430"/>
              </a:xfrm>
              <a:prstGeom prst="rect">
                <a:avLst/>
              </a:prstGeom>
              <a:blipFill>
                <a:blip r:embed="rId3"/>
                <a:stretch>
                  <a:fillRect l="-1412" r="-1412" b="-110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F0FE752-875B-F2E7-EAD7-FBB97AD8AED0}"/>
                  </a:ext>
                </a:extLst>
              </p:cNvPr>
              <p:cNvSpPr txBox="1"/>
              <p:nvPr/>
            </p:nvSpPr>
            <p:spPr>
              <a:xfrm>
                <a:off x="449989" y="2639704"/>
                <a:ext cx="5232781" cy="6694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17, 'hasSerialNum': 1, 'pageBreak': True}">
                <a:extLst>
                  <a:ext uri="{FF2B5EF4-FFF2-40B4-BE49-F238E27FC236}">
                    <a16:creationId xmlns:a16="http://schemas.microsoft.com/office/drawing/2014/main" id="{EF0FE752-875B-F2E7-EAD7-FBB97AD8AE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39704"/>
                <a:ext cx="5232781" cy="669430"/>
              </a:xfrm>
              <a:prstGeom prst="rect">
                <a:avLst/>
              </a:prstGeom>
              <a:blipFill>
                <a:blip r:embed="rId4"/>
                <a:stretch>
                  <a:fillRect l="-1865" r="-1865" b="-136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B534E31-BECF-47C2-65FD-BA65280B8107}"/>
                  </a:ext>
                </a:extLst>
              </p:cNvPr>
              <p:cNvSpPr txBox="1"/>
              <p:nvPr/>
            </p:nvSpPr>
            <p:spPr>
              <a:xfrm>
                <a:off x="449989" y="3215522"/>
                <a:ext cx="5133975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即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5=0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17, 'hasSerialNum': 1, 'pageBreak': True}">
                <a:extLst>
                  <a:ext uri="{FF2B5EF4-FFF2-40B4-BE49-F238E27FC236}">
                    <a16:creationId xmlns:a16="http://schemas.microsoft.com/office/drawing/2014/main" id="{4B534E31-BECF-47C2-65FD-BA65280B81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15522"/>
                <a:ext cx="5133975" cy="1328560"/>
              </a:xfrm>
              <a:prstGeom prst="rect">
                <a:avLst/>
              </a:prstGeom>
              <a:blipFill>
                <a:blip r:embed="rId5"/>
                <a:stretch>
                  <a:fillRect l="-19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D233277-1625-A8DC-EE87-BE797B329B25}"/>
                  </a:ext>
                </a:extLst>
              </p:cNvPr>
              <p:cNvSpPr txBox="1"/>
              <p:nvPr/>
            </p:nvSpPr>
            <p:spPr>
              <a:xfrm>
                <a:off x="449989" y="4450470"/>
                <a:ext cx="36265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则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17, 'hasSerialNum': 1, 'pageBreak': True}">
                <a:extLst>
                  <a:ext uri="{FF2B5EF4-FFF2-40B4-BE49-F238E27FC236}">
                    <a16:creationId xmlns:a16="http://schemas.microsoft.com/office/drawing/2014/main" id="{CD233277-1625-A8DC-EE87-BE797B329B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50470"/>
                <a:ext cx="3626548" cy="765061"/>
              </a:xfrm>
              <a:prstGeom prst="rect">
                <a:avLst/>
              </a:prstGeom>
              <a:blipFill>
                <a:blip r:embed="rId6"/>
                <a:stretch>
                  <a:fillRect l="-2689" r="-252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47DE160-04B6-B61F-D697-B82F33811FDA}"/>
                  </a:ext>
                </a:extLst>
              </p:cNvPr>
              <p:cNvSpPr txBox="1"/>
              <p:nvPr/>
            </p:nvSpPr>
            <p:spPr>
              <a:xfrm>
                <a:off x="449989" y="5121919"/>
                <a:ext cx="2828672" cy="5678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17, 'hasSerialNum': 1, 'pageBreak': True}">
                <a:extLst>
                  <a:ext uri="{FF2B5EF4-FFF2-40B4-BE49-F238E27FC236}">
                    <a16:creationId xmlns:a16="http://schemas.microsoft.com/office/drawing/2014/main" id="{B47DE160-04B6-B61F-D697-B82F33811F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21919"/>
                <a:ext cx="2828672" cy="567894"/>
              </a:xfrm>
              <a:prstGeom prst="rect">
                <a:avLst/>
              </a:prstGeom>
              <a:blipFill>
                <a:blip r:embed="rId7"/>
                <a:stretch>
                  <a:fillRect l="-3448" r="-3448" b="-225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6" name="yt_shape_10086"/>
          <p:cNvSpPr txBox="1"/>
          <p:nvPr/>
        </p:nvSpPr>
        <p:spPr>
          <a:xfrm>
            <a:off x="540000" y="900000"/>
            <a:ext cx="3854966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085" name="yt_image_10085" title="H_50.94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824784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088" name="yt_shape_10088"/>
              <p:cNvSpPr txBox="1"/>
              <p:nvPr/>
            </p:nvSpPr>
            <p:spPr>
              <a:xfrm>
                <a:off x="540119" y="1546795"/>
                <a:ext cx="11111999" cy="501624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遵义一中月考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运算能力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为一等腰三角形的两边长，且满足等式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，求此等腰三角形的周长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解：由题意，得：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6≥0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为腰时，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，不合题意，舍去；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为底时，三边分别为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，则等腰三角形的周长为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综上所述，此等腰三角形的周长为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0088" name="yt_shape_10088" descr="{&quot;rangeId&quot;:26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46795"/>
                <a:ext cx="11111999" cy="5016245"/>
              </a:xfrm>
              <a:prstGeom prst="rect">
                <a:avLst/>
              </a:prstGeom>
              <a:blipFill>
                <a:blip r:embed="rId3"/>
                <a:stretch>
                  <a:fillRect l="-1701" t="-1094" b="-27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D34F65D-BAD1-4F95-0D5A-3465430484B9}"/>
                  </a:ext>
                </a:extLst>
              </p:cNvPr>
              <p:cNvSpPr txBox="1"/>
              <p:nvPr/>
            </p:nvSpPr>
            <p:spPr>
              <a:xfrm>
                <a:off x="450108" y="2495733"/>
                <a:ext cx="451764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解：由题意，得：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6≥0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2" name="文本框 1" descr="{'rangeId': 26, 'hasSerialNum': 1}">
                <a:extLst>
                  <a:ext uri="{FF2B5EF4-FFF2-40B4-BE49-F238E27FC236}">
                    <a16:creationId xmlns:a16="http://schemas.microsoft.com/office/drawing/2014/main" id="{2D34F65D-BAD1-4F95-0D5A-3465430484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495733"/>
                <a:ext cx="4517644" cy="1154189"/>
              </a:xfrm>
              <a:prstGeom prst="rect">
                <a:avLst/>
              </a:prstGeom>
              <a:blipFill>
                <a:blip r:embed="rId5"/>
                <a:stretch>
                  <a:fillRect l="-21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592E416-8DBE-A064-4F02-E10A1C111603}"/>
                  </a:ext>
                </a:extLst>
              </p:cNvPr>
              <p:cNvSpPr txBox="1"/>
              <p:nvPr/>
            </p:nvSpPr>
            <p:spPr>
              <a:xfrm>
                <a:off x="450108" y="3556310"/>
                <a:ext cx="168497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3" name="文本框 2" descr="{'rangeId': 26, 'hasSerialNum': 1}">
                <a:extLst>
                  <a:ext uri="{FF2B5EF4-FFF2-40B4-BE49-F238E27FC236}">
                    <a16:creationId xmlns:a16="http://schemas.microsoft.com/office/drawing/2014/main" id="{0592E416-8DBE-A064-4F02-E10A1C1116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556310"/>
                <a:ext cx="1684973" cy="1154189"/>
              </a:xfrm>
              <a:prstGeom prst="rect">
                <a:avLst/>
              </a:prstGeom>
              <a:blipFill>
                <a:blip r:embed="rId6"/>
                <a:stretch>
                  <a:fillRect l="-57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2D86C312-C6C9-63C6-DDB2-CE7FDBCC5ED5}"/>
              </a:ext>
            </a:extLst>
          </p:cNvPr>
          <p:cNvSpPr txBox="1"/>
          <p:nvPr/>
        </p:nvSpPr>
        <p:spPr>
          <a:xfrm>
            <a:off x="450108" y="4616887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A335F93-4EE3-C77F-0B3B-8822F8DDD4AE}"/>
              </a:ext>
            </a:extLst>
          </p:cNvPr>
          <p:cNvSpPr txBox="1"/>
          <p:nvPr/>
        </p:nvSpPr>
        <p:spPr>
          <a:xfrm>
            <a:off x="450108" y="5092375"/>
            <a:ext cx="566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为腰时，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，不合题意，舍去；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756A374-39BE-3CA4-791D-823B0E3CBDAF}"/>
              </a:ext>
            </a:extLst>
          </p:cNvPr>
          <p:cNvSpPr txBox="1"/>
          <p:nvPr/>
        </p:nvSpPr>
        <p:spPr>
          <a:xfrm>
            <a:off x="450108" y="5567863"/>
            <a:ext cx="9552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为底时，三边分别为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，则等腰三角形的周长为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7AE8ACC-8E31-9046-E3DD-278D65BD9294}"/>
              </a:ext>
            </a:extLst>
          </p:cNvPr>
          <p:cNvSpPr txBox="1"/>
          <p:nvPr/>
        </p:nvSpPr>
        <p:spPr>
          <a:xfrm>
            <a:off x="450108" y="6043351"/>
            <a:ext cx="5133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综上所述，此等腰三角形的周长为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4" name="yt_shape_10094"/>
          <p:cNvSpPr txBox="1"/>
          <p:nvPr/>
        </p:nvSpPr>
        <p:spPr>
          <a:xfrm>
            <a:off x="540119" y="2708920"/>
            <a:ext cx="11111999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判断二次根式的关键是看该式是否具备两个条件：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根指数为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通常省略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被开方数一定为非负数，二者缺一不可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image_10092" title="H_25.47">
            <a:extLst>
              <a:ext uri="">
                <a16:creationId xmlns="" xmlns:a16="http://schemas.microsoft.com/office/drawing/2014/main" xmlns:m="http://schemas.openxmlformats.org/officeDocument/2006/math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2427" y="1628800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07" name="yt_image_10007" title="H_25.92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712" y="1268760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010" name="yt_shape_10010"/>
              <p:cNvSpPr txBox="1"/>
              <p:nvPr/>
            </p:nvSpPr>
            <p:spPr>
              <a:xfrm>
                <a:off x="540000" y="2126902"/>
                <a:ext cx="8156079" cy="34180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下列各式中，哪些是二次根式，哪些不是二次根式？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白正" pitchFamily="24"/>
                    <a:ea typeface="宋体" pitchFamily="24"/>
                  </a:rPr>
                  <a:t>		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4+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【思路分析】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直接根据二次根式具备的要素判断即可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【自主解答】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是二次根式，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不是二次根式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010" name="yt_shape_100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26902"/>
                <a:ext cx="8156079" cy="3418052"/>
              </a:xfrm>
              <a:prstGeom prst="rect">
                <a:avLst/>
              </a:prstGeom>
              <a:blipFill>
                <a:blip r:embed="rId3"/>
                <a:stretch>
                  <a:fillRect l="-2317" t="-1604" r="-1271" b="-44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399BA50-64E9-3A0C-5254-447DB526481C}"/>
              </a:ext>
            </a:extLst>
          </p:cNvPr>
          <p:cNvSpPr txBox="1"/>
          <p:nvPr/>
        </p:nvSpPr>
        <p:spPr>
          <a:xfrm>
            <a:off x="1059589" y="2080096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D5004A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1</a:t>
            </a:r>
            <a:endParaRPr lang="zh-CN" altLang="en-US" dirty="0">
              <a:solidFill>
                <a:srgbClr val="D5004A"/>
              </a:solidFill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19" name="yt_shape_10019"/>
              <p:cNvSpPr txBox="1"/>
              <p:nvPr/>
            </p:nvSpPr>
            <p:spPr>
              <a:xfrm>
                <a:off x="540119" y="2377444"/>
                <a:ext cx="11111999" cy="24631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D5004A"/>
                    </a:solidFill>
                    <a:effectLst/>
                    <a:latin typeface="白正" pitchFamily="24"/>
                    <a:ea typeface="黑体" pitchFamily="24"/>
                  </a:rPr>
                  <a:t>【思路分析】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由二次根式有意义的条件可知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2≥0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进而可求出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的值，然后代入便可求得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019" name="yt_shape_100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77444"/>
                <a:ext cx="11111999" cy="2463110"/>
              </a:xfrm>
              <a:prstGeom prst="rect">
                <a:avLst/>
              </a:prstGeom>
              <a:blipFill>
                <a:blip r:embed="rId2"/>
                <a:stretch>
                  <a:fillRect l="-1701" b="-14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E4325DC-B0F2-7B49-7E93-48E093431141}"/>
              </a:ext>
            </a:extLst>
          </p:cNvPr>
          <p:cNvSpPr txBox="1"/>
          <p:nvPr/>
        </p:nvSpPr>
        <p:spPr>
          <a:xfrm>
            <a:off x="1059708" y="2330638"/>
            <a:ext cx="332486" cy="78296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D5004A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2</a:t>
            </a:r>
            <a:endParaRPr lang="zh-CN" altLang="en-US" dirty="0">
              <a:solidFill>
                <a:srgbClr val="D5004A"/>
              </a:solidFill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4" name="yt_shape_10024"/>
          <p:cNvSpPr txBox="1"/>
          <p:nvPr/>
        </p:nvSpPr>
        <p:spPr>
          <a:xfrm>
            <a:off x="540000" y="2258838"/>
            <a:ext cx="4138505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023" name="yt_image_10023" title="H_51.39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258838"/>
            <a:ext cx="4105485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26" name="yt_shape_10026"/>
          <p:cNvSpPr txBox="1"/>
          <p:nvPr/>
        </p:nvSpPr>
        <p:spPr>
          <a:xfrm>
            <a:off x="540000" y="2962135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二次根式的概念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27" name="yt_shape_10027"/>
              <p:cNvSpPr txBox="1"/>
              <p:nvPr/>
            </p:nvSpPr>
            <p:spPr>
              <a:xfrm>
                <a:off x="540119" y="3466445"/>
                <a:ext cx="11111999" cy="14927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是二次根式，则这个二次根式是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下列式子：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，一定是二次根式的是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①④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填序号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0027" name="yt_shape_10027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466445"/>
                <a:ext cx="11111999" cy="1492716"/>
              </a:xfrm>
              <a:prstGeom prst="rect">
                <a:avLst/>
              </a:prstGeom>
              <a:blipFill>
                <a:blip r:embed="rId3"/>
                <a:stretch>
                  <a:fillRect l="-1701" t="-1633" b="-1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00218277657" title="H_28.801733">
            <a:extLst>
              <a:ext uri="{FF2B5EF4-FFF2-40B4-BE49-F238E27FC236}">
                <a16:creationId xmlns:a16="http://schemas.microsoft.com/office/drawing/2014/main" id="{9734F9D2-F953-C9B0-74BC-40EDE1450AC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003812"/>
            <a:ext cx="1355917" cy="36578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7D7A536-348E-D204-D400-921B3F005405}"/>
                  </a:ext>
                </a:extLst>
              </p:cNvPr>
              <p:cNvSpPr txBox="1"/>
              <p:nvPr/>
            </p:nvSpPr>
            <p:spPr>
              <a:xfrm>
                <a:off x="6539503" y="3419639"/>
                <a:ext cx="85331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2" name="文本框 1" descr="{'rangeId': 6, 'hasSerialNum': 1, 'mathAnswerShape': 1}">
                <a:extLst>
                  <a:ext uri="{FF2B5EF4-FFF2-40B4-BE49-F238E27FC236}">
                    <a16:creationId xmlns:a16="http://schemas.microsoft.com/office/drawing/2014/main" id="{47D7A536-348E-D204-D400-921B3F0054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9503" y="3419639"/>
                <a:ext cx="853314" cy="61393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2CD3FB97-B5D4-6224-DC1E-7307FF6D3B04}"/>
              </a:ext>
            </a:extLst>
          </p:cNvPr>
          <p:cNvCxnSpPr/>
          <p:nvPr/>
        </p:nvCxnSpPr>
        <p:spPr>
          <a:xfrm>
            <a:off x="6324715" y="4005814"/>
            <a:ext cx="97809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A38D6CF6-CC56-A9A0-5C06-E62F787083E1}"/>
              </a:ext>
            </a:extLst>
          </p:cNvPr>
          <p:cNvSpPr txBox="1"/>
          <p:nvPr/>
        </p:nvSpPr>
        <p:spPr>
          <a:xfrm>
            <a:off x="10774064" y="3939958"/>
            <a:ext cx="484886" cy="62720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41D91C1-8A76-EE17-179C-8E0D1AEF591F}"/>
              </a:ext>
            </a:extLst>
          </p:cNvPr>
          <p:cNvSpPr txBox="1"/>
          <p:nvPr/>
        </p:nvSpPr>
        <p:spPr>
          <a:xfrm>
            <a:off x="450108" y="4473549"/>
            <a:ext cx="78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1" name="yt_shape_10031"/>
          <p:cNvSpPr txBox="1"/>
          <p:nvPr/>
        </p:nvSpPr>
        <p:spPr>
          <a:xfrm>
            <a:off x="540000" y="1040084"/>
            <a:ext cx="475450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二次根式有意义的条件</a:t>
            </a:r>
          </a:p>
        </p:txBody>
      </p:sp>
      <p:sp>
        <p:nvSpPr>
          <p:cNvPr id="10032" name="yt_shape_10032"/>
          <p:cNvSpPr txBox="1"/>
          <p:nvPr/>
        </p:nvSpPr>
        <p:spPr>
          <a:xfrm>
            <a:off x="540000" y="1544394"/>
            <a:ext cx="68816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时，下列各式中没有意义的是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33" name="yt_table_10033" title="H_71.7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36236851"/>
                  </p:ext>
                </p:extLst>
              </p:nvPr>
            </p:nvGraphicFramePr>
            <p:xfrm>
              <a:off x="540000" y="2023697"/>
              <a:ext cx="10484994" cy="911733"/>
            </p:xfrm>
            <a:graphic>
              <a:graphicData uri="http://schemas.openxmlformats.org/drawingml/2006/table">
                <a:tbl>
                  <a:tblPr/>
                  <a:tblGrid>
                    <a:gridCol w="3351149">
                      <a:extLst>
                        <a:ext uri="{9D8B030D-6E8A-4147-A177-3AD203B41FA5}">
                          <a16:colId xmlns:a16="http://schemas.microsoft.com/office/drawing/2014/main" val="10000"/>
                        </a:ext>
                      </a:extLst>
                    </a:gridCol>
                    <a:gridCol w="2652840">
                      <a:extLst>
                        <a:ext uri="{9D8B030D-6E8A-4147-A177-3AD203B41FA5}">
                          <a16:colId xmlns:a16="http://schemas.microsoft.com/office/drawing/2014/main" val="10001"/>
                        </a:ext>
                      </a:extLst>
                    </a:gridCol>
                    <a:gridCol w="2697861">
                      <a:extLst>
                        <a:ext uri="{9D8B030D-6E8A-4147-A177-3AD203B41FA5}">
                          <a16:colId xmlns:a16="http://schemas.microsoft.com/office/drawing/2014/main" val="10002"/>
                        </a:ext>
                      </a:extLst>
                    </a:gridCol>
                    <a:gridCol w="1783144">
                      <a:extLst>
                        <a:ext uri="{9D8B030D-6E8A-4147-A177-3AD203B41FA5}">
                          <a16:colId xmlns:a16="http://schemas.microsoft.com/office/drawing/2014/main" val="1000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｜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｜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2+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0033" name="yt_table_10033" descr="{&quot;rangeId&quot;:8,&quot;type&quot;:&quot;Option&quot;}" title="H_71.7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36236851"/>
                  </p:ext>
                </p:extLst>
              </p:nvPr>
            </p:nvGraphicFramePr>
            <p:xfrm>
              <a:off x="540000" y="1883613"/>
              <a:ext cx="10484994" cy="911733"/>
            </p:xfrm>
            <a:graphic>
              <a:graphicData uri="http://schemas.openxmlformats.org/drawingml/2006/table">
                <a:tbl>
                  <a:tblPr/>
                  <a:tblGrid>
                    <a:gridCol w="3351149">
                      <a:extLst>
                        <a:ext uri="{9D8B030D-6E8A-4147-A177-3AD203B41FA5}">
                          <a16:colId xmlns:a16="http://schemas.microsoft.com/office/drawing/2014/main" val="10000"/>
                        </a:ext>
                      </a:extLst>
                    </a:gridCol>
                    <a:gridCol w="2652840">
                      <a:extLst>
                        <a:ext uri="{9D8B030D-6E8A-4147-A177-3AD203B41FA5}">
                          <a16:colId xmlns:a16="http://schemas.microsoft.com/office/drawing/2014/main" val="10001"/>
                        </a:ext>
                      </a:extLst>
                    </a:gridCol>
                    <a:gridCol w="2697861">
                      <a:extLst>
                        <a:ext uri="{9D8B030D-6E8A-4147-A177-3AD203B41FA5}">
                          <a16:colId xmlns:a16="http://schemas.microsoft.com/office/drawing/2014/main" val="10002"/>
                        </a:ext>
                      </a:extLst>
                    </a:gridCol>
                    <a:gridCol w="1783144">
                      <a:extLst>
                        <a:ext uri="{9D8B030D-6E8A-4147-A177-3AD203B41FA5}">
                          <a16:colId xmlns:a16="http://schemas.microsoft.com/office/drawing/2014/main" val="10003"/>
                        </a:ext>
                      </a:extLst>
                    </a:gridCol>
                  </a:tblGrid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12909" b="-19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6437" r="-169195" b="-19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22348" r="-66140" b="-19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87372" b="-198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34" name="yt_shape_10034"/>
              <p:cNvSpPr txBox="1"/>
              <p:nvPr/>
            </p:nvSpPr>
            <p:spPr>
              <a:xfrm>
                <a:off x="540000" y="2986017"/>
                <a:ext cx="10878363" cy="32312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北京市中考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在实数范围内有意义，则实数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的取值范围是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为何值时，下列各式在实数范围内有意义？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				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+6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解：由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解：由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			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解：由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解：由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为任意实数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034" name="yt_shape_100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86017"/>
                <a:ext cx="10878363" cy="3231206"/>
              </a:xfrm>
              <a:prstGeom prst="rect">
                <a:avLst/>
              </a:prstGeom>
              <a:blipFill>
                <a:blip r:embed="rId3"/>
                <a:stretch>
                  <a:fillRect l="-1738" t="-755" r="-785" b="-9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00218277723" title="H_28.801733">
            <a:extLst>
              <a:ext uri="{FF2B5EF4-FFF2-40B4-BE49-F238E27FC236}">
                <a16:creationId xmlns:a16="http://schemas.microsoft.com/office/drawing/2014/main" id="{7A2DB19F-D3BF-D975-C7A0-73642E514A9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8176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78BCCD7-D2A7-F257-AA55-F04FB6D2BE7C}"/>
              </a:ext>
            </a:extLst>
          </p:cNvPr>
          <p:cNvSpPr txBox="1"/>
          <p:nvPr/>
        </p:nvSpPr>
        <p:spPr>
          <a:xfrm>
            <a:off x="6452327" y="149758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40BAE0A-F82F-DDE8-118F-DAB36D1F609C}"/>
              </a:ext>
            </a:extLst>
          </p:cNvPr>
          <p:cNvSpPr txBox="1"/>
          <p:nvPr/>
        </p:nvSpPr>
        <p:spPr>
          <a:xfrm>
            <a:off x="10250008" y="2939211"/>
            <a:ext cx="1077024" cy="61386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495940A-E231-D8A2-31DF-A0CE2F9EA4D6}"/>
              </a:ext>
            </a:extLst>
          </p:cNvPr>
          <p:cNvSpPr txBox="1"/>
          <p:nvPr/>
        </p:nvSpPr>
        <p:spPr>
          <a:xfrm>
            <a:off x="449989" y="4455210"/>
            <a:ext cx="341376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解：由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	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793DA36-E064-257F-F6BD-D8FF2CF8A815}"/>
                  </a:ext>
                </a:extLst>
              </p:cNvPr>
              <p:cNvSpPr txBox="1"/>
              <p:nvPr/>
            </p:nvSpPr>
            <p:spPr>
              <a:xfrm>
                <a:off x="449989" y="5464289"/>
                <a:ext cx="3989827" cy="7295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解：由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	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793DA36-E064-257F-F6BD-D8FF2CF8A8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64289"/>
                <a:ext cx="3989827" cy="729564"/>
              </a:xfrm>
              <a:prstGeom prst="rect">
                <a:avLst/>
              </a:prstGeom>
              <a:blipFill>
                <a:blip r:embed="rId5"/>
                <a:stretch>
                  <a:fillRect l="-2446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5964473" y="4455210"/>
            <a:ext cx="3919663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楷体" pitchFamily="24"/>
              </a:rPr>
              <a:t>解：由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≥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楷体" pitchFamily="24"/>
              </a:rPr>
              <a:t>，得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≥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3.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79181" y="5560723"/>
            <a:ext cx="4637808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楷体" pitchFamily="24"/>
              </a:rPr>
              <a:t>解：由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≥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楷体" pitchFamily="24"/>
              </a:rPr>
              <a:t>，得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楷体" pitchFamily="24"/>
              </a:rPr>
              <a:t>为任意实数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8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4" name="yt_shape_10044"/>
          <p:cNvSpPr txBox="1"/>
          <p:nvPr/>
        </p:nvSpPr>
        <p:spPr>
          <a:xfrm>
            <a:off x="540000" y="1871372"/>
            <a:ext cx="413895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二次根式的非负性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45" name="yt_shape_10045"/>
              <p:cNvSpPr txBox="1"/>
              <p:nvPr/>
            </p:nvSpPr>
            <p:spPr>
              <a:xfrm>
                <a:off x="540000" y="2375682"/>
                <a:ext cx="7826245" cy="4655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等于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045" name="yt_shape_10045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75682"/>
                <a:ext cx="7826245" cy="465512"/>
              </a:xfrm>
              <a:prstGeom prst="rect">
                <a:avLst/>
              </a:prstGeom>
              <a:blipFill>
                <a:blip r:embed="rId2"/>
                <a:stretch>
                  <a:fillRect l="-2416" t="-5263" r="-1403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047" name="yt_table_1004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7219117"/>
              </p:ext>
            </p:extLst>
          </p:nvPr>
        </p:nvGraphicFramePr>
        <p:xfrm>
          <a:off x="540000" y="2891982"/>
          <a:ext cx="82670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004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005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06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049" name="yt_shape_10049"/>
          <p:cNvSpPr txBox="1"/>
          <p:nvPr/>
        </p:nvSpPr>
        <p:spPr>
          <a:xfrm>
            <a:off x="540000" y="3418153"/>
            <a:ext cx="660116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-250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spc="-240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对二次根式的概念理解不到位而致错</a:t>
            </a:r>
          </a:p>
        </p:txBody>
      </p:sp>
      <p:sp>
        <p:nvSpPr>
          <p:cNvPr id="10050" name="yt_shape_10050"/>
          <p:cNvSpPr txBox="1"/>
          <p:nvPr/>
        </p:nvSpPr>
        <p:spPr>
          <a:xfrm>
            <a:off x="540000" y="3922463"/>
            <a:ext cx="63014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下列各式中，不属于二次根式的是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51" name="yt_table_10051" title="H_74.4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74289360"/>
                  </p:ext>
                </p:extLst>
              </p:nvPr>
            </p:nvGraphicFramePr>
            <p:xfrm>
              <a:off x="540000" y="4401766"/>
              <a:ext cx="6377433" cy="945071"/>
            </p:xfrm>
            <a:graphic>
              <a:graphicData uri="http://schemas.openxmlformats.org/drawingml/2006/table">
                <a:tbl>
                  <a:tblPr/>
                  <a:tblGrid>
                    <a:gridCol w="4218623">
                      <a:extLst>
                        <a:ext uri="{9D8B030D-6E8A-4147-A177-3AD203B41FA5}">
                          <a16:colId xmlns:a16="http://schemas.microsoft.com/office/drawing/2014/main" val="10008"/>
                        </a:ext>
                      </a:extLst>
                    </a:gridCol>
                    <a:gridCol w="2158810">
                      <a:extLst>
                        <a:ext uri="{9D8B030D-6E8A-4147-A177-3AD203B41FA5}">
                          <a16:colId xmlns:a16="http://schemas.microsoft.com/office/drawing/2014/main" val="1000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≤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1+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𝑏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（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）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0051" name="yt_table_10051" descr="{&quot;rangeId&quot;:12,&quot;type&quot;:&quot;Option&quot;}" title="H_74.4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74289360"/>
                  </p:ext>
                </p:extLst>
              </p:nvPr>
            </p:nvGraphicFramePr>
            <p:xfrm>
              <a:off x="540000" y="3430394"/>
              <a:ext cx="6377433" cy="945071"/>
            </p:xfrm>
            <a:graphic>
              <a:graphicData uri="http://schemas.openxmlformats.org/drawingml/2006/table">
                <a:tbl>
                  <a:tblPr/>
                  <a:tblGrid>
                    <a:gridCol w="4218623">
                      <a:extLst>
                        <a:ext uri="{9D8B030D-6E8A-4147-A177-3AD203B41FA5}">
                          <a16:colId xmlns:a16="http://schemas.microsoft.com/office/drawing/2014/main" val="10008"/>
                        </a:ext>
                      </a:extLst>
                    </a:gridCol>
                    <a:gridCol w="2158810">
                      <a:extLst>
                        <a:ext uri="{9D8B030D-6E8A-4147-A177-3AD203B41FA5}">
                          <a16:colId xmlns:a16="http://schemas.microsoft.com/office/drawing/2014/main" val="10009"/>
                        </a:ext>
                      </a:extLst>
                    </a:gridCol>
                  </a:tblGrid>
                  <a:tr h="47104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5128" r="-51082" b="-1397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5763" t="-5128" b="-13974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7402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5128" r="-51082" b="-397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5763" t="-105128" b="-3974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00218277784" title="H_28.801733">
            <a:extLst>
              <a:ext uri="{FF2B5EF4-FFF2-40B4-BE49-F238E27FC236}">
                <a16:creationId xmlns:a16="http://schemas.microsoft.com/office/drawing/2014/main" id="{9F9D911C-A090-938F-CA4B-F649E6CE24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13049"/>
            <a:ext cx="1355917" cy="365782"/>
          </a:xfrm>
          <a:prstGeom prst="rect">
            <a:avLst/>
          </a:prstGeom>
        </p:spPr>
      </p:pic>
      <p:pic>
        <p:nvPicPr>
          <p:cNvPr id="5" name="yt_shape_1700218277839" title="H_28.801733">
            <a:extLst>
              <a:ext uri="{FF2B5EF4-FFF2-40B4-BE49-F238E27FC236}">
                <a16:creationId xmlns:a16="http://schemas.microsoft.com/office/drawing/2014/main" id="{2A064C05-7BE0-3E92-9929-991F4A078C6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45983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0020CB4-1320-4A22-577B-1E940A9EA549}"/>
              </a:ext>
            </a:extLst>
          </p:cNvPr>
          <p:cNvSpPr txBox="1"/>
          <p:nvPr/>
        </p:nvSpPr>
        <p:spPr>
          <a:xfrm>
            <a:off x="7370283" y="2328876"/>
            <a:ext cx="400748" cy="55462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4AA3E55-1FE9-C3DA-E7FB-3E6D7291B608}"/>
              </a:ext>
            </a:extLst>
          </p:cNvPr>
          <p:cNvSpPr txBox="1"/>
          <p:nvPr/>
        </p:nvSpPr>
        <p:spPr>
          <a:xfrm>
            <a:off x="5860189" y="387565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3" name="yt_shape_10053"/>
          <p:cNvSpPr txBox="1"/>
          <p:nvPr/>
        </p:nvSpPr>
        <p:spPr>
          <a:xfrm>
            <a:off x="540000" y="1066536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052" name="yt_image_10052" title="H_50.49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66536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055" name="yt_shape_10055"/>
              <p:cNvSpPr txBox="1"/>
              <p:nvPr/>
            </p:nvSpPr>
            <p:spPr>
              <a:xfrm>
                <a:off x="540120" y="1758405"/>
                <a:ext cx="11111999" cy="9498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绥化市中考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若式子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baseline="30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在实数范围内有意义，则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的取值范围是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055" name="yt_shape_100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758405"/>
                <a:ext cx="11111999" cy="949812"/>
              </a:xfrm>
              <a:prstGeom prst="rect">
                <a:avLst/>
              </a:prstGeom>
              <a:blipFill>
                <a:blip r:embed="rId3"/>
                <a:stretch>
                  <a:fillRect l="-1701" t="-1923" r="-1701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057" name="yt_table_1005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0786316"/>
              </p:ext>
            </p:extLst>
          </p:nvPr>
        </p:nvGraphicFramePr>
        <p:xfrm>
          <a:off x="540000" y="2759005"/>
          <a:ext cx="2674938" cy="1901952"/>
        </p:xfrm>
        <a:graphic>
          <a:graphicData uri="http://schemas.openxmlformats.org/drawingml/2006/table">
            <a:tbl>
              <a:tblPr/>
              <a:tblGrid>
                <a:gridCol w="2674938">
                  <a:extLst>
                    <a:ext uri="{9D8B030D-6E8A-4147-A177-3AD203B41FA5}">
                      <a16:colId xmlns:a16="http://schemas.microsoft.com/office/drawing/2014/main" val="100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且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且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059" name="yt_shape_10059"/>
              <p:cNvSpPr txBox="1"/>
              <p:nvPr/>
            </p:nvSpPr>
            <p:spPr>
              <a:xfrm>
                <a:off x="540119" y="4711325"/>
                <a:ext cx="11111999" cy="91396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原创题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如果代数式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𝑚𝑛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有意义且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，那么直角坐标系中，点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在第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　　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象限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059" name="yt_shape_100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711325"/>
                <a:ext cx="11111999" cy="913968"/>
              </a:xfrm>
              <a:prstGeom prst="rect">
                <a:avLst/>
              </a:prstGeom>
              <a:blipFill>
                <a:blip r:embed="rId4"/>
                <a:stretch>
                  <a:fillRect l="-1701" t="-6000" r="-1701" b="-19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061" name="yt_table_1006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2623783"/>
              </p:ext>
            </p:extLst>
          </p:nvPr>
        </p:nvGraphicFramePr>
        <p:xfrm>
          <a:off x="540000" y="5676081"/>
          <a:ext cx="7473316" cy="475488"/>
        </p:xfrm>
        <a:graphic>
          <a:graphicData uri="http://schemas.openxmlformats.org/drawingml/2006/table">
            <a:tbl>
              <a:tblPr/>
              <a:tblGrid>
                <a:gridCol w="2110105">
                  <a:extLst>
                    <a:ext uri="{9D8B030D-6E8A-4147-A177-3AD203B41FA5}">
                      <a16:colId xmlns:a16="http://schemas.microsoft.com/office/drawing/2014/main" val="10011"/>
                    </a:ext>
                  </a:extLst>
                </a:gridCol>
                <a:gridCol w="2092643">
                  <a:extLst>
                    <a:ext uri="{9D8B030D-6E8A-4147-A177-3AD203B41FA5}">
                      <a16:colId xmlns:a16="http://schemas.microsoft.com/office/drawing/2014/main" val="10012"/>
                    </a:ext>
                  </a:extLst>
                </a:gridCol>
                <a:gridCol w="2092643">
                  <a:extLst>
                    <a:ext uri="{9D8B030D-6E8A-4147-A177-3AD203B41FA5}">
                      <a16:colId xmlns:a16="http://schemas.microsoft.com/office/drawing/2014/main" val="10013"/>
                    </a:ext>
                  </a:extLst>
                </a:gridCol>
                <a:gridCol w="1177925">
                  <a:extLst>
                    <a:ext uri="{9D8B030D-6E8A-4147-A177-3AD203B41FA5}">
                      <a16:colId xmlns:a16="http://schemas.microsoft.com/office/drawing/2014/main" val="100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四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7971147-A1CC-43CF-3DF0-2582046800B0}"/>
              </a:ext>
            </a:extLst>
          </p:cNvPr>
          <p:cNvSpPr txBox="1"/>
          <p:nvPr/>
        </p:nvSpPr>
        <p:spPr>
          <a:xfrm>
            <a:off x="1059709" y="22278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5F36D61-58AB-677A-FEBE-A32196D8B264}"/>
              </a:ext>
            </a:extLst>
          </p:cNvPr>
          <p:cNvSpPr txBox="1"/>
          <p:nvPr/>
        </p:nvSpPr>
        <p:spPr>
          <a:xfrm>
            <a:off x="4785571" y="5145278"/>
            <a:ext cx="383285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63" name="yt_shape_10063"/>
              <p:cNvSpPr txBox="1"/>
              <p:nvPr/>
            </p:nvSpPr>
            <p:spPr>
              <a:xfrm>
                <a:off x="540119" y="900000"/>
                <a:ext cx="11111999" cy="544899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教材第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页第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题变式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若整数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满足｜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，则使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为整数的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或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云大附中月考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为何值时，下列各式在实数范围内有意义？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解：由题意得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解：由题意得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且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且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100" b="0" i="0" u="none" spc="-10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063" name="yt_shape_10063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5448992"/>
              </a:xfrm>
              <a:prstGeom prst="rect">
                <a:avLst/>
              </a:prstGeom>
              <a:blipFill>
                <a:blip r:embed="rId2"/>
                <a:stretch>
                  <a:fillRect l="-1701" t="-447" b="-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AC01CB2-9A37-0E09-05C6-3BCB7998FE0B}"/>
              </a:ext>
            </a:extLst>
          </p:cNvPr>
          <p:cNvSpPr txBox="1"/>
          <p:nvPr/>
        </p:nvSpPr>
        <p:spPr>
          <a:xfrm>
            <a:off x="1059708" y="1371862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FEF965B-DDEF-5314-A9E5-2CEBD5BCF10E}"/>
                  </a:ext>
                </a:extLst>
              </p:cNvPr>
              <p:cNvSpPr txBox="1"/>
              <p:nvPr/>
            </p:nvSpPr>
            <p:spPr>
              <a:xfrm>
                <a:off x="450108" y="2847920"/>
                <a:ext cx="3733609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解：由题意得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16, 'hasSerialNum': 1, 'mathAnswerShape': 1}">
                <a:extLst>
                  <a:ext uri="{FF2B5EF4-FFF2-40B4-BE49-F238E27FC236}">
                    <a16:creationId xmlns:a16="http://schemas.microsoft.com/office/drawing/2014/main" id="{DFEF965B-DDEF-5314-A9E5-2CEBD5BCF1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847920"/>
                <a:ext cx="3733609" cy="1154189"/>
              </a:xfrm>
              <a:prstGeom prst="rect">
                <a:avLst/>
              </a:prstGeom>
              <a:blipFill>
                <a:blip r:embed="rId3"/>
                <a:stretch>
                  <a:fillRect l="-26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CE1A5626-120B-3A1B-0DDD-3A5A3EBA82F1}"/>
              </a:ext>
            </a:extLst>
          </p:cNvPr>
          <p:cNvSpPr txBox="1"/>
          <p:nvPr/>
        </p:nvSpPr>
        <p:spPr>
          <a:xfrm>
            <a:off x="450108" y="3908497"/>
            <a:ext cx="2220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2C6060F-3F20-9FCB-BE83-936D50E23FD9}"/>
              </a:ext>
            </a:extLst>
          </p:cNvPr>
          <p:cNvSpPr txBox="1"/>
          <p:nvPr/>
        </p:nvSpPr>
        <p:spPr>
          <a:xfrm>
            <a:off x="450108" y="5142873"/>
            <a:ext cx="4869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解：由题意得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1451987-5D3D-96CB-D941-B0AA03B607EC}"/>
                  </a:ext>
                </a:extLst>
              </p:cNvPr>
              <p:cNvSpPr txBox="1"/>
              <p:nvPr/>
            </p:nvSpPr>
            <p:spPr>
              <a:xfrm>
                <a:off x="450108" y="5618361"/>
                <a:ext cx="2940749" cy="7247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且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16, 'hasSerialNum': 1, 'mathAnswerShape': 1}">
                <a:extLst>
                  <a:ext uri="{FF2B5EF4-FFF2-40B4-BE49-F238E27FC236}">
                    <a16:creationId xmlns:a16="http://schemas.microsoft.com/office/drawing/2014/main" id="{D1451987-5D3D-96CB-D941-B0AA03B607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618361"/>
                <a:ext cx="2940749" cy="724739"/>
              </a:xfrm>
              <a:prstGeom prst="rect">
                <a:avLst/>
              </a:prstGeom>
              <a:blipFill>
                <a:blip r:embed="rId4"/>
                <a:stretch>
                  <a:fillRect l="-3320" r="-3320" b="-7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76" name="yt_shape_10076"/>
              <p:cNvSpPr txBox="1"/>
              <p:nvPr/>
            </p:nvSpPr>
            <p:spPr>
              <a:xfrm>
                <a:off x="540000" y="1775458"/>
                <a:ext cx="3617978" cy="27271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解：由题意得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1≠0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3≠0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100" b="0" i="0" u="none" spc="-10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076" name="yt_shape_100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75458"/>
                <a:ext cx="3617978" cy="2727157"/>
              </a:xfrm>
              <a:prstGeom prst="rect">
                <a:avLst/>
              </a:prstGeom>
              <a:blipFill>
                <a:blip r:embed="rId2"/>
                <a:stretch>
                  <a:fillRect l="-5228" b="-60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EDCA156-9C25-8DD1-905B-9AEBC487C1C1}"/>
                  </a:ext>
                </a:extLst>
              </p:cNvPr>
              <p:cNvSpPr txBox="1"/>
              <p:nvPr/>
            </p:nvSpPr>
            <p:spPr>
              <a:xfrm>
                <a:off x="449989" y="2487033"/>
                <a:ext cx="3763073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解：由题意得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1≠0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3≠0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EDCA156-9C25-8DD1-905B-9AEBC487C1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87033"/>
                <a:ext cx="3763073" cy="1611643"/>
              </a:xfrm>
              <a:prstGeom prst="rect">
                <a:avLst/>
              </a:prstGeom>
              <a:blipFill>
                <a:blip r:embed="rId3"/>
                <a:stretch>
                  <a:fillRect l="-25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CFBFF751-063F-2208-4D45-0596F197A2E6}"/>
              </a:ext>
            </a:extLst>
          </p:cNvPr>
          <p:cNvSpPr txBox="1"/>
          <p:nvPr/>
        </p:nvSpPr>
        <p:spPr>
          <a:xfrm>
            <a:off x="449989" y="4005064"/>
            <a:ext cx="355669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1392</Words>
  <Application>Microsoft Office PowerPoint</Application>
  <PresentationFormat>宽屏</PresentationFormat>
  <Paragraphs>119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白正</vt:lpstr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50</cp:revision>
  <dcterms:created xsi:type="dcterms:W3CDTF">2023-05-05T05:33:04Z</dcterms:created>
  <dcterms:modified xsi:type="dcterms:W3CDTF">2023-11-20T08:06:52Z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