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8" r:id="rId4"/>
    <p:sldId id="369" r:id="rId5"/>
    <p:sldId id="371" r:id="rId6"/>
    <p:sldId id="372" r:id="rId7"/>
    <p:sldId id="373" r:id="rId8"/>
    <p:sldId id="376" r:id="rId9"/>
    <p:sldId id="378" r:id="rId10"/>
    <p:sldId id="380" r:id="rId11"/>
    <p:sldId id="381" r:id="rId12"/>
    <p:sldId id="388" r:id="rId13"/>
    <p:sldId id="389" r:id="rId14"/>
    <p:sldId id="383" r:id="rId15"/>
    <p:sldId id="385" r:id="rId16"/>
    <p:sldId id="386" r:id="rId17"/>
    <p:sldId id="256" r:id="rId18"/>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3" d="100"/>
          <a:sy n="63" d="100"/>
        </p:scale>
        <p:origin x="780"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bin"/><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bin"/></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4.bin"/><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25.bin"/></Relationships>
</file>

<file path=ppt/slides/_rels/slide12.xml.rels><?xml version="1.0" encoding="UTF-8" standalone="yes"?>
<Relationships xmlns="http://schemas.openxmlformats.org/package/2006/relationships"><Relationship Id="rId3" Type="http://schemas.openxmlformats.org/officeDocument/2006/relationships/image" Target="../media/image24.bin"/><Relationship Id="rId2" Type="http://schemas.openxmlformats.org/officeDocument/2006/relationships/image" Target="../media/image34.png"/><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27.bin"/><Relationship Id="rId2"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40.png"/><Relationship Id="rId4" Type="http://schemas.openxmlformats.org/officeDocument/2006/relationships/image" Target="../media/image28.bin"/></Relationships>
</file>

<file path=ppt/slides/_rels/slide1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bin"/></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4.bin"/><Relationship Id="rId2" Type="http://schemas.openxmlformats.org/officeDocument/2006/relationships/image" Target="../media/image13.bin"/><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bin"/><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1.bin"/><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pic>
        <p:nvPicPr>
          <p:cNvPr id="11846" name="yt_image_11846" title="H_25.92">
            <a:extLst>
              <a:ext uri="">
                <a16:creationId xmlns="" xmlns:a16="http://schemas.microsoft.com/office/drawing/2014/main" xmlns:a14="http://schemas.microsoft.com/office/drawing/2010/main" xmlns:m="http://schemas.openxmlformats.org/officeDocument/2006/math" xmlns:mc="http://schemas.openxmlformats.org/markup-compatibility/2006" id="{5351258F-BC95-41E6-9372-C2FE361B0291}"/>
              </a:ext>
            </a:extLst>
          </p:cNvPr>
          <p:cNvPicPr>
            <a:picLocks noChangeAspect="1" noChangeArrowheads="1"/>
          </p:cNvPicPr>
          <p:nvPr/>
        </p:nvPicPr>
        <p:blipFill>
          <a:blip r:embed="rId2" cstate="print"/>
          <a:srcRect/>
          <a:stretch>
            <a:fillRect/>
          </a:stretch>
        </p:blipFill>
        <p:spPr bwMode="auto">
          <a:xfrm>
            <a:off x="4703712" y="1266067"/>
            <a:ext cx="2784576" cy="329184"/>
          </a:xfrm>
          <a:prstGeom prst="rect">
            <a:avLst/>
          </a:prstGeom>
          <a:noFill/>
          <a:extLst>
            <a:ext uri="{909E8E84-426E-40DD-AFC4-6F175D3DCCD1}">
              <a14:hiddenFill xmlns:a14="http://schemas.microsoft.com/office/drawing/2010/main">
                <a:solidFill>
                  <a:srgbClr val="FFFFFF"/>
                </a:solidFill>
              </a14:hiddenFill>
            </a:ext>
          </a:extLst>
        </p:spPr>
      </p:pic>
      <p:sp>
        <p:nvSpPr>
          <p:cNvPr id="11849" name="yt_shape_11849"/>
          <p:cNvSpPr txBox="1"/>
          <p:nvPr/>
        </p:nvSpPr>
        <p:spPr>
          <a:xfrm>
            <a:off x="540000" y="1645950"/>
            <a:ext cx="10156627" cy="908647"/>
          </a:xfrm>
          <a:prstGeom prst="rect">
            <a:avLst/>
          </a:prstGeom>
        </p:spPr>
        <p:txBody>
          <a:bodyPr vert="horz" wrap="non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白正" pitchFamily="24"/>
                <a:ea typeface="楷体" pitchFamily="24"/>
              </a:rPr>
              <a:t>连接三角形两边</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a:solidFill>
                  <a:srgbClr val="FF0000">
                    <a:alpha val="0"/>
                  </a:srgbClr>
                </a:solidFill>
                <a:effectLst/>
                <a:uFill>
                  <a:solidFill>
                    <a:srgbClr val="000000"/>
                  </a:solidFill>
                </a:uFill>
                <a:latin typeface="白正" pitchFamily="24"/>
                <a:ea typeface="楷体" pitchFamily="24"/>
              </a:rPr>
              <a:t>中点</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楷体" pitchFamily="24"/>
              </a:rPr>
              <a:t>的线段叫做三角形的中位线</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白正" pitchFamily="24"/>
                <a:ea typeface="楷体" pitchFamily="24"/>
              </a:rPr>
              <a:t>三角形的中位线</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a:solidFill>
                  <a:srgbClr val="FF0000">
                    <a:alpha val="0"/>
                  </a:srgbClr>
                </a:solidFill>
                <a:effectLst/>
                <a:uFill>
                  <a:solidFill>
                    <a:srgbClr val="000000"/>
                  </a:solidFill>
                </a:uFill>
                <a:latin typeface="白正" pitchFamily="24"/>
                <a:ea typeface="楷体" pitchFamily="24"/>
              </a:rPr>
              <a:t>平行</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楷体" pitchFamily="24"/>
              </a:rPr>
              <a:t>于三角形的第三边，并且等于第三边的</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a:solidFill>
                  <a:srgbClr val="FF0000">
                    <a:alpha val="0"/>
                  </a:srgbClr>
                </a:solidFill>
                <a:effectLst/>
                <a:uFill>
                  <a:solidFill>
                    <a:srgbClr val="000000"/>
                  </a:solidFill>
                </a:uFill>
                <a:latin typeface="白正" pitchFamily="24"/>
                <a:ea typeface="楷体" pitchFamily="24"/>
              </a:rPr>
              <a:t>一半</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a:t>
            </a:r>
          </a:p>
        </p:txBody>
      </p:sp>
      <p:pic>
        <p:nvPicPr>
          <p:cNvPr id="11851" name="yt_image_11851" title="H_25.92">
            <a:extLst>
              <a:ext uri="">
                <a16:creationId xmlns="" xmlns:a16="http://schemas.microsoft.com/office/drawing/2014/main" xmlns:mc="http://schemas.openxmlformats.org/markup-compatibility/2006" xmlns:a14="http://schemas.microsoft.com/office/drawing/2010/main" xmlns:m="http://schemas.openxmlformats.org/officeDocument/2006/math" id="{5351258F-BC95-41E6-9372-C2FE361B0291}"/>
              </a:ext>
            </a:extLst>
          </p:cNvPr>
          <p:cNvPicPr>
            <a:picLocks noChangeAspect="1" noChangeArrowheads="1"/>
          </p:cNvPicPr>
          <p:nvPr/>
        </p:nvPicPr>
        <p:blipFill>
          <a:blip r:embed="rId3" cstate="print"/>
          <a:srcRect/>
          <a:stretch>
            <a:fillRect/>
          </a:stretch>
        </p:blipFill>
        <p:spPr bwMode="auto">
          <a:xfrm>
            <a:off x="4703711" y="2604556"/>
            <a:ext cx="2784576" cy="329184"/>
          </a:xfrm>
          <a:prstGeom prst="rect">
            <a:avLst/>
          </a:prstGeom>
          <a:noFill/>
          <a:extLst>
            <a:ext uri="{909E8E84-426E-40DD-AFC4-6F175D3DCCD1}">
              <a14:hiddenFill xmlns:a14="http://schemas.microsoft.com/office/drawing/2010/main">
                <a:solidFill>
                  <a:srgbClr val="FFFFFF"/>
                </a:solidFill>
              </a14:hiddenFill>
            </a:ext>
          </a:extLst>
        </p:spPr>
      </p:pic>
      <p:sp>
        <p:nvSpPr>
          <p:cNvPr id="11853" name="yt_shape_11853"/>
          <p:cNvSpPr txBox="1"/>
          <p:nvPr/>
        </p:nvSpPr>
        <p:spPr>
          <a:xfrm>
            <a:off x="540119" y="2984455"/>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D5004A"/>
                </a:solidFill>
                <a:effectLst/>
                <a:latin typeface="白正" pitchFamily="24"/>
                <a:ea typeface="黑体" pitchFamily="24"/>
              </a:rPr>
              <a:t>【例】</a:t>
            </a:r>
            <a:r>
              <a:rPr lang="zh-CN" altLang="zh-CN" sz="2400" b="0" i="0" u="none">
                <a:solidFill>
                  <a:srgbClr val="000000"/>
                </a:solidFill>
                <a:effectLst/>
                <a:latin typeface="白正" pitchFamily="24"/>
                <a:ea typeface="宋体" pitchFamily="24"/>
              </a:rPr>
              <a:t>如图，</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中，</a:t>
            </a:r>
            <a:r>
              <a:rPr lang="en-US" altLang="zh-CN" sz="2400" b="0" i="1" u="none">
                <a:solidFill>
                  <a:srgbClr val="000000"/>
                </a:solidFill>
                <a:effectLst/>
                <a:latin typeface="Times New Roman" pitchFamily="24"/>
                <a:ea typeface="Times New Roman" pitchFamily="24"/>
              </a:rPr>
              <a:t>M</a:t>
            </a:r>
            <a:r>
              <a:rPr lang="zh-CN" altLang="zh-CN" sz="2400" b="0" i="0" u="none">
                <a:solidFill>
                  <a:srgbClr val="000000"/>
                </a:solidFill>
                <a:effectLst/>
                <a:latin typeface="白正" pitchFamily="24"/>
                <a:ea typeface="宋体" pitchFamily="24"/>
              </a:rPr>
              <a:t>是</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中点，</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白正" pitchFamily="24"/>
                <a:ea typeface="宋体" pitchFamily="24"/>
              </a:rPr>
              <a:t>是</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BAC</a:t>
            </a:r>
            <a:r>
              <a:rPr lang="zh-CN" altLang="zh-CN" sz="2400" b="0" i="0" u="none">
                <a:solidFill>
                  <a:srgbClr val="000000"/>
                </a:solidFill>
                <a:effectLst/>
                <a:latin typeface="白正" pitchFamily="24"/>
                <a:ea typeface="宋体" pitchFamily="24"/>
              </a:rPr>
              <a:t>的平分线，</a:t>
            </a:r>
            <a:r>
              <a:rPr lang="en-US" altLang="zh-CN" sz="2400" b="0" i="1" u="none">
                <a:solidFill>
                  <a:srgbClr val="000000"/>
                </a:solidFill>
                <a:effectLst/>
                <a:latin typeface="Times New Roman" pitchFamily="24"/>
                <a:ea typeface="Times New Roman" pitchFamily="24"/>
              </a:rPr>
              <a:t>BD</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白正" pitchFamily="24"/>
                <a:ea typeface="宋体" pitchFamily="24"/>
              </a:rPr>
              <a:t>于点</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18</a:t>
            </a:r>
            <a:r>
              <a:rPr lang="zh-CN" altLang="zh-CN" sz="2400" b="0" i="0" u="none">
                <a:solidFill>
                  <a:srgbClr val="000000"/>
                </a:solidFill>
                <a:effectLst/>
                <a:latin typeface="白正" pitchFamily="24"/>
                <a:ea typeface="宋体" pitchFamily="24"/>
              </a:rPr>
              <a:t>，求</a:t>
            </a:r>
            <a:r>
              <a:rPr lang="en-US" altLang="zh-CN" sz="2400" b="0" i="1" u="none">
                <a:solidFill>
                  <a:srgbClr val="000000"/>
                </a:solidFill>
                <a:effectLst/>
                <a:latin typeface="Times New Roman" pitchFamily="24"/>
                <a:ea typeface="Times New Roman" pitchFamily="24"/>
              </a:rPr>
              <a:t>MD</a:t>
            </a:r>
            <a:r>
              <a:rPr lang="zh-CN" altLang="zh-CN" sz="2400" b="0" i="0" u="none">
                <a:solidFill>
                  <a:srgbClr val="000000"/>
                </a:solidFill>
                <a:effectLst/>
                <a:latin typeface="白正" pitchFamily="24"/>
                <a:ea typeface="宋体" pitchFamily="24"/>
              </a:rPr>
              <a:t>的长</a:t>
            </a:r>
            <a:r>
              <a:rPr lang="en-US" altLang="zh-CN" sz="2400" b="0" i="0" u="none">
                <a:solidFill>
                  <a:srgbClr val="000000"/>
                </a:solidFill>
                <a:effectLst/>
                <a:latin typeface="Times New Roman" pitchFamily="24"/>
                <a:ea typeface="Times New Roman" pitchFamily="24"/>
              </a:rPr>
              <a:t>.</a:t>
            </a:r>
          </a:p>
        </p:txBody>
      </p:sp>
      <p:pic>
        <p:nvPicPr>
          <p:cNvPr id="11854" name="yt_image_11854" title="H_110.52">
            <a:extLst>
              <a:ext uri="">
                <a16:creationId xmlns="" xmlns:a16="http://schemas.microsoft.com/office/drawing/2014/main" xmlns:mc="http://schemas.openxmlformats.org/markup-compatibility/2006" xmlns:a14="http://schemas.microsoft.com/office/drawing/2010/main" xmlns:m="http://schemas.openxmlformats.org/officeDocument/2006/math" id="{5351258F-BC95-41E6-9372-C2FE361B0291}"/>
              </a:ext>
            </a:extLst>
          </p:cNvPr>
          <p:cNvPicPr>
            <a:picLocks noChangeAspect="1" noChangeArrowheads="1"/>
          </p:cNvPicPr>
          <p:nvPr/>
        </p:nvPicPr>
        <p:blipFill>
          <a:blip r:embed="rId4" cstate="print"/>
          <a:srcRect/>
          <a:stretch>
            <a:fillRect/>
          </a:stretch>
        </p:blipFill>
        <p:spPr bwMode="auto">
          <a:xfrm>
            <a:off x="4973663" y="4096254"/>
            <a:ext cx="2244673" cy="1403604"/>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11856" name="yt_shape_11856"/>
              <p:cNvSpPr txBox="1"/>
              <p:nvPr/>
            </p:nvSpPr>
            <p:spPr>
              <a:xfrm>
                <a:off x="540119" y="5550336"/>
                <a:ext cx="11111999" cy="1119024"/>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D5004A"/>
                    </a:solidFill>
                    <a:effectLst/>
                    <a:latin typeface="白正" pitchFamily="24"/>
                    <a:ea typeface="黑体" pitchFamily="24"/>
                  </a:rPr>
                  <a:t>【思路分析】</a:t>
                </a:r>
                <a:r>
                  <a:rPr lang="zh-CN" altLang="zh-CN" sz="2400" b="0" i="0" u="none">
                    <a:solidFill>
                      <a:srgbClr val="000000"/>
                    </a:solidFill>
                    <a:effectLst/>
                    <a:latin typeface="白正" pitchFamily="24"/>
                    <a:ea typeface="楷体" pitchFamily="24"/>
                  </a:rPr>
                  <a:t>延长</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楷体" pitchFamily="24"/>
                  </a:rPr>
                  <a:t>交</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楷体" pitchFamily="24"/>
                  </a:rPr>
                  <a:t>于点</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白正" pitchFamily="24"/>
                    <a:ea typeface="楷体" pitchFamily="24"/>
                  </a:rPr>
                  <a:t>，由</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ADB</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ADN</a:t>
                </a:r>
                <a:r>
                  <a:rPr lang="zh-CN" altLang="zh-CN" sz="2400" b="0" i="0" u="none">
                    <a:solidFill>
                      <a:srgbClr val="000000"/>
                    </a:solidFill>
                    <a:effectLst/>
                    <a:latin typeface="白正" pitchFamily="24"/>
                    <a:ea typeface="楷体" pitchFamily="24"/>
                  </a:rPr>
                  <a:t>得到</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DN</a:t>
                </a:r>
                <a:r>
                  <a:rPr lang="zh-CN" altLang="zh-CN" sz="2400" b="0" i="0" u="none">
                    <a:solidFill>
                      <a:srgbClr val="000000"/>
                    </a:solidFill>
                    <a:effectLst/>
                    <a:latin typeface="白正" pitchFamily="24"/>
                    <a:ea typeface="楷体" pitchFamily="24"/>
                  </a:rPr>
                  <a:t>，</a:t>
                </a:r>
                <a:r>
                  <a:rPr lang="en-US" altLang="zh-CN" sz="2400" b="0" i="1" u="none">
                    <a:solidFill>
                      <a:srgbClr val="000000"/>
                    </a:solidFill>
                    <a:effectLst/>
                    <a:latin typeface="Times New Roman" pitchFamily="24"/>
                    <a:ea typeface="Times New Roman" pitchFamily="24"/>
                  </a:rPr>
                  <a:t>AN</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白正" pitchFamily="24"/>
                    <a:ea typeface="楷体" pitchFamily="24"/>
                  </a:rPr>
                  <a:t>，根据三角形中位线定理得到</a:t>
                </a:r>
                <a:r>
                  <a:rPr lang="en-US" altLang="zh-CN" sz="2400" b="0" i="1" u="none">
                    <a:solidFill>
                      <a:srgbClr val="000000"/>
                    </a:solidFill>
                    <a:effectLst/>
                    <a:latin typeface="Times New Roman" pitchFamily="24"/>
                    <a:ea typeface="Times New Roman" pitchFamily="24"/>
                  </a:rPr>
                  <a:t>DM</a:t>
                </a:r>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000000"/>
                    </a:solidFill>
                    <a:effectLst/>
                    <a:latin typeface="Times New Roman" pitchFamily="24"/>
                    <a:ea typeface="Times New Roman" pitchFamily="24"/>
                  </a:rPr>
                  <a:t>NC</a:t>
                </a:r>
                <a:r>
                  <a:rPr lang="zh-CN" altLang="zh-CN" sz="2400" b="0" i="0" u="none">
                    <a:solidFill>
                      <a:srgbClr val="000000"/>
                    </a:solidFill>
                    <a:effectLst/>
                    <a:latin typeface="白正" pitchFamily="24"/>
                    <a:ea typeface="楷体" pitchFamily="24"/>
                  </a:rPr>
                  <a:t>，代入计算即可</a:t>
                </a:r>
                <a:r>
                  <a:rPr lang="en-US" altLang="zh-CN" sz="2400" b="0" i="0" u="none">
                    <a:solidFill>
                      <a:srgbClr val="000000"/>
                    </a:solidFill>
                    <a:effectLst/>
                    <a:latin typeface="Times New Roman" pitchFamily="24"/>
                    <a:ea typeface="Times New Roman" pitchFamily="24"/>
                  </a:rPr>
                  <a:t>.</a:t>
                </a:r>
              </a:p>
            </p:txBody>
          </p:sp>
        </mc:Choice>
        <mc:Fallback>
          <p:sp>
            <p:nvSpPr>
              <p:cNvPr id="11856" name="yt_shape_11856"/>
              <p:cNvSpPr txBox="1">
                <a:spLocks noRot="1" noChangeAspect="1" noMove="1" noResize="1" noEditPoints="1" noAdjustHandles="1" noChangeArrowheads="1" noChangeShapeType="1" noTextEdit="1"/>
              </p:cNvSpPr>
              <p:nvPr/>
            </p:nvSpPr>
            <p:spPr>
              <a:xfrm>
                <a:off x="540119" y="5550336"/>
                <a:ext cx="11111999" cy="1119024"/>
              </a:xfrm>
              <a:prstGeom prst="rect">
                <a:avLst/>
              </a:prstGeom>
              <a:blipFill>
                <a:blip r:embed="rId5"/>
                <a:stretch>
                  <a:fillRect l="-1701" t="-4348" r="-1701" b="-8696"/>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A3CCC918-26C2-75BB-1EC5-DB40D024AFE8}"/>
              </a:ext>
            </a:extLst>
          </p:cNvPr>
          <p:cNvSpPr txBox="1"/>
          <p:nvPr/>
        </p:nvSpPr>
        <p:spPr>
          <a:xfrm>
            <a:off x="3116989" y="1599144"/>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中点</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077ADCE7-DF48-BC3B-F33D-BA5288974A23}"/>
              </a:ext>
            </a:extLst>
          </p:cNvPr>
          <p:cNvSpPr txBox="1"/>
          <p:nvPr/>
        </p:nvSpPr>
        <p:spPr>
          <a:xfrm>
            <a:off x="3116989" y="2074632"/>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平行</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97A6C2A4-45F1-B4EA-7AC1-8686E47C6677}"/>
              </a:ext>
            </a:extLst>
          </p:cNvPr>
          <p:cNvSpPr txBox="1"/>
          <p:nvPr/>
        </p:nvSpPr>
        <p:spPr>
          <a:xfrm>
            <a:off x="9517789" y="2074632"/>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一半</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pic>
        <p:nvPicPr>
          <p:cNvPr id="5" name="图片 4">
            <a:extLst>
              <a:ext uri="{FF2B5EF4-FFF2-40B4-BE49-F238E27FC236}">
                <a16:creationId xmlns:a16="http://schemas.microsoft.com/office/drawing/2014/main" id="{8806AA31-20FA-729B-919B-24E9FADF8F03}"/>
              </a:ext>
            </a:extLst>
          </p:cNvPr>
          <p:cNvPicPr>
            <a:picLocks noChangeAspect="1"/>
          </p:cNvPicPr>
          <p:nvPr/>
        </p:nvPicPr>
        <p:blipFill>
          <a:blip r:embed="rId6"/>
          <a:stretch>
            <a:fillRect/>
          </a:stretch>
        </p:blipFill>
        <p:spPr>
          <a:xfrm>
            <a:off x="4772025" y="628982"/>
            <a:ext cx="2647950" cy="4667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920" name="yt_shape_11920"/>
              <p:cNvSpPr txBox="1"/>
              <p:nvPr/>
            </p:nvSpPr>
            <p:spPr>
              <a:xfrm>
                <a:off x="540119" y="1628800"/>
                <a:ext cx="11111999" cy="94679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广西自治区中考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如图，在边长为</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的正方形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中，</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白正" pitchFamily="24"/>
                    <a:ea typeface="宋体" pitchFamily="24"/>
                  </a:rPr>
                  <a:t>分别是</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CD</a:t>
                </a:r>
                <a:r>
                  <a:rPr lang="zh-CN" altLang="zh-CN" sz="2400" b="0" i="0" u="none">
                    <a:solidFill>
                      <a:srgbClr val="000000"/>
                    </a:solidFill>
                    <a:effectLst/>
                    <a:latin typeface="白正" pitchFamily="24"/>
                    <a:ea typeface="宋体" pitchFamily="24"/>
                  </a:rPr>
                  <a:t>上的动点，</a:t>
                </a:r>
                <a:r>
                  <a:rPr lang="en-US" altLang="zh-CN" sz="2400" b="0" i="1" u="none">
                    <a:solidFill>
                      <a:srgbClr val="000000"/>
                    </a:solidFill>
                    <a:effectLst/>
                    <a:latin typeface="Times New Roman" pitchFamily="24"/>
                    <a:ea typeface="Times New Roman" pitchFamily="24"/>
                  </a:rPr>
                  <a:t>M</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白正" pitchFamily="24"/>
                    <a:ea typeface="宋体" pitchFamily="24"/>
                  </a:rPr>
                  <a:t>分别是</a:t>
                </a:r>
                <a:r>
                  <a:rPr lang="en-US" altLang="zh-CN" sz="2400" b="0" i="1" u="none">
                    <a:solidFill>
                      <a:srgbClr val="000000"/>
                    </a:solidFill>
                    <a:effectLst/>
                    <a:latin typeface="Times New Roman" pitchFamily="24"/>
                    <a:ea typeface="Times New Roman" pitchFamily="24"/>
                  </a:rPr>
                  <a:t>EF</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AF</a:t>
                </a:r>
                <a:r>
                  <a:rPr lang="zh-CN" altLang="zh-CN" sz="2400" b="0" i="0" u="none">
                    <a:solidFill>
                      <a:srgbClr val="000000"/>
                    </a:solidFill>
                    <a:effectLst/>
                    <a:latin typeface="白正" pitchFamily="24"/>
                    <a:ea typeface="宋体" pitchFamily="24"/>
                  </a:rPr>
                  <a:t>的中点，则</a:t>
                </a:r>
                <a:r>
                  <a:rPr lang="en-US" altLang="zh-CN" sz="2400" b="0" i="1" u="none">
                    <a:solidFill>
                      <a:srgbClr val="000000"/>
                    </a:solidFill>
                    <a:effectLst/>
                    <a:latin typeface="Times New Roman" pitchFamily="24"/>
                    <a:ea typeface="Times New Roman" pitchFamily="24"/>
                  </a:rPr>
                  <a:t>MN</a:t>
                </a:r>
                <a:r>
                  <a:rPr lang="zh-CN" altLang="zh-CN" sz="2400" b="0" i="0" u="none">
                    <a:solidFill>
                      <a:srgbClr val="000000"/>
                    </a:solidFill>
                    <a:effectLst/>
                    <a:latin typeface="白正" pitchFamily="24"/>
                    <a:ea typeface="宋体" pitchFamily="24"/>
                  </a:rPr>
                  <a:t>的最大值为</a:t>
                </a:r>
                <a:r>
                  <a:rPr lang="zh-CN" altLang="zh-CN" sz="100" b="0" i="0" spc="-100">
                    <a:solidFill>
                      <a:srgbClr val="00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14:m>
                  <m:oMath xmlns:m="http://schemas.openxmlformats.org/officeDocument/2006/math">
                    <m:rad>
                      <m:radPr>
                        <m:degHide m:val="on"/>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radPr>
                      <m:deg/>
                      <m:e>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m:t>
                        </m:r>
                      </m:e>
                    </m:rad>
                  </m:oMath>
                </a14:m>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mc:Choice>
        <mc:Fallback xmlns="">
          <p:sp>
            <p:nvSpPr>
              <p:cNvPr id="11920" name="yt_shape_11920"/>
              <p:cNvSpPr txBox="1">
                <a:spLocks noRot="1" noChangeAspect="1" noMove="1" noResize="1" noEditPoints="1" noAdjustHandles="1" noChangeArrowheads="1" noChangeShapeType="1" noTextEdit="1"/>
              </p:cNvSpPr>
              <p:nvPr/>
            </p:nvSpPr>
            <p:spPr>
              <a:xfrm>
                <a:off x="540119" y="1628800"/>
                <a:ext cx="11111999" cy="946798"/>
              </a:xfrm>
              <a:prstGeom prst="rect">
                <a:avLst/>
              </a:prstGeom>
              <a:blipFill>
                <a:blip r:embed="rId2"/>
                <a:stretch>
                  <a:fillRect l="-1701" t="-5128" b="-18590"/>
                </a:stretch>
              </a:blipFill>
            </p:spPr>
            <p:txBody>
              <a:bodyPr/>
              <a:lstStyle/>
              <a:p>
                <a:r>
                  <a:rPr lang="zh-CN" altLang="en-US">
                    <a:noFill/>
                  </a:rPr>
                  <a:t> </a:t>
                </a:r>
              </a:p>
            </p:txBody>
          </p:sp>
        </mc:Fallback>
      </mc:AlternateContent>
      <p:grpSp>
        <p:nvGrpSpPr>
          <p:cNvPr id="11922" name="yt_shape_11922" title="H_147.37111">
            <a:extLst>
              <a:ext uri="{FF2B5EF4-FFF2-40B4-BE49-F238E27FC236}">
                <a16:creationId xmlns:a16="http://schemas.microsoft.com/office/drawing/2014/main" id="{249740F1-2B05-4C5A-B423-6F681AEFABC2}"/>
              </a:ext>
            </a:extLst>
          </p:cNvPr>
          <p:cNvGrpSpPr/>
          <p:nvPr/>
        </p:nvGrpSpPr>
        <p:grpSpPr>
          <a:xfrm>
            <a:off x="5426382" y="2778750"/>
            <a:ext cx="1339234" cy="1871613"/>
            <a:chOff x="0" y="0"/>
            <a:chExt cx="1339234" cy="1871613"/>
          </a:xfrm>
        </p:grpSpPr>
        <p:pic>
          <p:nvPicPr>
            <p:cNvPr id="2" name="yt_image_11922">
              <a:extLst>
                <a:ext uri="">
                  <a16:creationId xmlns="" xmlns:a16="http://schemas.microsoft.com/office/drawing/2014/main" xmlns:a14="http://schemas.microsoft.com/office/drawing/2010/main" xmlns:mc="http://schemas.openxmlformats.org/markup-compatibility/2006" xmlns:m="http://schemas.openxmlformats.org/officeDocument/2006/math" id="{5351258F-BC95-41E6-9372-C2FE361B0291}"/>
                </a:ext>
              </a:extLst>
            </p:cNvPr>
            <p:cNvPicPr>
              <a:picLocks noChangeAspect="1" noChangeArrowheads="1"/>
            </p:cNvPicPr>
            <p:nvPr/>
          </p:nvPicPr>
          <p:blipFill>
            <a:blip r:embed="rId3" cstate="print"/>
            <a:srcRect/>
            <a:stretch>
              <a:fillRect/>
            </a:stretch>
          </p:blipFill>
          <p:spPr bwMode="auto">
            <a:xfrm>
              <a:off x="0" y="0"/>
              <a:ext cx="1339234" cy="1475613"/>
            </a:xfrm>
            <a:prstGeom prst="rect">
              <a:avLst/>
            </a:prstGeom>
            <a:noFill/>
            <a:extLst>
              <a:ext uri="{909E8E84-426E-40DD-AFC4-6F175D3DCCD1}">
                <a14:hiddenFill xmlns:a14="http://schemas.microsoft.com/office/drawing/2010/main">
                  <a:solidFill>
                    <a:srgbClr val="FFFFFF"/>
                  </a:solidFill>
                </a14:hiddenFill>
              </a:ext>
            </a:extLst>
          </p:spPr>
        </p:pic>
        <p:sp>
          <p:nvSpPr>
            <p:cNvPr id="11924" name="yt_shape_11924"/>
            <p:cNvSpPr txBox="1"/>
            <p:nvPr/>
          </p:nvSpPr>
          <p:spPr>
            <a:xfrm>
              <a:off x="136336" y="1511613"/>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白正" pitchFamily="24"/>
                  <a:ea typeface="宋体" pitchFamily="24"/>
                </a:rPr>
                <a:t>题图</a:t>
              </a:r>
            </a:p>
          </p:txBody>
        </p:sp>
      </p:gr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ED301364-098A-4B16-ABC9-912BD14250FF}"/>
                  </a:ext>
                </a:extLst>
              </p:cNvPr>
              <p:cNvSpPr txBox="1"/>
              <p:nvPr/>
            </p:nvSpPr>
            <p:spPr>
              <a:xfrm>
                <a:off x="8203457" y="2050167"/>
                <a:ext cx="853314" cy="555765"/>
              </a:xfrm>
              <a:prstGeom prst="rect">
                <a:avLst/>
              </a:prstGeom>
              <a:noFill/>
            </p:spPr>
            <p:txBody>
              <a:bodyPr vert="horz" wrap="none" rtlCol="0" anchor="ctr">
                <a:noAutofit/>
              </a:bodyPr>
              <a:lstStyle/>
              <a:p>
                <a:pPr>
                  <a:lnSpc>
                    <a:spcPct val="129999"/>
                  </a:lnSpc>
                </a:pPr>
                <a14:m>
                  <m:oMath xmlns:m="http://schemas.openxmlformats.org/officeDocument/2006/math">
                    <m:rad>
                      <m:radPr>
                        <m:degHide m:val="on"/>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e>
                    </m:rad>
                  </m:oMath>
                </a14:m>
                <a:r>
                  <a:rPr kumimoji="0" lang="zh-CN" altLang="zh-CN" sz="2400" b="0" i="0" strike="noStrike" kern="1200" cap="none" spc="0" normalizeH="0" baseline="0" noProof="0" dirty="0">
                    <a:ln>
                      <a:noFill/>
                    </a:ln>
                    <a:solidFill>
                      <a:srgbClr val="FF0000"/>
                    </a:solidFill>
                    <a:effectLst/>
                    <a:uLnTx/>
                    <a:uFill>
                      <a:solidFill>
                        <a:srgbClr val="000000"/>
                      </a:solidFill>
                    </a:uFill>
                    <a:latin typeface="白正" pitchFamily="24"/>
                    <a:ea typeface="宋体" pitchFamily="24"/>
                  </a:rPr>
                  <a:t>　</a:t>
                </a:r>
                <a:endParaRPr lang="zh-CN" altLang="en-US" dirty="0">
                  <a:solidFill>
                    <a:srgbClr val="FF0000"/>
                  </a:solidFill>
                </a:endParaRPr>
              </a:p>
            </p:txBody>
          </p:sp>
        </mc:Choice>
        <mc:Fallback xmlns="">
          <p:sp>
            <p:nvSpPr>
              <p:cNvPr id="3" name="文本框 2">
                <a:extLst>
                  <a:ext uri="{FF2B5EF4-FFF2-40B4-BE49-F238E27FC236}">
                    <a16:creationId xmlns:a16="http://schemas.microsoft.com/office/drawing/2014/main" id="{ED301364-098A-4B16-ABC9-912BD14250FF}"/>
                  </a:ext>
                </a:extLst>
              </p:cNvPr>
              <p:cNvSpPr txBox="1">
                <a:spLocks noRot="1" noChangeAspect="1" noMove="1" noResize="1" noEditPoints="1" noAdjustHandles="1" noChangeArrowheads="1" noChangeShapeType="1" noTextEdit="1"/>
              </p:cNvSpPr>
              <p:nvPr/>
            </p:nvSpPr>
            <p:spPr>
              <a:xfrm>
                <a:off x="8203457" y="2050167"/>
                <a:ext cx="853314" cy="555765"/>
              </a:xfrm>
              <a:prstGeom prst="rect">
                <a:avLst/>
              </a:prstGeom>
              <a:blipFill>
                <a:blip r:embed="rId4"/>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yt_shape_11929"/>
              <p:cNvSpPr txBox="1"/>
              <p:nvPr/>
            </p:nvSpPr>
            <p:spPr>
              <a:xfrm>
                <a:off x="540000" y="2802924"/>
                <a:ext cx="4171014" cy="3705053"/>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证明：连接</a:t>
                </a:r>
                <a:r>
                  <a:rPr lang="en-US" altLang="zh-CN" sz="2400" b="0" i="1" u="none">
                    <a:solidFill>
                      <a:srgbClr val="FF0000">
                        <a:alpha val="0"/>
                      </a:srgbClr>
                    </a:solidFill>
                    <a:effectLst/>
                    <a:latin typeface="Times New Roman" pitchFamily="24"/>
                    <a:ea typeface="Times New Roman" pitchFamily="24"/>
                  </a:rPr>
                  <a:t>EF</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AE</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br>
                  <a:rPr lang="en-US" altLang="zh-CN" sz="2400" b="0" i="0" u="none">
                    <a:solidFill>
                      <a:srgbClr val="000000"/>
                    </a:solidFill>
                    <a:effectLst/>
                    <a:latin typeface="白正" pitchFamily="24"/>
                    <a:ea typeface="宋体" pitchFamily="24"/>
                  </a:rPr>
                </a:b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F</a:t>
                </a:r>
                <a:r>
                  <a:rPr lang="zh-CN" altLang="zh-CN" sz="2400" b="0" i="0" u="none">
                    <a:solidFill>
                      <a:srgbClr val="FF0000">
                        <a:alpha val="0"/>
                      </a:srgbClr>
                    </a:solidFill>
                    <a:effectLst/>
                    <a:latin typeface="白正" pitchFamily="24"/>
                    <a:ea typeface="楷体" pitchFamily="24"/>
                  </a:rPr>
                  <a:t>为中点，</a:t>
                </a:r>
                <a:r>
                  <a:rPr lang="zh-CN" altLang="zh-CN" sz="100" b="0" i="0" u="none" spc="-100">
                    <a:noFill/>
                    <a:effectLst/>
                    <a:latin typeface="白正"/>
                    <a:ea typeface="宋体"/>
                  </a:rPr>
                  <a:t>⁠</a:t>
                </a:r>
                <a:br>
                  <a:rPr lang="en-US" altLang="zh-CN" sz="2400" b="0" i="0" u="none">
                    <a:solidFill>
                      <a:srgbClr val="000000"/>
                    </a:solidFill>
                    <a:effectLst/>
                    <a:latin typeface="白正" pitchFamily="24"/>
                    <a:ea typeface="宋体" pitchFamily="24"/>
                  </a:rPr>
                </a:b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EF</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EF</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br>
                  <a:rPr lang="en-US" altLang="zh-CN" sz="2400" b="0" i="0" u="none">
                    <a:solidFill>
                      <a:srgbClr val="000000"/>
                    </a:solidFill>
                    <a:effectLst/>
                    <a:latin typeface="白正" pitchFamily="24"/>
                    <a:ea typeface="宋体" pitchFamily="24"/>
                  </a:rPr>
                </a:br>
                <a:r>
                  <a:rPr lang="zh-CN" altLang="zh-CN" sz="2400" b="0" i="0" u="none">
                    <a:solidFill>
                      <a:srgbClr val="FF0000">
                        <a:alpha val="0"/>
                      </a:srgbClr>
                    </a:solidFill>
                    <a:effectLst/>
                    <a:latin typeface="白正" pitchFamily="24"/>
                    <a:ea typeface="楷体" pitchFamily="24"/>
                  </a:rPr>
                  <a:t>又</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AD</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br>
                  <a:rPr lang="en-US" altLang="zh-CN" sz="2400" b="0" i="0" u="none">
                    <a:solidFill>
                      <a:srgbClr val="000000"/>
                    </a:solidFill>
                    <a:effectLst/>
                    <a:latin typeface="白正" pitchFamily="24"/>
                    <a:ea typeface="宋体" pitchFamily="24"/>
                  </a:rPr>
                </a:b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AD</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EF</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AD</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EF</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br>
                  <a:rPr lang="en-US" altLang="zh-CN" sz="2400" b="0" i="0" u="none">
                    <a:solidFill>
                      <a:srgbClr val="000000"/>
                    </a:solidFill>
                    <a:effectLst/>
                    <a:latin typeface="白正" pitchFamily="24"/>
                    <a:ea typeface="宋体" pitchFamily="24"/>
                  </a:rPr>
                </a:b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四边形</a:t>
                </a:r>
                <a:r>
                  <a:rPr lang="en-US" altLang="zh-CN" sz="2400" b="0" i="1" u="none">
                    <a:solidFill>
                      <a:srgbClr val="FF0000">
                        <a:alpha val="0"/>
                      </a:srgbClr>
                    </a:solidFill>
                    <a:effectLst/>
                    <a:latin typeface="Times New Roman" pitchFamily="24"/>
                    <a:ea typeface="Times New Roman" pitchFamily="24"/>
                  </a:rPr>
                  <a:t>AEFD</a:t>
                </a:r>
                <a:r>
                  <a:rPr lang="zh-CN" altLang="zh-CN" sz="2400" b="0" i="0" u="none">
                    <a:solidFill>
                      <a:srgbClr val="FF0000">
                        <a:alpha val="0"/>
                      </a:srgbClr>
                    </a:solidFill>
                    <a:effectLst/>
                    <a:latin typeface="白正" pitchFamily="24"/>
                    <a:ea typeface="楷体" pitchFamily="24"/>
                  </a:rPr>
                  <a:t>是平行四边形，</a:t>
                </a:r>
                <a:r>
                  <a:rPr lang="zh-CN" altLang="zh-CN" sz="100" b="0" i="0" u="none" spc="-100">
                    <a:noFill/>
                    <a:effectLst/>
                    <a:latin typeface="白正"/>
                    <a:ea typeface="宋体"/>
                  </a:rPr>
                  <a:t>⁠</a:t>
                </a:r>
                <a:br>
                  <a:rPr lang="en-US" altLang="zh-CN" sz="2400" b="0" i="0" u="none">
                    <a:solidFill>
                      <a:srgbClr val="000000"/>
                    </a:solidFill>
                    <a:effectLst/>
                    <a:latin typeface="白正" pitchFamily="24"/>
                    <a:ea typeface="宋体" pitchFamily="24"/>
                  </a:rPr>
                </a:b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AF</a:t>
                </a:r>
                <a:r>
                  <a:rPr lang="zh-CN" altLang="zh-CN" sz="2400" b="0" i="0" u="none">
                    <a:solidFill>
                      <a:srgbClr val="FF0000">
                        <a:alpha val="0"/>
                      </a:srgbClr>
                    </a:solidFill>
                    <a:effectLst/>
                    <a:latin typeface="白正" pitchFamily="24"/>
                    <a:ea typeface="楷体" pitchFamily="24"/>
                  </a:rPr>
                  <a:t>与</a:t>
                </a:r>
                <a:r>
                  <a:rPr lang="en-US" altLang="zh-CN" sz="2400" b="0" i="1" u="none">
                    <a:solidFill>
                      <a:srgbClr val="FF0000">
                        <a:alpha val="0"/>
                      </a:srgbClr>
                    </a:solidFill>
                    <a:effectLst/>
                    <a:latin typeface="Times New Roman" pitchFamily="24"/>
                    <a:ea typeface="Times New Roman" pitchFamily="24"/>
                  </a:rPr>
                  <a:t>DE</a:t>
                </a:r>
                <a:r>
                  <a:rPr lang="zh-CN" altLang="zh-CN" sz="2400" b="0" i="0" u="none">
                    <a:solidFill>
                      <a:srgbClr val="FF0000">
                        <a:alpha val="0"/>
                      </a:srgbClr>
                    </a:solidFill>
                    <a:effectLst/>
                    <a:latin typeface="白正" pitchFamily="24"/>
                    <a:ea typeface="楷体" pitchFamily="24"/>
                  </a:rPr>
                  <a:t>互相平分</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p:txBody>
          </p:sp>
        </mc:Choice>
        <mc:Fallback xmlns="">
          <p:sp>
            <p:nvSpPr>
              <p:cNvPr id="2" name="yt_shape_11929"/>
              <p:cNvSpPr txBox="1">
                <a:spLocks noRot="1" noChangeAspect="1" noMove="1" noResize="1" noEditPoints="1" noAdjustHandles="1" noChangeArrowheads="1" noChangeShapeType="1" noTextEdit="1"/>
              </p:cNvSpPr>
              <p:nvPr/>
            </p:nvSpPr>
            <p:spPr>
              <a:xfrm>
                <a:off x="540000" y="2802924"/>
                <a:ext cx="4171014" cy="3705053"/>
              </a:xfrm>
              <a:prstGeom prst="rect">
                <a:avLst/>
              </a:prstGeom>
              <a:blipFill>
                <a:blip r:embed="rId2"/>
                <a:stretch>
                  <a:fillRect l="-4532" t="-1480" r="-3509" b="-4112"/>
                </a:stretch>
              </a:blipFill>
            </p:spPr>
            <p:txBody>
              <a:bodyPr/>
              <a:lstStyle/>
              <a:p>
                <a:r>
                  <a:rPr lang="zh-CN" altLang="en-US">
                    <a:noFill/>
                  </a:rPr>
                  <a:t> </a:t>
                </a:r>
              </a:p>
            </p:txBody>
          </p:sp>
        </mc:Fallback>
      </mc:AlternateContent>
      <p:pic>
        <p:nvPicPr>
          <p:cNvPr id="11931" name="yt_image_11931" title="H_140.77985">
            <a:extLst>
              <a:ext uri="">
                <a16:creationId xmlns="" xmlns:a16="http://schemas.microsoft.com/office/drawing/2014/main" xmlns:a14="http://schemas.microsoft.com/office/drawing/2010/main" xmlns:mc="http://schemas.openxmlformats.org/markup-compatibility/2006" id="{5351258F-BC95-41E6-9372-C2FE361B0291}"/>
              </a:ext>
            </a:extLst>
          </p:cNvPr>
          <p:cNvPicPr>
            <a:picLocks noChangeAspect="1" noChangeArrowheads="1"/>
          </p:cNvPicPr>
          <p:nvPr/>
        </p:nvPicPr>
        <p:blipFill>
          <a:blip r:embed="rId3" cstate="print"/>
          <a:srcRect/>
          <a:stretch>
            <a:fillRect/>
          </a:stretch>
        </p:blipFill>
        <p:spPr bwMode="auto">
          <a:xfrm>
            <a:off x="9236050" y="2802924"/>
            <a:ext cx="2415949" cy="1787904"/>
          </a:xfrm>
          <a:prstGeom prst="rect">
            <a:avLst/>
          </a:prstGeom>
          <a:noFill/>
          <a:extLst>
            <a:ext uri="{909E8E84-426E-40DD-AFC4-6F175D3DCCD1}">
              <a14:hiddenFill xmlns:a14="http://schemas.microsoft.com/office/drawing/2010/main">
                <a:solidFill>
                  <a:srgbClr val="FFFFFF"/>
                </a:solidFill>
              </a14:hiddenFill>
            </a:ext>
          </a:extLst>
        </p:spPr>
      </p:pic>
      <p:pic>
        <p:nvPicPr>
          <p:cNvPr id="11933" name="yt_image_11933" title="H_109.26">
            <a:extLst>
              <a:ext uri="">
                <a16:creationId xmlns="" xmlns:a16="http://schemas.microsoft.com/office/drawing/2014/main" xmlns:a14="http://schemas.microsoft.com/office/drawing/2010/main" xmlns:mc="http://schemas.openxmlformats.org/markup-compatibility/2006" id="{5351258F-BC95-41E6-9372-C2FE361B0291}"/>
              </a:ext>
            </a:extLst>
          </p:cNvPr>
          <p:cNvPicPr>
            <a:picLocks noChangeAspect="1" noChangeArrowheads="1"/>
          </p:cNvPicPr>
          <p:nvPr/>
        </p:nvPicPr>
        <p:blipFill>
          <a:blip r:embed="rId4" cstate="print"/>
          <a:srcRect/>
          <a:stretch>
            <a:fillRect/>
          </a:stretch>
        </p:blipFill>
        <p:spPr bwMode="auto">
          <a:xfrm>
            <a:off x="9519866" y="4725144"/>
            <a:ext cx="2132133" cy="1600672"/>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25A8E69E-8BCB-F08A-E0F9-8E071D6E15B1}"/>
              </a:ext>
            </a:extLst>
          </p:cNvPr>
          <p:cNvSpPr txBox="1"/>
          <p:nvPr/>
        </p:nvSpPr>
        <p:spPr>
          <a:xfrm>
            <a:off x="449989" y="2756118"/>
            <a:ext cx="38186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证明：连接</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4FCA7970-1C95-F6B6-3306-D8627030279A}"/>
              </a:ext>
            </a:extLst>
          </p:cNvPr>
          <p:cNvSpPr txBox="1"/>
          <p:nvPr/>
        </p:nvSpPr>
        <p:spPr>
          <a:xfrm>
            <a:off x="449989" y="3231606"/>
            <a:ext cx="23803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为中点，</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75CA1B34-95D8-AE01-6833-E032627807DD}"/>
                  </a:ext>
                </a:extLst>
              </p:cNvPr>
              <p:cNvSpPr txBox="1"/>
              <p:nvPr/>
            </p:nvSpPr>
            <p:spPr>
              <a:xfrm>
                <a:off x="449989" y="3707094"/>
                <a:ext cx="3318573"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EF</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EF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a:t>
                </a:r>
                <a:endParaRPr lang="zh-CN" altLang="en-US">
                  <a:solidFill>
                    <a:srgbClr val="FF0000"/>
                  </a:solidFill>
                </a:endParaRPr>
              </a:p>
            </p:txBody>
          </p:sp>
        </mc:Choice>
        <mc:Fallback xmlns="">
          <p:sp>
            <p:nvSpPr>
              <p:cNvPr id="5" name="文本框 4">
                <a:extLst>
                  <a:ext uri="{FF2B5EF4-FFF2-40B4-BE49-F238E27FC236}">
                    <a16:creationId xmlns:a16="http://schemas.microsoft.com/office/drawing/2014/main" id="{75CA1B34-95D8-AE01-6833-E032627807DD}"/>
                  </a:ext>
                </a:extLst>
              </p:cNvPr>
              <p:cNvSpPr txBox="1">
                <a:spLocks noRot="1" noChangeAspect="1" noMove="1" noResize="1" noEditPoints="1" noAdjustHandles="1" noChangeArrowheads="1" noChangeShapeType="1" noTextEdit="1"/>
              </p:cNvSpPr>
              <p:nvPr/>
            </p:nvSpPr>
            <p:spPr>
              <a:xfrm>
                <a:off x="449989" y="3707094"/>
                <a:ext cx="3318573" cy="765061"/>
              </a:xfrm>
              <a:prstGeom prst="rect">
                <a:avLst/>
              </a:prstGeom>
              <a:blipFill>
                <a:blip r:embed="rId5"/>
                <a:stretch>
                  <a:fillRect l="-2941" r="-3309" b="-238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83488E17-664A-BB3D-4F79-8F4BF2D574E2}"/>
                  </a:ext>
                </a:extLst>
              </p:cNvPr>
              <p:cNvSpPr txBox="1"/>
              <p:nvPr/>
            </p:nvSpPr>
            <p:spPr>
              <a:xfrm>
                <a:off x="449989" y="4378543"/>
                <a:ext cx="2305749" cy="76506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a:t>
                </a:r>
                <a:endParaRPr lang="zh-CN" altLang="en-US">
                  <a:solidFill>
                    <a:srgbClr val="FF0000"/>
                  </a:solidFill>
                </a:endParaRPr>
              </a:p>
            </p:txBody>
          </p:sp>
        </mc:Choice>
        <mc:Fallback xmlns="">
          <p:sp>
            <p:nvSpPr>
              <p:cNvPr id="6" name="文本框 5">
                <a:extLst>
                  <a:ext uri="{FF2B5EF4-FFF2-40B4-BE49-F238E27FC236}">
                    <a16:creationId xmlns:a16="http://schemas.microsoft.com/office/drawing/2014/main" id="{83488E17-664A-BB3D-4F79-8F4BF2D574E2}"/>
                  </a:ext>
                </a:extLst>
              </p:cNvPr>
              <p:cNvSpPr txBox="1">
                <a:spLocks noRot="1" noChangeAspect="1" noMove="1" noResize="1" noEditPoints="1" noAdjustHandles="1" noChangeArrowheads="1" noChangeShapeType="1" noTextEdit="1"/>
              </p:cNvSpPr>
              <p:nvPr/>
            </p:nvSpPr>
            <p:spPr>
              <a:xfrm>
                <a:off x="449989" y="4378543"/>
                <a:ext cx="2305749" cy="765061"/>
              </a:xfrm>
              <a:prstGeom prst="rect">
                <a:avLst/>
              </a:prstGeom>
              <a:blipFill>
                <a:blip r:embed="rId6"/>
                <a:stretch>
                  <a:fillRect l="-4233" r="-4497" b="-2381"/>
                </a:stretch>
              </a:blipFill>
            </p:spPr>
            <p:txBody>
              <a:bodyPr/>
              <a:lstStyle/>
              <a:p>
                <a:r>
                  <a:rPr lang="zh-CN" altLang="en-US">
                    <a:noFill/>
                  </a:rPr>
                  <a:t> </a:t>
                </a:r>
              </a:p>
            </p:txBody>
          </p:sp>
        </mc:Fallback>
      </mc:AlternateContent>
      <p:sp>
        <p:nvSpPr>
          <p:cNvPr id="7" name="文本框 6">
            <a:extLst>
              <a:ext uri="{FF2B5EF4-FFF2-40B4-BE49-F238E27FC236}">
                <a16:creationId xmlns:a16="http://schemas.microsoft.com/office/drawing/2014/main" id="{8F5E292D-CEBB-343A-E24F-A4D07FB85173}"/>
              </a:ext>
            </a:extLst>
          </p:cNvPr>
          <p:cNvSpPr txBox="1"/>
          <p:nvPr/>
        </p:nvSpPr>
        <p:spPr>
          <a:xfrm>
            <a:off x="449989" y="5049992"/>
            <a:ext cx="32598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8" name="文本框 7">
            <a:extLst>
              <a:ext uri="{FF2B5EF4-FFF2-40B4-BE49-F238E27FC236}">
                <a16:creationId xmlns:a16="http://schemas.microsoft.com/office/drawing/2014/main" id="{7C43EEB6-6426-42CE-3184-22A7AE558563}"/>
              </a:ext>
            </a:extLst>
          </p:cNvPr>
          <p:cNvSpPr txBox="1"/>
          <p:nvPr/>
        </p:nvSpPr>
        <p:spPr>
          <a:xfrm>
            <a:off x="449989" y="5525480"/>
            <a:ext cx="43107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AEFD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是平行四边形，</a:t>
            </a:r>
            <a:endParaRPr lang="zh-CN" altLang="en-US">
              <a:solidFill>
                <a:srgbClr val="FF0000"/>
              </a:solidFill>
            </a:endParaRPr>
          </a:p>
        </p:txBody>
      </p:sp>
      <p:sp>
        <p:nvSpPr>
          <p:cNvPr id="9" name="文本框 8">
            <a:extLst>
              <a:ext uri="{FF2B5EF4-FFF2-40B4-BE49-F238E27FC236}">
                <a16:creationId xmlns:a16="http://schemas.microsoft.com/office/drawing/2014/main" id="{E97CEAF5-3E2A-FBD2-AB67-797357E61B09}"/>
              </a:ext>
            </a:extLst>
          </p:cNvPr>
          <p:cNvSpPr txBox="1"/>
          <p:nvPr/>
        </p:nvSpPr>
        <p:spPr>
          <a:xfrm>
            <a:off x="449989" y="6000968"/>
            <a:ext cx="286296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与</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互相平分</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13" name="yt_shape_11926"/>
              <p:cNvSpPr txBox="1"/>
              <p:nvPr/>
            </p:nvSpPr>
            <p:spPr>
              <a:xfrm>
                <a:off x="540119" y="1105094"/>
                <a:ext cx="11316521" cy="115813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10.</a:t>
                </a:r>
                <a:r>
                  <a:rPr lang="zh-CN" altLang="zh-CN" sz="2400" b="0" i="0" u="none" dirty="0">
                    <a:solidFill>
                      <a:srgbClr val="000000"/>
                    </a:solidFill>
                    <a:effectLst/>
                    <a:latin typeface="白正" pitchFamily="24"/>
                    <a:ea typeface="宋体" pitchFamily="24"/>
                  </a:rPr>
                  <a:t>如图，在</a:t>
                </a:r>
                <a:r>
                  <a:rPr lang="en-US" altLang="zh-CN" sz="2400" b="0" i="0" u="none" dirty="0">
                    <a:solidFill>
                      <a:srgbClr val="000000"/>
                    </a:solidFill>
                    <a:effectLst/>
                    <a:latin typeface="Times New Roman" pitchFamily="24"/>
                    <a:ea typeface="Times New Roman" pitchFamily="24"/>
                  </a:rPr>
                  <a:t>Rt</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ABC</a:t>
                </a:r>
                <a:r>
                  <a:rPr lang="zh-CN" altLang="zh-CN" sz="2400" b="0" i="0" u="none" dirty="0">
                    <a:solidFill>
                      <a:srgbClr val="000000"/>
                    </a:solidFill>
                    <a:effectLst/>
                    <a:latin typeface="白正" pitchFamily="24"/>
                    <a:ea typeface="宋体" pitchFamily="24"/>
                  </a:rPr>
                  <a:t>中，</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BAC</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90°</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E</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F</a:t>
                </a:r>
                <a:r>
                  <a:rPr lang="zh-CN" altLang="zh-CN" sz="2400" b="0" i="0" u="none" dirty="0">
                    <a:solidFill>
                      <a:srgbClr val="000000"/>
                    </a:solidFill>
                    <a:effectLst/>
                    <a:latin typeface="白正" pitchFamily="24"/>
                    <a:ea typeface="宋体" pitchFamily="24"/>
                  </a:rPr>
                  <a:t>分别是</a:t>
                </a:r>
                <a:r>
                  <a:rPr lang="en-US" altLang="zh-CN" sz="2400" b="0" i="1" u="none" dirty="0">
                    <a:solidFill>
                      <a:srgbClr val="000000"/>
                    </a:solidFill>
                    <a:effectLst/>
                    <a:latin typeface="Times New Roman" pitchFamily="24"/>
                    <a:ea typeface="Times New Roman" pitchFamily="24"/>
                  </a:rPr>
                  <a:t>BC</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AC</a:t>
                </a:r>
                <a:r>
                  <a:rPr lang="zh-CN" altLang="zh-CN" sz="2400" b="0" i="0" u="none" dirty="0">
                    <a:solidFill>
                      <a:srgbClr val="000000"/>
                    </a:solidFill>
                    <a:effectLst/>
                    <a:latin typeface="白正" pitchFamily="24"/>
                    <a:ea typeface="宋体" pitchFamily="24"/>
                  </a:rPr>
                  <a:t>的中点，延长</a:t>
                </a:r>
                <a:r>
                  <a:rPr lang="en-US" altLang="zh-CN" sz="2400" b="0" i="1" u="none" dirty="0">
                    <a:solidFill>
                      <a:srgbClr val="000000"/>
                    </a:solidFill>
                    <a:effectLst/>
                    <a:latin typeface="Times New Roman" pitchFamily="24"/>
                    <a:ea typeface="Times New Roman" pitchFamily="24"/>
                  </a:rPr>
                  <a:t>BA</a:t>
                </a:r>
                <a:r>
                  <a:rPr lang="zh-CN" altLang="zh-CN" sz="2400" b="0" i="0" u="none" dirty="0">
                    <a:solidFill>
                      <a:srgbClr val="000000"/>
                    </a:solidFill>
                    <a:effectLst/>
                    <a:latin typeface="白正" pitchFamily="24"/>
                    <a:ea typeface="宋体" pitchFamily="24"/>
                  </a:rPr>
                  <a:t>到点</a:t>
                </a:r>
                <a:r>
                  <a:rPr lang="en-US" altLang="zh-CN" sz="2400" b="0" i="1" u="none" dirty="0">
                    <a:solidFill>
                      <a:srgbClr val="000000"/>
                    </a:solidFill>
                    <a:effectLst/>
                    <a:latin typeface="Times New Roman" pitchFamily="24"/>
                    <a:ea typeface="Times New Roman" pitchFamily="24"/>
                  </a:rPr>
                  <a:t>D</a:t>
                </a:r>
                <a:r>
                  <a:rPr lang="zh-CN" altLang="zh-CN" sz="2400" b="0" i="0" u="none" dirty="0">
                    <a:solidFill>
                      <a:srgbClr val="000000"/>
                    </a:solidFill>
                    <a:effectLst/>
                    <a:latin typeface="白正" pitchFamily="24"/>
                    <a:ea typeface="宋体" pitchFamily="24"/>
                  </a:rPr>
                  <a:t>，使</a:t>
                </a:r>
                <a:r>
                  <a:rPr lang="en-US" altLang="zh-CN" sz="2400" b="0" i="1" u="none" dirty="0">
                    <a:solidFill>
                      <a:srgbClr val="000000"/>
                    </a:solidFill>
                    <a:effectLst/>
                    <a:latin typeface="Times New Roman" pitchFamily="24"/>
                    <a:ea typeface="Times New Roman" pitchFamily="24"/>
                  </a:rPr>
                  <a:t>AD</a:t>
                </a:r>
                <a:r>
                  <a:rPr lang="zh-CN" altLang="zh-CN" sz="2400" b="0" i="0" u="none" dirty="0">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2</m:t>
                        </m:r>
                      </m:den>
                    </m:f>
                  </m:oMath>
                </a14:m>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白正" pitchFamily="24"/>
                    <a:ea typeface="宋体" pitchFamily="24"/>
                  </a:rPr>
                  <a:t>，连接</a:t>
                </a:r>
                <a:r>
                  <a:rPr lang="en-US" altLang="zh-CN" sz="2400" b="0" i="1" u="none" dirty="0">
                    <a:solidFill>
                      <a:srgbClr val="000000"/>
                    </a:solidFill>
                    <a:effectLst/>
                    <a:latin typeface="Times New Roman" pitchFamily="24"/>
                    <a:ea typeface="Times New Roman" pitchFamily="24"/>
                  </a:rPr>
                  <a:t>DE</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DF</a:t>
                </a:r>
                <a:r>
                  <a:rPr lang="en-US" altLang="zh-CN" sz="2400" b="0" i="0" u="none" dirty="0">
                    <a:solidFill>
                      <a:srgbClr val="000000"/>
                    </a:solidFill>
                    <a:effectLst/>
                    <a:latin typeface="Times New Roman" pitchFamily="24"/>
                    <a:ea typeface="Times New Roman" pitchFamily="24"/>
                  </a:rPr>
                  <a:t>.</a:t>
                </a:r>
              </a:p>
            </p:txBody>
          </p:sp>
        </mc:Choice>
        <mc:Fallback xmlns="">
          <p:sp>
            <p:nvSpPr>
              <p:cNvPr id="13" name="yt_shape_11926"/>
              <p:cNvSpPr txBox="1">
                <a:spLocks noRot="1" noChangeAspect="1" noMove="1" noResize="1" noEditPoints="1" noAdjustHandles="1" noChangeArrowheads="1" noChangeShapeType="1" noTextEdit="1"/>
              </p:cNvSpPr>
              <p:nvPr/>
            </p:nvSpPr>
            <p:spPr>
              <a:xfrm>
                <a:off x="540119" y="1105094"/>
                <a:ext cx="11316521" cy="1158138"/>
              </a:xfrm>
              <a:prstGeom prst="rect">
                <a:avLst/>
              </a:prstGeom>
              <a:blipFill>
                <a:blip r:embed="rId7"/>
                <a:stretch>
                  <a:fillRect l="-1670" t="-4211" r="-1616" b="-5263"/>
                </a:stretch>
              </a:blipFill>
            </p:spPr>
            <p:txBody>
              <a:bodyPr/>
              <a:lstStyle/>
              <a:p>
                <a:r>
                  <a:rPr lang="zh-CN" altLang="en-US">
                    <a:noFill/>
                  </a:rPr>
                  <a:t> </a:t>
                </a:r>
              </a:p>
            </p:txBody>
          </p:sp>
        </mc:Fallback>
      </mc:AlternateContent>
      <p:sp>
        <p:nvSpPr>
          <p:cNvPr id="14" name="yt_shape_11928"/>
          <p:cNvSpPr txBox="1"/>
          <p:nvPr/>
        </p:nvSpPr>
        <p:spPr>
          <a:xfrm>
            <a:off x="540000" y="2274906"/>
            <a:ext cx="4324902"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求证：</a:t>
            </a:r>
            <a:r>
              <a:rPr lang="en-US" altLang="zh-CN" sz="2400" b="0" i="1" u="none">
                <a:solidFill>
                  <a:srgbClr val="000000"/>
                </a:solidFill>
                <a:effectLst/>
                <a:latin typeface="Times New Roman" pitchFamily="24"/>
                <a:ea typeface="Times New Roman" pitchFamily="24"/>
              </a:rPr>
              <a:t>AF</a:t>
            </a:r>
            <a:r>
              <a:rPr lang="zh-CN" altLang="zh-CN" sz="2400" b="0" i="0" u="none">
                <a:solidFill>
                  <a:srgbClr val="000000"/>
                </a:solidFill>
                <a:effectLst/>
                <a:latin typeface="白正" pitchFamily="24"/>
                <a:ea typeface="宋体" pitchFamily="24"/>
              </a:rPr>
              <a:t>与</a:t>
            </a:r>
            <a:r>
              <a:rPr lang="en-US" altLang="zh-CN" sz="2400" b="0" i="1" u="none">
                <a:solidFill>
                  <a:srgbClr val="000000"/>
                </a:solidFill>
                <a:effectLst/>
                <a:latin typeface="Times New Roman" pitchFamily="24"/>
                <a:ea typeface="Times New Roman" pitchFamily="24"/>
              </a:rPr>
              <a:t>DE</a:t>
            </a:r>
            <a:r>
              <a:rPr lang="zh-CN" altLang="zh-CN" sz="2400" b="0" i="0" u="none">
                <a:solidFill>
                  <a:srgbClr val="000000"/>
                </a:solidFill>
                <a:effectLst/>
                <a:latin typeface="白正" pitchFamily="24"/>
                <a:ea typeface="宋体" pitchFamily="24"/>
              </a:rPr>
              <a:t>互相平分；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933"/>
                                        </p:tgtEl>
                                        <p:attrNameLst>
                                          <p:attrName>style.visibility</p:attrName>
                                        </p:attrNameLst>
                                      </p:cBhvr>
                                      <p:to>
                                        <p:strVal val="visible"/>
                                      </p:to>
                                    </p:set>
                                    <p:animEffect transition="in" filter="blinds(horizontal)">
                                      <p:cBhvr>
                                        <p:cTn id="12" dur="500"/>
                                        <p:tgtEl>
                                          <p:spTgt spid="1193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6" grpId="0" build="allAtOnce"/>
      <p:bldP spid="7" grpId="0" build="allAtOnce"/>
      <p:bldP spid="8" grpId="0" build="allAtOnce"/>
      <p:bldP spid="9"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yt_shape_11937"/>
              <p:cNvSpPr txBox="1"/>
              <p:nvPr/>
            </p:nvSpPr>
            <p:spPr>
              <a:xfrm>
                <a:off x="540000" y="1573197"/>
                <a:ext cx="6660478" cy="323742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若</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30°</a:t>
                </a:r>
                <a:r>
                  <a:rPr lang="zh-CN" altLang="zh-CN" sz="2400" b="0" i="0" u="none">
                    <a:solidFill>
                      <a:srgbClr val="000000"/>
                    </a:solidFill>
                    <a:effectLst/>
                    <a:latin typeface="白正" pitchFamily="24"/>
                    <a:ea typeface="宋体" pitchFamily="24"/>
                  </a:rPr>
                  <a:t>，求</a:t>
                </a:r>
                <a:r>
                  <a:rPr lang="en-US" altLang="zh-CN" sz="2400" b="0" i="1" u="none">
                    <a:solidFill>
                      <a:srgbClr val="000000"/>
                    </a:solidFill>
                    <a:effectLst/>
                    <a:latin typeface="Times New Roman" pitchFamily="24"/>
                    <a:ea typeface="Times New Roman" pitchFamily="24"/>
                  </a:rPr>
                  <a:t>DF</a:t>
                </a:r>
                <a:r>
                  <a:rPr lang="zh-CN" altLang="zh-CN" sz="2400" b="0" i="0" u="none">
                    <a:solidFill>
                      <a:srgbClr val="000000"/>
                    </a:solidFill>
                    <a:effectLst/>
                    <a:latin typeface="白正" pitchFamily="24"/>
                    <a:ea typeface="宋体" pitchFamily="24"/>
                  </a:rPr>
                  <a:t>的长</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解：</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br>
                  <a:rPr lang="en-US" altLang="zh-CN" sz="2400" b="0" i="0" u="none">
                    <a:solidFill>
                      <a:srgbClr val="000000"/>
                    </a:solidFill>
                    <a:effectLst/>
                    <a:latin typeface="白正" pitchFamily="24"/>
                    <a:ea typeface="宋体" pitchFamily="24"/>
                  </a:rPr>
                </a:b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BC</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br>
                  <a:rPr lang="en-US" altLang="zh-CN" sz="2400" b="0" i="0" u="none">
                    <a:solidFill>
                      <a:srgbClr val="000000"/>
                    </a:solidFill>
                    <a:effectLst/>
                    <a:latin typeface="白正" pitchFamily="24"/>
                    <a:ea typeface="宋体" pitchFamily="24"/>
                  </a:rPr>
                </a:br>
                <a:r>
                  <a:rPr lang="zh-CN" altLang="zh-CN" sz="2400" b="0" i="0" u="none">
                    <a:solidFill>
                      <a:srgbClr val="FF0000">
                        <a:alpha val="0"/>
                      </a:srgbClr>
                    </a:solidFill>
                    <a:effectLst/>
                    <a:latin typeface="白正" pitchFamily="24"/>
                    <a:ea typeface="楷体" pitchFamily="24"/>
                  </a:rPr>
                  <a:t>又</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a:t>
                </a:r>
                <a:r>
                  <a:rPr lang="zh-CN" altLang="zh-CN" sz="2400" b="0" i="0" u="none">
                    <a:solidFill>
                      <a:srgbClr val="FF0000">
                        <a:alpha val="0"/>
                      </a:srgbClr>
                    </a:solidFill>
                    <a:effectLst/>
                    <a:latin typeface="白正" pitchFamily="24"/>
                    <a:ea typeface="楷体" pitchFamily="24"/>
                  </a:rPr>
                  <a:t>为</a:t>
                </a:r>
                <a:r>
                  <a:rPr lang="en-US" altLang="zh-CN" sz="2400" b="0" i="1"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白正" pitchFamily="24"/>
                    <a:ea typeface="楷体" pitchFamily="24"/>
                  </a:rPr>
                  <a:t>的中点，</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BE</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br>
                  <a:rPr lang="en-US" altLang="zh-CN" sz="2400" b="0" i="0" u="none">
                    <a:solidFill>
                      <a:srgbClr val="000000"/>
                    </a:solidFill>
                    <a:effectLst/>
                    <a:latin typeface="白正" pitchFamily="24"/>
                    <a:ea typeface="宋体" pitchFamily="24"/>
                  </a:rPr>
                </a:b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60°</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ABE</a:t>
                </a:r>
                <a:r>
                  <a:rPr lang="zh-CN" altLang="zh-CN" sz="2400" b="0" i="0" u="none">
                    <a:solidFill>
                      <a:srgbClr val="FF0000">
                        <a:alpha val="0"/>
                      </a:srgbClr>
                    </a:solidFill>
                    <a:effectLst/>
                    <a:latin typeface="白正" pitchFamily="24"/>
                    <a:ea typeface="楷体" pitchFamily="24"/>
                  </a:rPr>
                  <a:t>是等边三角形，</a:t>
                </a:r>
                <a:r>
                  <a:rPr lang="zh-CN" altLang="zh-CN" sz="100" b="0" i="0" u="none" spc="-100">
                    <a:noFill/>
                    <a:effectLst/>
                    <a:latin typeface="白正"/>
                    <a:ea typeface="宋体"/>
                  </a:rPr>
                  <a:t>⁠</a:t>
                </a:r>
                <a:br>
                  <a:rPr lang="en-US" altLang="zh-CN" sz="2400" b="0" i="0" u="none">
                    <a:solidFill>
                      <a:srgbClr val="000000"/>
                    </a:solidFill>
                    <a:effectLst/>
                    <a:latin typeface="白正" pitchFamily="24"/>
                    <a:ea typeface="宋体" pitchFamily="24"/>
                  </a:rPr>
                </a:b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DF</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AE</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100" b="0" i="0" u="none" spc="-100">
                    <a:noFill/>
                    <a:effectLst/>
                    <a:latin typeface="白正"/>
                    <a:ea typeface="宋体"/>
                  </a:rPr>
                  <a:t>⁠</a:t>
                </a:r>
              </a:p>
            </p:txBody>
          </p:sp>
        </mc:Choice>
        <mc:Fallback xmlns="">
          <p:sp>
            <p:nvSpPr>
              <p:cNvPr id="3" name="yt_shape_11937"/>
              <p:cNvSpPr txBox="1">
                <a:spLocks noRot="1" noChangeAspect="1" noMove="1" noResize="1" noEditPoints="1" noAdjustHandles="1" noChangeArrowheads="1" noChangeShapeType="1" noTextEdit="1"/>
              </p:cNvSpPr>
              <p:nvPr/>
            </p:nvSpPr>
            <p:spPr>
              <a:xfrm>
                <a:off x="540000" y="1573197"/>
                <a:ext cx="6660478" cy="3237425"/>
              </a:xfrm>
              <a:prstGeom prst="rect">
                <a:avLst/>
              </a:prstGeom>
              <a:blipFill>
                <a:blip r:embed="rId2"/>
                <a:stretch>
                  <a:fillRect l="-2839" t="-1507" r="-1740" b="-2448"/>
                </a:stretch>
              </a:blipFill>
            </p:spPr>
            <p:txBody>
              <a:bodyPr/>
              <a:lstStyle/>
              <a:p>
                <a:r>
                  <a:rPr lang="zh-CN" altLang="en-US">
                    <a:noFill/>
                  </a:rPr>
                  <a:t> </a:t>
                </a:r>
              </a:p>
            </p:txBody>
          </p:sp>
        </mc:Fallback>
      </mc:AlternateContent>
      <p:pic>
        <p:nvPicPr>
          <p:cNvPr id="11939" name="yt_image_11939" title="H_140.77985">
            <a:extLst>
              <a:ext uri="">
                <a16:creationId xmlns="" xmlns:a16="http://schemas.microsoft.com/office/drawing/2014/main" xmlns:a14="http://schemas.microsoft.com/office/drawing/2010/main" xmlns:mc="http://schemas.openxmlformats.org/markup-compatibility/2006" id="{5351258F-BC95-41E6-9372-C2FE361B0291}"/>
              </a:ext>
            </a:extLst>
          </p:cNvPr>
          <p:cNvPicPr>
            <a:picLocks noChangeAspect="1" noChangeArrowheads="1"/>
          </p:cNvPicPr>
          <p:nvPr/>
        </p:nvPicPr>
        <p:blipFill>
          <a:blip r:embed="rId3" cstate="print"/>
          <a:srcRect/>
          <a:stretch>
            <a:fillRect/>
          </a:stretch>
        </p:blipFill>
        <p:spPr bwMode="auto">
          <a:xfrm>
            <a:off x="9236050" y="2204864"/>
            <a:ext cx="2415949" cy="178790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D39790E5-36E1-EADE-59EA-F57F8BA42C51}"/>
              </a:ext>
            </a:extLst>
          </p:cNvPr>
          <p:cNvSpPr txBox="1"/>
          <p:nvPr/>
        </p:nvSpPr>
        <p:spPr>
          <a:xfrm>
            <a:off x="449989" y="2001879"/>
            <a:ext cx="53172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0A22199C-0E23-D45E-BF32-053B50D0936E}"/>
                  </a:ext>
                </a:extLst>
              </p:cNvPr>
              <p:cNvSpPr txBox="1"/>
              <p:nvPr/>
            </p:nvSpPr>
            <p:spPr>
              <a:xfrm>
                <a:off x="449989" y="2477367"/>
                <a:ext cx="1754886"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xmlns="">
          <p:sp>
            <p:nvSpPr>
              <p:cNvPr id="4" name="文本框 3">
                <a:extLst>
                  <a:ext uri="{FF2B5EF4-FFF2-40B4-BE49-F238E27FC236}">
                    <a16:creationId xmlns:a16="http://schemas.microsoft.com/office/drawing/2014/main" id="{0A22199C-0E23-D45E-BF32-053B50D0936E}"/>
                  </a:ext>
                </a:extLst>
              </p:cNvPr>
              <p:cNvSpPr txBox="1">
                <a:spLocks noRot="1" noChangeAspect="1" noMove="1" noResize="1" noEditPoints="1" noAdjustHandles="1" noChangeArrowheads="1" noChangeShapeType="1" noTextEdit="1"/>
              </p:cNvSpPr>
              <p:nvPr/>
            </p:nvSpPr>
            <p:spPr>
              <a:xfrm>
                <a:off x="449989" y="2477367"/>
                <a:ext cx="1754886" cy="765061"/>
              </a:xfrm>
              <a:prstGeom prst="rect">
                <a:avLst/>
              </a:prstGeom>
              <a:blipFill>
                <a:blip r:embed="rId4"/>
                <a:stretch>
                  <a:fillRect l="-5556" r="-5903" b="-3175"/>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637500F1-4761-7E5B-51A1-74F1D04CA078}"/>
              </a:ext>
            </a:extLst>
          </p:cNvPr>
          <p:cNvSpPr txBox="1"/>
          <p:nvPr/>
        </p:nvSpPr>
        <p:spPr>
          <a:xfrm>
            <a:off x="449989" y="3148816"/>
            <a:ext cx="45457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为</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的中点，</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BE</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509A8401-1C1A-C697-D235-DC0954E4AC5F}"/>
              </a:ext>
            </a:extLst>
          </p:cNvPr>
          <p:cNvSpPr txBox="1"/>
          <p:nvPr/>
        </p:nvSpPr>
        <p:spPr>
          <a:xfrm>
            <a:off x="449989" y="3624304"/>
            <a:ext cx="677614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ABE</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是等边三角形，</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494D4BF5-F2FB-82AD-0487-2D00F2054DFE}"/>
                  </a:ext>
                </a:extLst>
              </p:cNvPr>
              <p:cNvSpPr txBox="1"/>
              <p:nvPr/>
            </p:nvSpPr>
            <p:spPr>
              <a:xfrm>
                <a:off x="449989" y="4099792"/>
                <a:ext cx="3599561" cy="72632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DF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endParaRPr lang="zh-CN" altLang="en-US">
                  <a:solidFill>
                    <a:srgbClr val="FF0000"/>
                  </a:solidFill>
                </a:endParaRPr>
              </a:p>
            </p:txBody>
          </p:sp>
        </mc:Choice>
        <mc:Fallback xmlns="">
          <p:sp>
            <p:nvSpPr>
              <p:cNvPr id="7" name="文本框 6">
                <a:extLst>
                  <a:ext uri="{FF2B5EF4-FFF2-40B4-BE49-F238E27FC236}">
                    <a16:creationId xmlns:a16="http://schemas.microsoft.com/office/drawing/2014/main" id="{494D4BF5-F2FB-82AD-0487-2D00F2054DFE}"/>
                  </a:ext>
                </a:extLst>
              </p:cNvPr>
              <p:cNvSpPr txBox="1">
                <a:spLocks noRot="1" noChangeAspect="1" noMove="1" noResize="1" noEditPoints="1" noAdjustHandles="1" noChangeArrowheads="1" noChangeShapeType="1" noTextEdit="1"/>
              </p:cNvSpPr>
              <p:nvPr/>
            </p:nvSpPr>
            <p:spPr>
              <a:xfrm>
                <a:off x="449989" y="4099792"/>
                <a:ext cx="3599561" cy="726326"/>
              </a:xfrm>
              <a:prstGeom prst="rect">
                <a:avLst/>
              </a:prstGeom>
              <a:blipFill>
                <a:blip r:embed="rId5"/>
                <a:stretch>
                  <a:fillRect l="-2712" r="-3051" b="-5882"/>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7"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942" name="yt_shape_11942"/>
          <p:cNvSpPr txBox="1"/>
          <p:nvPr/>
        </p:nvSpPr>
        <p:spPr>
          <a:xfrm>
            <a:off x="540119" y="872481"/>
            <a:ext cx="5386859" cy="349455"/>
          </a:xfrm>
          <a:prstGeom prst="rect">
            <a:avLst/>
          </a:prstGeom>
        </p:spPr>
        <p:txBody>
          <a:bodyPr vert="horz" wrap="none" lIns="0" tIns="0" rIns="0" bIns="0" rtlCol="0">
            <a:spAutoFit/>
          </a:bodyPr>
          <a:lstStyle/>
          <a:p>
            <a:pPr algn="l" eaLnBrk="1" latinLnBrk="0" hangingPunct="0">
              <a:lnSpc>
                <a:spcPct val="129999"/>
              </a:lnSpc>
            </a:pPr>
            <a:r>
              <a:rPr lang="en-US" altLang="zh-CN" sz="1900" b="0" i="0" u="none" spc="41581">
                <a:solidFill>
                  <a:srgbClr val="1EE3CF"/>
                </a:solidFill>
                <a:effectLst/>
                <a:latin typeface="白正" pitchFamily="19"/>
                <a:ea typeface="宋体" pitchFamily="19"/>
              </a:rPr>
              <a:t> </a:t>
            </a:r>
          </a:p>
        </p:txBody>
      </p:sp>
      <p:pic>
        <p:nvPicPr>
          <p:cNvPr id="11941" name="yt_image_11941" title="H_29.79">
            <a:extLst>
              <a:ext uri="">
                <a16:creationId xmlns="" xmlns:a16="http://schemas.microsoft.com/office/drawing/2014/main" xmlns:a14="http://schemas.microsoft.com/office/drawing/2010/main" xmlns:mc="http://schemas.openxmlformats.org/markup-compatibility/2006" id="{5351258F-BC95-41E6-9372-C2FE361B0291}"/>
              </a:ext>
            </a:extLst>
          </p:cNvPr>
          <p:cNvPicPr>
            <a:picLocks noChangeAspect="1" noChangeArrowheads="1"/>
          </p:cNvPicPr>
          <p:nvPr/>
        </p:nvPicPr>
        <p:blipFill>
          <a:blip r:embed="rId2" cstate="print"/>
          <a:srcRect/>
          <a:stretch>
            <a:fillRect/>
          </a:stretch>
        </p:blipFill>
        <p:spPr bwMode="auto">
          <a:xfrm>
            <a:off x="3369962" y="921880"/>
            <a:ext cx="5339892" cy="378333"/>
          </a:xfrm>
          <a:prstGeom prst="rect">
            <a:avLst/>
          </a:prstGeom>
          <a:noFill/>
          <a:extLst>
            <a:ext uri="{909E8E84-426E-40DD-AFC4-6F175D3DCCD1}">
              <a14:hiddenFill xmlns:a14="http://schemas.microsoft.com/office/drawing/2010/main">
                <a:solidFill>
                  <a:srgbClr val="FFFFFF"/>
                </a:solidFill>
              </a14:hiddenFill>
            </a:ext>
          </a:extLst>
        </p:spPr>
      </p:pic>
      <p:sp>
        <p:nvSpPr>
          <p:cNvPr id="11944" name="yt_shape_11944"/>
          <p:cNvSpPr txBox="1"/>
          <p:nvPr/>
        </p:nvSpPr>
        <p:spPr>
          <a:xfrm>
            <a:off x="540119" y="1350906"/>
            <a:ext cx="11111999" cy="186891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dirty="0">
                <a:solidFill>
                  <a:srgbClr val="000000"/>
                </a:solidFill>
                <a:effectLst/>
                <a:latin typeface="白正" pitchFamily="24"/>
                <a:ea typeface="黑体" pitchFamily="24"/>
              </a:rPr>
              <a:t>中点四边形</a:t>
            </a:r>
          </a:p>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楷体" pitchFamily="24"/>
              </a:rPr>
              <a:t>下关四中月考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我们把依次连接任意一个四边形各边中点得到的四边形叫做中点四边形</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如图，在四边形</a:t>
            </a:r>
            <a:r>
              <a:rPr lang="en-US" altLang="zh-CN" sz="2400" b="0" i="1" u="none" dirty="0">
                <a:solidFill>
                  <a:srgbClr val="000000"/>
                </a:solidFill>
                <a:effectLst/>
                <a:latin typeface="Times New Roman" pitchFamily="24"/>
                <a:ea typeface="Times New Roman" pitchFamily="24"/>
              </a:rPr>
              <a:t>ABCD</a:t>
            </a:r>
            <a:r>
              <a:rPr lang="zh-CN" altLang="zh-CN" sz="2400" b="0" i="0" u="none" dirty="0">
                <a:solidFill>
                  <a:srgbClr val="000000"/>
                </a:solidFill>
                <a:effectLst/>
                <a:latin typeface="白正" pitchFamily="24"/>
                <a:ea typeface="宋体" pitchFamily="24"/>
              </a:rPr>
              <a:t>中，</a:t>
            </a:r>
            <a:r>
              <a:rPr lang="en-US" altLang="zh-CN" sz="2400" b="0" i="1" u="none" dirty="0">
                <a:solidFill>
                  <a:srgbClr val="000000"/>
                </a:solidFill>
                <a:effectLst/>
                <a:latin typeface="Times New Roman" pitchFamily="24"/>
                <a:ea typeface="Times New Roman" pitchFamily="24"/>
              </a:rPr>
              <a:t>E</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F</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G</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H</a:t>
            </a:r>
            <a:r>
              <a:rPr lang="zh-CN" altLang="zh-CN" sz="2400" b="0" i="0" u="none" dirty="0">
                <a:solidFill>
                  <a:srgbClr val="000000"/>
                </a:solidFill>
                <a:effectLst/>
                <a:latin typeface="白正" pitchFamily="24"/>
                <a:ea typeface="宋体" pitchFamily="24"/>
              </a:rPr>
              <a:t>分别是边</a:t>
            </a:r>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BC</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CD</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DA</a:t>
            </a:r>
            <a:r>
              <a:rPr lang="zh-CN" altLang="zh-CN" sz="2400" b="0" i="0" u="none" dirty="0">
                <a:solidFill>
                  <a:srgbClr val="000000"/>
                </a:solidFill>
                <a:effectLst/>
                <a:latin typeface="白正" pitchFamily="24"/>
                <a:ea typeface="宋体" pitchFamily="24"/>
              </a:rPr>
              <a:t>的中点，依次连接各边中点得到中点四边形</a:t>
            </a:r>
            <a:r>
              <a:rPr lang="en-US" altLang="zh-CN" sz="2400" b="0" i="1" u="none" dirty="0">
                <a:solidFill>
                  <a:srgbClr val="000000"/>
                </a:solidFill>
                <a:effectLst/>
                <a:latin typeface="Times New Roman" pitchFamily="24"/>
                <a:ea typeface="Times New Roman" pitchFamily="24"/>
              </a:rPr>
              <a:t>EFGH</a:t>
            </a:r>
            <a:r>
              <a:rPr lang="en-US" altLang="zh-CN" sz="2400" b="0" i="0" u="none" dirty="0">
                <a:solidFill>
                  <a:srgbClr val="000000"/>
                </a:solidFill>
                <a:effectLst/>
                <a:latin typeface="Times New Roman" pitchFamily="24"/>
                <a:ea typeface="Times New Roman" pitchFamily="24"/>
              </a:rPr>
              <a:t>.</a:t>
            </a:r>
          </a:p>
        </p:txBody>
      </p:sp>
      <p:pic>
        <p:nvPicPr>
          <p:cNvPr id="11946" name="yt_image_11946" title="H_97.89827">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9306585" y="2807346"/>
            <a:ext cx="2345533" cy="1243308"/>
          </a:xfrm>
          <a:prstGeom prst="rect">
            <a:avLst/>
          </a:prstGeom>
          <a:noFill/>
          <a:extLst>
            <a:ext uri="{909E8E84-426E-40DD-AFC4-6F175D3DCCD1}">
              <a14:hiddenFill xmlns:a14="http://schemas.microsoft.com/office/drawing/2010/main">
                <a:solidFill>
                  <a:srgbClr val="FFFFFF"/>
                </a:solidFill>
              </a14:hiddenFill>
            </a:ext>
          </a:extLst>
        </p:spPr>
      </p:pic>
      <p:sp>
        <p:nvSpPr>
          <p:cNvPr id="11948" name="yt_shape_11948"/>
          <p:cNvSpPr txBox="1"/>
          <p:nvPr/>
        </p:nvSpPr>
        <p:spPr>
          <a:xfrm>
            <a:off x="540119" y="3300971"/>
            <a:ext cx="7437934"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这个中点四边形</a:t>
            </a:r>
            <a:r>
              <a:rPr lang="en-US" altLang="zh-CN" sz="2400" b="0" i="1" u="none">
                <a:solidFill>
                  <a:srgbClr val="000000"/>
                </a:solidFill>
                <a:effectLst/>
                <a:latin typeface="Times New Roman" pitchFamily="24"/>
                <a:ea typeface="Times New Roman" pitchFamily="24"/>
              </a:rPr>
              <a:t>EFGH</a:t>
            </a:r>
            <a:r>
              <a:rPr lang="zh-CN" altLang="zh-CN" sz="2400" b="0" i="0" u="none">
                <a:solidFill>
                  <a:srgbClr val="000000"/>
                </a:solidFill>
                <a:effectLst/>
                <a:latin typeface="白正" pitchFamily="24"/>
                <a:ea typeface="宋体" pitchFamily="24"/>
              </a:rPr>
              <a:t>的形状是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平行四边形</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a:t>
            </a:r>
          </a:p>
        </p:txBody>
      </p:sp>
      <p:sp>
        <p:nvSpPr>
          <p:cNvPr id="2" name="文本框 1">
            <a:extLst>
              <a:ext uri="{FF2B5EF4-FFF2-40B4-BE49-F238E27FC236}">
                <a16:creationId xmlns:a16="http://schemas.microsoft.com/office/drawing/2014/main" id="{C3D5B02D-67BE-816C-EDB3-8ED059C11EB9}"/>
              </a:ext>
            </a:extLst>
          </p:cNvPr>
          <p:cNvSpPr txBox="1"/>
          <p:nvPr/>
        </p:nvSpPr>
        <p:spPr>
          <a:xfrm>
            <a:off x="5682508" y="3254165"/>
            <a:ext cx="2008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平行四边形</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8" name="yt_shape_11950"/>
          <p:cNvSpPr txBox="1"/>
          <p:nvPr/>
        </p:nvSpPr>
        <p:spPr>
          <a:xfrm>
            <a:off x="540119" y="3775757"/>
            <a:ext cx="4907809" cy="50013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请证明你的结论</a:t>
            </a:r>
            <a:r>
              <a:rPr lang="en-US" altLang="zh-CN" sz="2400" b="0" i="0" u="none" dirty="0">
                <a:solidFill>
                  <a:srgbClr val="000000"/>
                </a:solidFill>
                <a:effectLst/>
                <a:latin typeface="Times New Roman" pitchFamily="24"/>
                <a:ea typeface="Times New Roman" pitchFamily="24"/>
              </a:rPr>
              <a:t>.</a:t>
            </a:r>
            <a:r>
              <a:rPr lang="en-US" altLang="zh-CN" sz="2400" b="0" i="1" u="none" dirty="0">
                <a:solidFill>
                  <a:srgbClr val="FF0000">
                    <a:alpha val="0"/>
                  </a:srgbClr>
                </a:solidFill>
                <a:effectLst/>
                <a:latin typeface="Times New Roman" pitchFamily="24"/>
                <a:ea typeface="Times New Roman" pitchFamily="24"/>
              </a:rPr>
              <a:t>AC</a:t>
            </a:r>
            <a:r>
              <a:rPr lang="zh-CN" altLang="zh-CN" sz="2400" b="0" i="0" u="none" dirty="0">
                <a:solidFill>
                  <a:srgbClr val="FF0000">
                    <a:alpha val="0"/>
                  </a:srgbClr>
                </a:solidFill>
                <a:effectLst/>
                <a:latin typeface="白正" pitchFamily="24"/>
                <a:ea typeface="楷体" pitchFamily="24"/>
              </a:rPr>
              <a:t>，</a:t>
            </a:r>
            <a:r>
              <a:rPr lang="zh-CN" altLang="zh-CN" sz="100" b="0" i="0" u="none" spc="-100" dirty="0">
                <a:noFill/>
                <a:effectLst/>
                <a:latin typeface="白正"/>
                <a:ea typeface="宋体"/>
              </a:rPr>
              <a:t>⁠</a:t>
            </a:r>
          </a:p>
          <a:p>
            <a:pPr algn="l" eaLnBrk="1" latinLnBrk="0" hangingPunct="0">
              <a:lnSpc>
                <a:spcPct val="129999"/>
              </a:lnSpc>
            </a:pPr>
            <a:r>
              <a:rPr lang="zh-CN" altLang="zh-CN" sz="100" b="0" i="0" u="none" spc="-100" dirty="0">
                <a:noFill/>
                <a:effectLst/>
                <a:latin typeface="白正"/>
                <a:ea typeface="宋体"/>
              </a:rPr>
              <a:t>⁠</a:t>
            </a:r>
          </a:p>
        </p:txBody>
      </p:sp>
      <p:pic>
        <p:nvPicPr>
          <p:cNvPr id="9" name="yt_image_11952" title="H_86.76">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4" cstate="print"/>
          <a:srcRect/>
          <a:stretch>
            <a:fillRect/>
          </a:stretch>
        </p:blipFill>
        <p:spPr bwMode="auto">
          <a:xfrm>
            <a:off x="9451075" y="4304046"/>
            <a:ext cx="2369953" cy="131845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0" name="文本框 9">
                <a:extLst>
                  <a:ext uri="{FF2B5EF4-FFF2-40B4-BE49-F238E27FC236}">
                    <a16:creationId xmlns:a16="http://schemas.microsoft.com/office/drawing/2014/main" id="{87FD61CA-12C6-377A-1F6D-1B1B0B299804}"/>
                  </a:ext>
                </a:extLst>
              </p:cNvPr>
              <p:cNvSpPr txBox="1"/>
              <p:nvPr/>
            </p:nvSpPr>
            <p:spPr>
              <a:xfrm>
                <a:off x="450109" y="4638742"/>
                <a:ext cx="7014044" cy="76506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rPr>
                  <a:t>证明：</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rPr>
                  <a:t>连接</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AC</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rPr>
                  <a:t>，由三角形中位线性质得，</a:t>
                </a:r>
                <a:endParaRPr kumimoji="0" lang="en-US" altLang="zh-CN" sz="2400" b="0" i="0" strike="noStrike" kern="1200" cap="none" spc="0" normalizeH="0" baseline="0" noProof="0" dirty="0">
                  <a:ln>
                    <a:noFill/>
                  </a:ln>
                  <a:solidFill>
                    <a:srgbClr val="FF0000"/>
                  </a:solidFill>
                  <a:effectLst/>
                  <a:uLnTx/>
                  <a:uFillTx/>
                  <a:latin typeface="白正" pitchFamily="24"/>
                  <a:ea typeface="楷体" pitchFamily="24"/>
                </a:endParaRPr>
              </a:p>
              <a:p>
                <a:pPr lvl="0">
                  <a:lnSpc>
                    <a:spcPct val="129999"/>
                  </a:lnSpc>
                </a:pP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EF</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AC</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rPr>
                  <a:t>且</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EF</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AC</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GH</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AC</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rPr>
                  <a:t>且</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GH</a:t>
                </a:r>
                <a:r>
                  <a:rPr lang="zh-CN" altLang="zh-CN" sz="2400" dirty="0">
                    <a:solidFill>
                      <a:srgbClr val="FF0000"/>
                    </a:solidFill>
                    <a:latin typeface="宋体" pitchFamily="24"/>
                    <a:ea typeface="宋体" pitchFamily="24"/>
                  </a:rPr>
                  <a:t>＝</a:t>
                </a:r>
                <a14:m>
                  <m:oMath xmlns:m="http://schemas.openxmlformats.org/officeDocument/2006/math">
                    <m:f>
                      <m:fPr>
                        <m:ctrlPr>
                          <a:rPr lang="en-US" altLang="zh-CN" sz="2400" i="1">
                            <a:solidFill>
                              <a:srgbClr val="FF0000"/>
                            </a:solidFill>
                            <a:latin typeface="Cambria Math" panose="02040503050406030204" pitchFamily="18" charset="0"/>
                            <a:ea typeface="Cambria Math" panose="02040503050406030204" pitchFamily="48" charset="0"/>
                          </a:rPr>
                        </m:ctrlPr>
                      </m:fPr>
                      <m:num>
                        <m:r>
                          <a:rPr lang="en-US" altLang="zh-CN" sz="2400" i="1">
                            <a:solidFill>
                              <a:srgbClr val="FF0000"/>
                            </a:solidFill>
                            <a:latin typeface="Cambria Math" panose="02040503050406030204" pitchFamily="48" charset="0"/>
                            <a:ea typeface="Cambria Math" panose="02040503050406030204" pitchFamily="48" charset="0"/>
                          </a:rPr>
                          <m:t>1</m:t>
                        </m:r>
                      </m:num>
                      <m:den>
                        <m:r>
                          <a:rPr lang="en-US" altLang="zh-CN" sz="2400" i="1">
                            <a:solidFill>
                              <a:srgbClr val="FF0000"/>
                            </a:solidFill>
                            <a:latin typeface="Cambria Math" panose="02040503050406030204" pitchFamily="48" charset="0"/>
                            <a:ea typeface="Cambria Math" panose="02040503050406030204" pitchFamily="48" charset="0"/>
                          </a:rPr>
                          <m:t>2</m:t>
                        </m:r>
                      </m:den>
                    </m:f>
                  </m:oMath>
                </a14:m>
                <a:r>
                  <a:rPr lang="en-US" altLang="zh-CN" sz="2400" i="1" dirty="0">
                    <a:solidFill>
                      <a:srgbClr val="FF0000"/>
                    </a:solidFill>
                    <a:latin typeface="Times New Roman" pitchFamily="24"/>
                    <a:ea typeface="Times New Roman" pitchFamily="24"/>
                  </a:rPr>
                  <a:t>AC</a:t>
                </a:r>
                <a:r>
                  <a:rPr lang="zh-CN" altLang="zh-CN" sz="2400" dirty="0">
                    <a:solidFill>
                      <a:srgbClr val="FF0000"/>
                    </a:solidFill>
                    <a:latin typeface="白正" pitchFamily="24"/>
                    <a:ea typeface="楷体" pitchFamily="24"/>
                  </a:rPr>
                  <a:t>，</a:t>
                </a:r>
                <a:endParaRPr lang="zh-CN" altLang="en-US" dirty="0">
                  <a:solidFill>
                    <a:srgbClr val="FF0000"/>
                  </a:solidFill>
                </a:endParaRPr>
              </a:p>
              <a:p>
                <a:pPr>
                  <a:lnSpc>
                    <a:spcPct val="129999"/>
                  </a:lnSpc>
                </a:pPr>
                <a:endParaRPr lang="zh-CN" altLang="en-US" dirty="0">
                  <a:solidFill>
                    <a:srgbClr val="FF0000"/>
                  </a:solidFill>
                </a:endParaRPr>
              </a:p>
            </p:txBody>
          </p:sp>
        </mc:Choice>
        <mc:Fallback xmlns="">
          <p:sp>
            <p:nvSpPr>
              <p:cNvPr id="10" name="文本框 9">
                <a:extLst>
                  <a:ext uri="{FF2B5EF4-FFF2-40B4-BE49-F238E27FC236}">
                    <a16:creationId xmlns:a16="http://schemas.microsoft.com/office/drawing/2014/main" id="{87FD61CA-12C6-377A-1F6D-1B1B0B299804}"/>
                  </a:ext>
                </a:extLst>
              </p:cNvPr>
              <p:cNvSpPr txBox="1">
                <a:spLocks noRot="1" noChangeAspect="1" noMove="1" noResize="1" noEditPoints="1" noAdjustHandles="1" noChangeArrowheads="1" noChangeShapeType="1" noTextEdit="1"/>
              </p:cNvSpPr>
              <p:nvPr/>
            </p:nvSpPr>
            <p:spPr>
              <a:xfrm>
                <a:off x="450109" y="4638742"/>
                <a:ext cx="7014044" cy="765061"/>
              </a:xfrm>
              <a:prstGeom prst="rect">
                <a:avLst/>
              </a:prstGeom>
              <a:blipFill>
                <a:blip r:embed="rId5"/>
                <a:stretch>
                  <a:fillRect l="-1391" t="-55200" b="-11200"/>
                </a:stretch>
              </a:blipFill>
            </p:spPr>
            <p:txBody>
              <a:bodyPr/>
              <a:lstStyle/>
              <a:p>
                <a:r>
                  <a:rPr lang="zh-CN" altLang="en-US">
                    <a:noFill/>
                  </a:rPr>
                  <a:t> </a:t>
                </a:r>
              </a:p>
            </p:txBody>
          </p:sp>
        </mc:Fallback>
      </mc:AlternateContent>
      <p:sp>
        <p:nvSpPr>
          <p:cNvPr id="11" name="文本框 10">
            <a:extLst>
              <a:ext uri="{FF2B5EF4-FFF2-40B4-BE49-F238E27FC236}">
                <a16:creationId xmlns:a16="http://schemas.microsoft.com/office/drawing/2014/main" id="{5A7C5AB2-E9B0-6E57-11D3-7F0BD3F9FA0B}"/>
              </a:ext>
            </a:extLst>
          </p:cNvPr>
          <p:cNvSpPr txBox="1"/>
          <p:nvPr/>
        </p:nvSpPr>
        <p:spPr>
          <a:xfrm>
            <a:off x="450108" y="5320064"/>
            <a:ext cx="20755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EF    GH</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endParaRPr lang="zh-CN" altLang="en-US" dirty="0">
              <a:solidFill>
                <a:srgbClr val="FF0000"/>
              </a:solidFill>
            </a:endParaRPr>
          </a:p>
        </p:txBody>
      </p:sp>
      <p:sp>
        <p:nvSpPr>
          <p:cNvPr id="12" name="文本框 11">
            <a:extLst>
              <a:ext uri="{FF2B5EF4-FFF2-40B4-BE49-F238E27FC236}">
                <a16:creationId xmlns:a16="http://schemas.microsoft.com/office/drawing/2014/main" id="{EDA5823C-C12A-AC85-C478-FCC997CF410E}"/>
              </a:ext>
            </a:extLst>
          </p:cNvPr>
          <p:cNvSpPr txBox="1"/>
          <p:nvPr/>
        </p:nvSpPr>
        <p:spPr>
          <a:xfrm>
            <a:off x="450108" y="5795552"/>
            <a:ext cx="41170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EFGH</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是平行四边形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pic>
        <p:nvPicPr>
          <p:cNvPr id="4" name="图片 3"/>
          <p:cNvPicPr>
            <a:picLocks noChangeAspect="1"/>
          </p:cNvPicPr>
          <p:nvPr/>
        </p:nvPicPr>
        <p:blipFill>
          <a:blip r:embed="rId6"/>
          <a:stretch>
            <a:fillRect/>
          </a:stretch>
        </p:blipFill>
        <p:spPr>
          <a:xfrm>
            <a:off x="1192911" y="5482974"/>
            <a:ext cx="294977" cy="32229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xEl>
                                              <p:pRg st="1" end="1"/>
                                            </p:txEl>
                                          </p:spTgt>
                                        </p:tgtEl>
                                        <p:attrNameLst>
                                          <p:attrName>style.visibility</p:attrName>
                                        </p:attrNameLst>
                                      </p:cBhvr>
                                      <p:to>
                                        <p:strVal val="visible"/>
                                      </p:to>
                                    </p:set>
                                    <p:animEffect transition="in" filter="blinds(horizontal)">
                                      <p:cBhvr>
                                        <p:cTn id="22" dur="500"/>
                                        <p:tgtEl>
                                          <p:spTgt spid="10">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blinds(horizontal)">
                                      <p:cBhvr>
                                        <p:cTn id="27" dur="500"/>
                                        <p:tgtEl>
                                          <p:spTgt spid="11">
                                            <p:txEl>
                                              <p:pRg st="0" end="0"/>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linds(horizontal)">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2">
                                            <p:txEl>
                                              <p:pRg st="0" end="0"/>
                                            </p:txEl>
                                          </p:spTgt>
                                        </p:tgtEl>
                                        <p:attrNameLst>
                                          <p:attrName>style.visibility</p:attrName>
                                        </p:attrNameLst>
                                      </p:cBhvr>
                                      <p:to>
                                        <p:strVal val="visible"/>
                                      </p:to>
                                    </p:set>
                                    <p:animEffect transition="in" filter="blinds(horizontal)">
                                      <p:cBhvr>
                                        <p:cTn id="35"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10" grpId="0" uiExpand="1" build="allAtOnce"/>
      <p:bldP spid="11" grpId="0" build="allAtOnce"/>
      <p:bldP spid="12"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955" name="yt_shape_11955"/>
          <p:cNvSpPr txBox="1"/>
          <p:nvPr/>
        </p:nvSpPr>
        <p:spPr>
          <a:xfrm>
            <a:off x="540119" y="1691586"/>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黑体" pitchFamily="24"/>
              </a:rPr>
              <a:t>【变式</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黑体" pitchFamily="24"/>
              </a:rPr>
              <a:t>】</a:t>
            </a:r>
            <a:r>
              <a:rPr lang="zh-CN" altLang="zh-CN" sz="2400" b="0" i="0" u="none">
                <a:solidFill>
                  <a:srgbClr val="000000"/>
                </a:solidFill>
                <a:effectLst/>
                <a:latin typeface="白正" pitchFamily="24"/>
                <a:ea typeface="宋体" pitchFamily="24"/>
              </a:rPr>
              <a:t>如图，</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是</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内一点，</a:t>
            </a:r>
            <a:r>
              <a:rPr lang="en-US" altLang="zh-CN" sz="2400" b="0" i="1" u="none">
                <a:solidFill>
                  <a:srgbClr val="000000"/>
                </a:solidFill>
                <a:effectLst/>
                <a:latin typeface="Times New Roman" pitchFamily="24"/>
                <a:ea typeface="Times New Roman" pitchFamily="24"/>
              </a:rPr>
              <a:t>BD</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CD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G</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H</a:t>
            </a:r>
            <a:r>
              <a:rPr lang="zh-CN" altLang="zh-CN" sz="2400" b="0" i="0" u="none">
                <a:solidFill>
                  <a:srgbClr val="000000"/>
                </a:solidFill>
                <a:effectLst/>
                <a:latin typeface="白正" pitchFamily="24"/>
                <a:ea typeface="宋体" pitchFamily="24"/>
              </a:rPr>
              <a:t>分别是</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CD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的中点，则四边形</a:t>
            </a:r>
            <a:r>
              <a:rPr lang="en-US" altLang="zh-CN" sz="2400" b="0" i="1" u="none">
                <a:solidFill>
                  <a:srgbClr val="000000"/>
                </a:solidFill>
                <a:effectLst/>
                <a:latin typeface="Times New Roman" pitchFamily="24"/>
                <a:ea typeface="Times New Roman" pitchFamily="24"/>
              </a:rPr>
              <a:t>EFGH</a:t>
            </a:r>
            <a:r>
              <a:rPr lang="zh-CN" altLang="zh-CN" sz="2400" b="0" i="0" u="none">
                <a:solidFill>
                  <a:srgbClr val="000000"/>
                </a:solidFill>
                <a:effectLst/>
                <a:latin typeface="白正" pitchFamily="24"/>
                <a:ea typeface="宋体" pitchFamily="24"/>
              </a:rPr>
              <a:t>的周长为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1956" name="yt_image_11956" title="H_134.73">
            <a:extLst>
              <a:ext uri="">
                <a16:creationId xmlns="" xmlns:a16="http://schemas.microsoft.com/office/drawing/2014/main" xmlns:p14="http://schemas.microsoft.com/office/powerpoint/2010/main" xmlns:mc="http://schemas.openxmlformats.org/markup-compatibility/2006"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10301171" y="2865224"/>
            <a:ext cx="1303803" cy="1711071"/>
          </a:xfrm>
          <a:prstGeom prst="rect">
            <a:avLst/>
          </a:prstGeom>
          <a:noFill/>
          <a:extLst>
            <a:ext uri="{909E8E84-426E-40DD-AFC4-6F175D3DCCD1}">
              <a14:hiddenFill xmlns:a14="http://schemas.microsoft.com/office/drawing/2010/main">
                <a:solidFill>
                  <a:srgbClr val="FFFFFF"/>
                </a:solidFill>
              </a14:hiddenFill>
            </a:ext>
          </a:extLst>
        </p:spPr>
      </p:pic>
      <p:sp>
        <p:nvSpPr>
          <p:cNvPr id="11958" name="yt_shape_11958"/>
          <p:cNvSpPr txBox="1"/>
          <p:nvPr/>
        </p:nvSpPr>
        <p:spPr>
          <a:xfrm>
            <a:off x="10260575" y="4626705"/>
            <a:ext cx="1384995" cy="435376"/>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dirty="0">
                <a:solidFill>
                  <a:srgbClr val="000000"/>
                </a:solidFill>
                <a:effectLst/>
                <a:latin typeface="白正" pitchFamily="24"/>
                <a:ea typeface="宋体" pitchFamily="24"/>
              </a:rPr>
              <a:t>变式</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白正" pitchFamily="24"/>
                <a:ea typeface="宋体" pitchFamily="24"/>
              </a:rPr>
              <a:t>题图</a:t>
            </a:r>
          </a:p>
        </p:txBody>
      </p:sp>
      <p:graphicFrame>
        <p:nvGraphicFramePr>
          <p:cNvPr id="11959" name="yt_table_11959"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950210230"/>
              </p:ext>
            </p:extLst>
          </p:nvPr>
        </p:nvGraphicFramePr>
        <p:xfrm>
          <a:off x="540000" y="2958851"/>
          <a:ext cx="7505066" cy="475488"/>
        </p:xfrm>
        <a:graphic>
          <a:graphicData uri="http://schemas.openxmlformats.org/drawingml/2006/table">
            <a:tbl>
              <a:tblPr/>
              <a:tblGrid>
                <a:gridCol w="2118043">
                  <a:extLst>
                    <a:ext uri="{9D8B030D-6E8A-4147-A177-3AD203B41FA5}">
                      <a16:colId xmlns:a16="http://schemas.microsoft.com/office/drawing/2014/main" val="10277"/>
                    </a:ext>
                  </a:extLst>
                </a:gridCol>
                <a:gridCol w="2100580">
                  <a:extLst>
                    <a:ext uri="{9D8B030D-6E8A-4147-A177-3AD203B41FA5}">
                      <a16:colId xmlns:a16="http://schemas.microsoft.com/office/drawing/2014/main" val="10278"/>
                    </a:ext>
                  </a:extLst>
                </a:gridCol>
                <a:gridCol w="2100580">
                  <a:extLst>
                    <a:ext uri="{9D8B030D-6E8A-4147-A177-3AD203B41FA5}">
                      <a16:colId xmlns:a16="http://schemas.microsoft.com/office/drawing/2014/main" val="10279"/>
                    </a:ext>
                  </a:extLst>
                </a:gridCol>
                <a:gridCol w="1185863">
                  <a:extLst>
                    <a:ext uri="{9D8B030D-6E8A-4147-A177-3AD203B41FA5}">
                      <a16:colId xmlns:a16="http://schemas.microsoft.com/office/drawing/2014/main" val="10280"/>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A.12</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B.14</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C.24</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D.21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72"/>
                  </a:ext>
                </a:extLst>
              </a:tr>
            </a:tbl>
          </a:graphicData>
        </a:graphic>
      </p:graphicFrame>
      <p:sp>
        <p:nvSpPr>
          <p:cNvPr id="2" name="文本框 1">
            <a:extLst>
              <a:ext uri="{FF2B5EF4-FFF2-40B4-BE49-F238E27FC236}">
                <a16:creationId xmlns:a16="http://schemas.microsoft.com/office/drawing/2014/main" id="{13054E57-5491-5D77-C501-17BD3E5F5D52}"/>
              </a:ext>
            </a:extLst>
          </p:cNvPr>
          <p:cNvSpPr txBox="1"/>
          <p:nvPr/>
        </p:nvSpPr>
        <p:spPr>
          <a:xfrm>
            <a:off x="9695707" y="2120268"/>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961" name="yt_shape_11961"/>
          <p:cNvSpPr txBox="1"/>
          <p:nvPr/>
        </p:nvSpPr>
        <p:spPr>
          <a:xfrm>
            <a:off x="540119" y="1925443"/>
            <a:ext cx="11111999" cy="138877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黑体" pitchFamily="24"/>
              </a:rPr>
              <a:t>【变式</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黑体" pitchFamily="24"/>
              </a:rPr>
              <a:t>】</a:t>
            </a:r>
            <a:r>
              <a:rPr lang="zh-CN" altLang="zh-CN" sz="2400" b="0" i="0" u="none">
                <a:solidFill>
                  <a:srgbClr val="000000"/>
                </a:solidFill>
                <a:effectLst/>
                <a:latin typeface="白正" pitchFamily="24"/>
                <a:ea typeface="宋体" pitchFamily="24"/>
              </a:rPr>
              <a:t>如图，在四边形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中，</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G</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H</a:t>
            </a:r>
            <a:r>
              <a:rPr lang="zh-CN" altLang="zh-CN" sz="2400" b="0" i="0" u="none">
                <a:solidFill>
                  <a:srgbClr val="000000"/>
                </a:solidFill>
                <a:effectLst/>
                <a:latin typeface="白正" pitchFamily="24"/>
                <a:ea typeface="宋体" pitchFamily="24"/>
              </a:rPr>
              <a:t>分别是</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CD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的中点，则四边形</a:t>
            </a:r>
            <a:r>
              <a:rPr lang="en-US" altLang="zh-CN" sz="2400" b="0" i="1" u="none">
                <a:solidFill>
                  <a:srgbClr val="000000"/>
                </a:solidFill>
                <a:effectLst/>
                <a:latin typeface="Times New Roman" pitchFamily="24"/>
                <a:ea typeface="Times New Roman" pitchFamily="24"/>
              </a:rPr>
              <a:t>EGFH</a:t>
            </a:r>
            <a:r>
              <a:rPr lang="zh-CN" altLang="zh-CN" sz="2400" b="0" i="0" u="none">
                <a:solidFill>
                  <a:srgbClr val="000000"/>
                </a:solidFill>
                <a:effectLst/>
                <a:latin typeface="白正" pitchFamily="24"/>
                <a:ea typeface="宋体" pitchFamily="24"/>
              </a:rPr>
              <a:t>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平行四边形</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；若</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，则四边形</a:t>
            </a:r>
            <a:r>
              <a:rPr lang="en-US" altLang="zh-CN" sz="2400" b="0" i="1" u="none">
                <a:solidFill>
                  <a:srgbClr val="000000"/>
                </a:solidFill>
                <a:effectLst/>
                <a:latin typeface="Times New Roman" pitchFamily="24"/>
                <a:ea typeface="Times New Roman" pitchFamily="24"/>
              </a:rPr>
              <a:t>EGFH</a:t>
            </a:r>
            <a:r>
              <a:rPr lang="zh-CN" altLang="zh-CN" sz="2400" b="0" i="0" u="none">
                <a:solidFill>
                  <a:srgbClr val="000000"/>
                </a:solidFill>
                <a:effectLst/>
                <a:latin typeface="白正" pitchFamily="24"/>
                <a:ea typeface="宋体" pitchFamily="24"/>
              </a:rPr>
              <a:t>的周长为</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16</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pic>
        <p:nvPicPr>
          <p:cNvPr id="11962" name="yt_image_11962" title="H_101.52">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193214" y="3517373"/>
            <a:ext cx="1805571" cy="1289304"/>
          </a:xfrm>
          <a:prstGeom prst="rect">
            <a:avLst/>
          </a:prstGeom>
          <a:noFill/>
          <a:extLst>
            <a:ext uri="{909E8E84-426E-40DD-AFC4-6F175D3DCCD1}">
              <a14:hiddenFill xmlns:a14="http://schemas.microsoft.com/office/drawing/2010/main">
                <a:solidFill>
                  <a:srgbClr val="FFFFFF"/>
                </a:solidFill>
              </a14:hiddenFill>
            </a:ext>
          </a:extLst>
        </p:spPr>
      </p:pic>
      <p:sp>
        <p:nvSpPr>
          <p:cNvPr id="11964" name="yt_shape_11964"/>
          <p:cNvSpPr txBox="1"/>
          <p:nvPr/>
        </p:nvSpPr>
        <p:spPr>
          <a:xfrm>
            <a:off x="5403501" y="4857180"/>
            <a:ext cx="1384995" cy="435376"/>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dirty="0">
                <a:solidFill>
                  <a:srgbClr val="000000"/>
                </a:solidFill>
                <a:effectLst/>
                <a:latin typeface="白正" pitchFamily="24"/>
                <a:ea typeface="宋体" pitchFamily="24"/>
              </a:rPr>
              <a:t>变式</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白正" pitchFamily="24"/>
                <a:ea typeface="宋体" pitchFamily="24"/>
              </a:rPr>
              <a:t>题图</a:t>
            </a:r>
          </a:p>
        </p:txBody>
      </p:sp>
      <p:sp>
        <p:nvSpPr>
          <p:cNvPr id="2" name="文本框 1">
            <a:extLst>
              <a:ext uri="{FF2B5EF4-FFF2-40B4-BE49-F238E27FC236}">
                <a16:creationId xmlns:a16="http://schemas.microsoft.com/office/drawing/2014/main" id="{F1B45DED-9730-241E-3042-71EC25BB74AD}"/>
              </a:ext>
            </a:extLst>
          </p:cNvPr>
          <p:cNvSpPr txBox="1"/>
          <p:nvPr/>
        </p:nvSpPr>
        <p:spPr>
          <a:xfrm>
            <a:off x="3701308" y="2354125"/>
            <a:ext cx="2008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平行四边形</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6D1ECC54-6DA0-25CD-5C8A-9C0D94DEDC1D}"/>
              </a:ext>
            </a:extLst>
          </p:cNvPr>
          <p:cNvSpPr txBox="1"/>
          <p:nvPr/>
        </p:nvSpPr>
        <p:spPr>
          <a:xfrm>
            <a:off x="1059708" y="2829613"/>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16</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866" name="yt_shape_11866"/>
              <p:cNvSpPr txBox="1"/>
              <p:nvPr/>
            </p:nvSpPr>
            <p:spPr>
              <a:xfrm>
                <a:off x="540119" y="900198"/>
                <a:ext cx="11111999" cy="5458674"/>
              </a:xfrm>
              <a:prstGeom prst="rect">
                <a:avLst/>
              </a:prstGeom>
            </p:spPr>
            <p:txBody>
              <a:bodyPr vert="horz" wrap="square" lIns="0" tIns="0" rIns="0" bIns="0" rtlCol="0">
                <a:spAutoFit/>
              </a:bodyPr>
              <a:lstStyle/>
              <a:p>
                <a:pPr algn="l" eaLnBrk="1" latinLnBrk="0" hangingPunct="0">
                  <a:lnSpc>
                    <a:spcPct val="120000"/>
                  </a:lnSpc>
                </a:pPr>
                <a:r>
                  <a:rPr lang="zh-CN" altLang="zh-CN" sz="2400" b="0" i="0" u="none">
                    <a:solidFill>
                      <a:srgbClr val="D5004A"/>
                    </a:solidFill>
                    <a:effectLst/>
                    <a:latin typeface="白正" pitchFamily="24"/>
                    <a:ea typeface="黑体" pitchFamily="24"/>
                  </a:rPr>
                  <a:t>【自主解答】</a:t>
                </a:r>
                <a:r>
                  <a:rPr lang="zh-CN" altLang="zh-CN" sz="2400" b="0" i="0" u="none">
                    <a:solidFill>
                      <a:srgbClr val="000000"/>
                    </a:solidFill>
                    <a:effectLst/>
                    <a:latin typeface="白正" pitchFamily="24"/>
                    <a:ea typeface="楷体" pitchFamily="24"/>
                  </a:rPr>
                  <a:t>解：延长</a:t>
                </a:r>
                <a:r>
                  <a:rPr lang="en-US" altLang="zh-CN" sz="2400" b="1"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楷体" pitchFamily="24"/>
                  </a:rPr>
                  <a:t>交</a:t>
                </a:r>
                <a:r>
                  <a:rPr lang="en-US" altLang="zh-CN" sz="2400" b="1"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楷体" pitchFamily="24"/>
                  </a:rPr>
                  <a:t>于点</a:t>
                </a:r>
                <a:r>
                  <a:rPr lang="en-US" altLang="zh-CN" sz="2400" b="1" i="1" u="none">
                    <a:solidFill>
                      <a:srgbClr val="000000"/>
                    </a:solidFill>
                    <a:effectLst/>
                    <a:latin typeface="Times New Roman" pitchFamily="24"/>
                    <a:ea typeface="Times New Roman" pitchFamily="24"/>
                  </a:rPr>
                  <a:t>N</a:t>
                </a:r>
                <a:r>
                  <a:rPr lang="zh-CN" altLang="zh-CN" sz="2400" b="0" i="0" u="none">
                    <a:solidFill>
                      <a:srgbClr val="000000"/>
                    </a:solidFill>
                    <a:effectLst/>
                    <a:latin typeface="白正" pitchFamily="24"/>
                    <a:ea typeface="楷体" pitchFamily="24"/>
                  </a:rPr>
                  <a:t>，</a:t>
                </a:r>
              </a:p>
              <a:p>
                <a:pPr algn="l" eaLnBrk="1" latinLnBrk="0" hangingPunct="0">
                  <a:lnSpc>
                    <a:spcPct val="120000"/>
                  </a:lnSpc>
                </a:pP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AD</a:t>
                </a:r>
                <a:r>
                  <a:rPr lang="zh-CN" altLang="zh-CN" sz="2400" b="0" i="0" u="none">
                    <a:solidFill>
                      <a:srgbClr val="000000"/>
                    </a:solidFill>
                    <a:effectLst/>
                    <a:latin typeface="白正" pitchFamily="24"/>
                    <a:ea typeface="楷体" pitchFamily="24"/>
                  </a:rPr>
                  <a:t>是</a:t>
                </a: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BAC</a:t>
                </a:r>
                <a:r>
                  <a:rPr lang="zh-CN" altLang="zh-CN" sz="2400" b="0" i="0" u="none">
                    <a:solidFill>
                      <a:srgbClr val="000000"/>
                    </a:solidFill>
                    <a:effectLst/>
                    <a:latin typeface="白正" pitchFamily="24"/>
                    <a:ea typeface="楷体" pitchFamily="24"/>
                  </a:rPr>
                  <a:t>的平分线，</a:t>
                </a:r>
                <a:r>
                  <a:rPr lang="en-US" altLang="zh-CN" sz="2400" b="1" i="1" u="none">
                    <a:solidFill>
                      <a:srgbClr val="000000"/>
                    </a:solidFill>
                    <a:effectLst/>
                    <a:latin typeface="Times New Roman" pitchFamily="24"/>
                    <a:ea typeface="Times New Roman" pitchFamily="24"/>
                  </a:rPr>
                  <a:t>BD</a:t>
                </a: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AD</a:t>
                </a:r>
                <a:r>
                  <a:rPr lang="zh-CN" altLang="zh-CN" sz="2400" b="0" i="0" u="none">
                    <a:solidFill>
                      <a:srgbClr val="000000"/>
                    </a:solidFill>
                    <a:effectLst/>
                    <a:latin typeface="白正" pitchFamily="24"/>
                    <a:ea typeface="楷体" pitchFamily="24"/>
                  </a:rPr>
                  <a:t>，</a:t>
                </a:r>
              </a:p>
              <a:p>
                <a:pPr algn="l" eaLnBrk="1" latinLnBrk="0" hangingPunct="0">
                  <a:lnSpc>
                    <a:spcPct val="120000"/>
                  </a:lnSpc>
                </a:pP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BAD</a:t>
                </a:r>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NAD</a:t>
                </a:r>
                <a:r>
                  <a:rPr lang="zh-CN" altLang="zh-CN" sz="2400" b="0" i="0" u="none">
                    <a:solidFill>
                      <a:srgbClr val="000000"/>
                    </a:solidFill>
                    <a:effectLst/>
                    <a:latin typeface="白正" pitchFamily="24"/>
                    <a:ea typeface="楷体" pitchFamily="24"/>
                  </a:rPr>
                  <a:t>，</a:t>
                </a:r>
              </a:p>
              <a:p>
                <a:pPr algn="l" eaLnBrk="1" latinLnBrk="0" hangingPunct="0">
                  <a:lnSpc>
                    <a:spcPct val="120000"/>
                  </a:lnSpc>
                </a:pP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ADB</a:t>
                </a:r>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ADN</a:t>
                </a:r>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90°</a:t>
                </a:r>
                <a:r>
                  <a:rPr lang="zh-CN" altLang="zh-CN" sz="2400" b="0" i="0" u="none">
                    <a:solidFill>
                      <a:srgbClr val="000000"/>
                    </a:solidFill>
                    <a:effectLst/>
                    <a:latin typeface="白正" pitchFamily="24"/>
                    <a:ea typeface="楷体" pitchFamily="24"/>
                  </a:rPr>
                  <a:t>，</a:t>
                </a:r>
              </a:p>
              <a:p>
                <a:pPr algn="l" eaLnBrk="1" latinLnBrk="0" hangingPunct="0">
                  <a:lnSpc>
                    <a:spcPct val="120000"/>
                  </a:lnSpc>
                </a:pPr>
                <a:r>
                  <a:rPr lang="zh-CN" altLang="zh-CN" sz="2400" b="0" i="0" u="none">
                    <a:solidFill>
                      <a:srgbClr val="000000"/>
                    </a:solidFill>
                    <a:effectLst/>
                    <a:latin typeface="白正" pitchFamily="24"/>
                    <a:ea typeface="楷体" pitchFamily="24"/>
                  </a:rPr>
                  <a:t>又</a:t>
                </a: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AD</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AD</a:t>
                </a:r>
                <a:r>
                  <a:rPr lang="zh-CN" altLang="zh-CN" sz="2400" b="0" i="0" u="none">
                    <a:solidFill>
                      <a:srgbClr val="000000"/>
                    </a:solidFill>
                    <a:effectLst/>
                    <a:latin typeface="白正" pitchFamily="24"/>
                    <a:ea typeface="楷体" pitchFamily="24"/>
                  </a:rPr>
                  <a:t>，</a:t>
                </a:r>
              </a:p>
              <a:p>
                <a:pPr algn="l" eaLnBrk="1" latinLnBrk="0" hangingPunct="0">
                  <a:lnSpc>
                    <a:spcPct val="120000"/>
                  </a:lnSpc>
                </a:pP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ADB</a:t>
                </a: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ADN</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ASA</a:t>
                </a:r>
                <a:r>
                  <a:rPr lang="zh-CN" altLang="zh-CN" sz="2400" b="0" i="0" u="none">
                    <a:solidFill>
                      <a:srgbClr val="000000"/>
                    </a:solidFill>
                    <a:effectLst/>
                    <a:latin typeface="宋体" pitchFamily="24"/>
                    <a:ea typeface="宋体" pitchFamily="24"/>
                  </a:rPr>
                  <a:t>）</a:t>
                </a:r>
                <a:r>
                  <a:rPr lang="en-US" altLang="zh-CN" sz="2400" b="1" i="0" u="none">
                    <a:solidFill>
                      <a:srgbClr val="000000"/>
                    </a:solidFill>
                    <a:effectLst/>
                    <a:latin typeface="Times New Roman" pitchFamily="24"/>
                    <a:ea typeface="Times New Roman" pitchFamily="24"/>
                  </a:rPr>
                  <a:t>.</a:t>
                </a:r>
              </a:p>
              <a:p>
                <a:pPr algn="l" eaLnBrk="1" latinLnBrk="0" hangingPunct="0">
                  <a:lnSpc>
                    <a:spcPct val="120000"/>
                  </a:lnSpc>
                </a:pP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BD</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ND</a:t>
                </a:r>
                <a:r>
                  <a:rPr lang="zh-CN" altLang="zh-CN" sz="2400" b="0" i="0" u="none">
                    <a:solidFill>
                      <a:srgbClr val="000000"/>
                    </a:solidFill>
                    <a:effectLst/>
                    <a:latin typeface="白正" pitchFamily="24"/>
                    <a:ea typeface="楷体" pitchFamily="24"/>
                  </a:rPr>
                  <a:t>，</a:t>
                </a:r>
                <a:r>
                  <a:rPr lang="en-US" altLang="zh-CN" sz="2400" b="1" i="1" u="none">
                    <a:solidFill>
                      <a:srgbClr val="000000"/>
                    </a:solidFill>
                    <a:effectLst/>
                    <a:latin typeface="Times New Roman" pitchFamily="24"/>
                    <a:ea typeface="Times New Roman" pitchFamily="24"/>
                  </a:rPr>
                  <a:t>AN</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AB</a:t>
                </a:r>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白正" pitchFamily="24"/>
                    <a:ea typeface="楷体" pitchFamily="24"/>
                  </a:rPr>
                  <a:t>，</a:t>
                </a:r>
              </a:p>
              <a:p>
                <a:pPr algn="l" eaLnBrk="1" latinLnBrk="0" hangingPunct="0">
                  <a:lnSpc>
                    <a:spcPct val="120000"/>
                  </a:lnSpc>
                </a:pP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BM</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CM</a:t>
                </a:r>
                <a:r>
                  <a:rPr lang="zh-CN" altLang="zh-CN" sz="2400" b="0" i="0" u="none">
                    <a:solidFill>
                      <a:srgbClr val="000000"/>
                    </a:solidFill>
                    <a:effectLst/>
                    <a:latin typeface="白正" pitchFamily="24"/>
                    <a:ea typeface="楷体" pitchFamily="24"/>
                  </a:rPr>
                  <a:t>，</a:t>
                </a:r>
                <a:r>
                  <a:rPr lang="en-US" altLang="zh-CN" sz="2400" b="1" i="1" u="none">
                    <a:solidFill>
                      <a:srgbClr val="000000"/>
                    </a:solidFill>
                    <a:effectLst/>
                    <a:latin typeface="Times New Roman" pitchFamily="24"/>
                    <a:ea typeface="Times New Roman" pitchFamily="24"/>
                  </a:rPr>
                  <a:t>BD</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DN</a:t>
                </a:r>
                <a:r>
                  <a:rPr lang="zh-CN" altLang="zh-CN" sz="2400" b="0" i="0" u="none">
                    <a:solidFill>
                      <a:srgbClr val="000000"/>
                    </a:solidFill>
                    <a:effectLst/>
                    <a:latin typeface="白正" pitchFamily="24"/>
                    <a:ea typeface="楷体" pitchFamily="24"/>
                  </a:rPr>
                  <a:t>，</a:t>
                </a:r>
              </a:p>
              <a:p>
                <a:pPr algn="l" eaLnBrk="1" latinLnBrk="0" hangingPunct="0">
                  <a:lnSpc>
                    <a:spcPct val="120000"/>
                  </a:lnSpc>
                </a:pP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DM</a:t>
                </a:r>
                <a:r>
                  <a:rPr lang="zh-CN" altLang="zh-CN" sz="2400" b="1"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2</m:t>
                        </m:r>
                      </m:den>
                    </m:f>
                  </m:oMath>
                </a14:m>
                <a:r>
                  <a:rPr lang="en-US" altLang="zh-CN" sz="2400" b="1" i="1" u="none">
                    <a:solidFill>
                      <a:srgbClr val="000000"/>
                    </a:solidFill>
                    <a:effectLst/>
                    <a:latin typeface="Times New Roman" pitchFamily="24"/>
                    <a:ea typeface="Times New Roman" pitchFamily="24"/>
                  </a:rPr>
                  <a:t>NC</a:t>
                </a:r>
                <a:r>
                  <a:rPr lang="zh-CN" altLang="zh-CN" sz="2400" b="1"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2</m:t>
                        </m:r>
                      </m:den>
                    </m:f>
                  </m:oMath>
                </a14:m>
                <a:r>
                  <a:rPr lang="zh-CN"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AC</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AN</a:t>
                </a:r>
                <a:r>
                  <a:rPr lang="zh-CN" altLang="zh-CN" sz="2400" b="0" i="0" u="none">
                    <a:solidFill>
                      <a:srgbClr val="000000"/>
                    </a:solidFill>
                    <a:effectLst/>
                    <a:latin typeface="宋体" pitchFamily="24"/>
                    <a:ea typeface="宋体" pitchFamily="24"/>
                  </a:rPr>
                  <a:t>）</a:t>
                </a:r>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楷体" pitchFamily="24"/>
                  </a:rPr>
                  <a:t>，故</a:t>
                </a:r>
                <a:r>
                  <a:rPr lang="en-US" altLang="zh-CN" sz="2400" b="1" i="1" u="none">
                    <a:solidFill>
                      <a:srgbClr val="000000"/>
                    </a:solidFill>
                    <a:effectLst/>
                    <a:latin typeface="Times New Roman" pitchFamily="24"/>
                    <a:ea typeface="Times New Roman" pitchFamily="24"/>
                  </a:rPr>
                  <a:t>MD</a:t>
                </a:r>
                <a:r>
                  <a:rPr lang="zh-CN" altLang="zh-CN" sz="2400" b="0" i="0" u="none">
                    <a:solidFill>
                      <a:srgbClr val="000000"/>
                    </a:solidFill>
                    <a:effectLst/>
                    <a:latin typeface="白正" pitchFamily="24"/>
                    <a:ea typeface="楷体" pitchFamily="24"/>
                  </a:rPr>
                  <a:t>的长为</a:t>
                </a:r>
                <a:r>
                  <a:rPr lang="en-US" altLang="zh-CN" sz="2400" b="0" i="0" u="none">
                    <a:solidFill>
                      <a:srgbClr val="000000"/>
                    </a:solidFill>
                    <a:effectLst/>
                    <a:latin typeface="Times New Roman" pitchFamily="24"/>
                    <a:ea typeface="Times New Roman" pitchFamily="24"/>
                  </a:rPr>
                  <a:t>3</a:t>
                </a:r>
                <a:r>
                  <a:rPr lang="en-US" altLang="zh-CN" sz="2400" b="1" i="0" u="none">
                    <a:solidFill>
                      <a:srgbClr val="000000"/>
                    </a:solidFill>
                    <a:effectLst/>
                    <a:latin typeface="Times New Roman" pitchFamily="24"/>
                    <a:ea typeface="Times New Roman" pitchFamily="24"/>
                  </a:rPr>
                  <a:t>.</a:t>
                </a:r>
              </a:p>
              <a:p>
                <a:pPr algn="l" eaLnBrk="1" latinLnBrk="0" hangingPunct="0">
                  <a:lnSpc>
                    <a:spcPct val="120000"/>
                  </a:lnSpc>
                </a:pPr>
                <a:r>
                  <a:rPr lang="zh-CN" altLang="zh-CN" sz="2400" b="0" i="0" u="none">
                    <a:solidFill>
                      <a:srgbClr val="D5004A"/>
                    </a:solidFill>
                    <a:effectLst/>
                    <a:latin typeface="白正" pitchFamily="24"/>
                    <a:ea typeface="黑体" pitchFamily="24"/>
                  </a:rPr>
                  <a:t>【方法归纳】</a:t>
                </a:r>
                <a:r>
                  <a:rPr lang="zh-CN" altLang="zh-CN" sz="2400" b="0" i="0" u="none">
                    <a:solidFill>
                      <a:srgbClr val="000000"/>
                    </a:solidFill>
                    <a:effectLst/>
                    <a:latin typeface="白正" pitchFamily="24"/>
                    <a:ea typeface="楷体" pitchFamily="24"/>
                  </a:rPr>
                  <a:t>当条件中含有中点的时候，一定要将它与等腰三角形的</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三线合一</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、三角形的中线、中位线等联系起来，进行联想，必要时添加辅助线，构造中位线</a:t>
                </a:r>
                <a:r>
                  <a:rPr lang="en-US" altLang="zh-CN" sz="2400" b="0" i="0" u="none">
                    <a:solidFill>
                      <a:srgbClr val="000000"/>
                    </a:solidFill>
                    <a:effectLst/>
                    <a:latin typeface="Times New Roman" pitchFamily="24"/>
                    <a:ea typeface="Times New Roman" pitchFamily="24"/>
                  </a:rPr>
                  <a:t>.</a:t>
                </a:r>
              </a:p>
            </p:txBody>
          </p:sp>
        </mc:Choice>
        <mc:Fallback xmlns="">
          <p:sp>
            <p:nvSpPr>
              <p:cNvPr id="11866" name="yt_shape_11866" descr="{&quot;rangeId&quot;:22,&quot;color&quot;:&quot;B&quot;}"/>
              <p:cNvSpPr txBox="1">
                <a:spLocks noRot="1" noChangeAspect="1" noMove="1" noResize="1" noEditPoints="1" noAdjustHandles="1" noChangeArrowheads="1" noChangeShapeType="1" noTextEdit="1"/>
              </p:cNvSpPr>
              <p:nvPr/>
            </p:nvSpPr>
            <p:spPr>
              <a:xfrm>
                <a:off x="540119" y="900198"/>
                <a:ext cx="11111999" cy="5458674"/>
              </a:xfrm>
              <a:prstGeom prst="rect">
                <a:avLst/>
              </a:prstGeom>
              <a:blipFill>
                <a:blip r:embed="rId2"/>
                <a:stretch>
                  <a:fillRect l="-1701" t="-1564" r="-439" b="-2570"/>
                </a:stretch>
              </a:blipFill>
            </p:spPr>
            <p:txBody>
              <a:bodyPr/>
              <a:lstStyle/>
              <a:p>
                <a:r>
                  <a:rPr lang="zh-CN" altLang="en-US">
                    <a:noFill/>
                  </a:rPr>
                  <a:t> </a:t>
                </a:r>
              </a:p>
            </p:txBody>
          </p:sp>
        </mc:Fallback>
      </mc:AlternateContent>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70" name="yt_shape_11870"/>
          <p:cNvSpPr txBox="1"/>
          <p:nvPr/>
        </p:nvSpPr>
        <p:spPr>
          <a:xfrm>
            <a:off x="540000" y="1677870"/>
            <a:ext cx="4138505"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534">
                <a:solidFill>
                  <a:srgbClr val="1EE3CF"/>
                </a:solidFill>
                <a:effectLst/>
                <a:latin typeface="白正" pitchFamily="32"/>
                <a:ea typeface="宋体" pitchFamily="32"/>
              </a:rPr>
              <a:t> </a:t>
            </a:r>
          </a:p>
        </p:txBody>
      </p:sp>
      <p:pic>
        <p:nvPicPr>
          <p:cNvPr id="11869" name="yt_image_11869">
            <a:extLst>
              <a:ext uri="">
                <a16:creationId xmlns="" xmlns:a16="http://schemas.microsoft.com/office/drawing/2014/main" xmlns:a14="http://schemas.microsoft.com/office/drawing/2010/main" xmlns:m="http://schemas.openxmlformats.org/officeDocument/2006/math" xmlns:p14="http://schemas.microsoft.com/office/powerpoint/2010/main" xmlns:mc="http://schemas.openxmlformats.org/markup-compatibility/2006" id="{5351258F-BC95-41E6-9372-C2FE361B0291}"/>
              </a:ext>
            </a:extLst>
          </p:cNvPr>
          <p:cNvPicPr>
            <a:picLocks noChangeAspect="1" noChangeArrowheads="1"/>
          </p:cNvPicPr>
          <p:nvPr/>
        </p:nvPicPr>
        <p:blipFill>
          <a:blip r:embed="rId2" cstate="print"/>
          <a:srcRect/>
          <a:stretch>
            <a:fillRect/>
          </a:stretch>
        </p:blipFill>
        <p:spPr bwMode="auto">
          <a:xfrm>
            <a:off x="540000" y="1677870"/>
            <a:ext cx="4105485" cy="652653"/>
          </a:xfrm>
          <a:prstGeom prst="rect">
            <a:avLst/>
          </a:prstGeom>
          <a:noFill/>
          <a:extLst>
            <a:ext uri="{909E8E84-426E-40DD-AFC4-6F175D3DCCD1}">
              <a14:hiddenFill xmlns:a14="http://schemas.microsoft.com/office/drawing/2010/main">
                <a:solidFill>
                  <a:srgbClr val="FFFFFF"/>
                </a:solidFill>
              </a14:hiddenFill>
            </a:ext>
          </a:extLst>
        </p:spPr>
      </p:pic>
      <p:sp>
        <p:nvSpPr>
          <p:cNvPr id="11872" name="yt_shape_11872"/>
          <p:cNvSpPr txBox="1"/>
          <p:nvPr/>
        </p:nvSpPr>
        <p:spPr>
          <a:xfrm>
            <a:off x="540000" y="2381167"/>
            <a:ext cx="4446730"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2500">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spc="-2400">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三角形中位线的性质</a:t>
            </a:r>
          </a:p>
        </p:txBody>
      </p:sp>
      <p:sp>
        <p:nvSpPr>
          <p:cNvPr id="11873" name="yt_shape_11873"/>
          <p:cNvSpPr txBox="1"/>
          <p:nvPr/>
        </p:nvSpPr>
        <p:spPr>
          <a:xfrm>
            <a:off x="540119" y="2885477"/>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广东省中考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如图，在</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中，</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分别为</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的中点，则</a:t>
            </a:r>
            <a:r>
              <a:rPr lang="en-US" altLang="zh-CN" sz="2400" b="0" i="1" u="none">
                <a:solidFill>
                  <a:srgbClr val="000000"/>
                </a:solidFill>
                <a:effectLst/>
                <a:latin typeface="Times New Roman" pitchFamily="24"/>
                <a:ea typeface="Times New Roman" pitchFamily="24"/>
              </a:rPr>
              <a:t>DE</a:t>
            </a:r>
            <a:r>
              <a:rPr lang="zh-CN" altLang="zh-CN" sz="2400" b="0" i="0" u="none">
                <a:solidFill>
                  <a:srgbClr val="000000"/>
                </a:solidFill>
                <a:effectLst/>
                <a:latin typeface="白正" pitchFamily="24"/>
                <a:ea typeface="宋体" pitchFamily="24"/>
              </a:rPr>
              <a:t>的长为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xmlns:a14="http://schemas.microsoft.com/office/drawing/2010/main">
        <mc:Choice Requires="a14">
          <p:graphicFrame>
            <p:nvGraphicFramePr>
              <p:cNvPr id="11877" name="yt_table_11877_skip" title="H_49.8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237141210"/>
                  </p:ext>
                </p:extLst>
              </p:nvPr>
            </p:nvGraphicFramePr>
            <p:xfrm>
              <a:off x="540000" y="3844912"/>
              <a:ext cx="6847841" cy="632714"/>
            </p:xfrm>
            <a:graphic>
              <a:graphicData uri="http://schemas.openxmlformats.org/drawingml/2006/table">
                <a:tbl>
                  <a:tblPr/>
                  <a:tblGrid>
                    <a:gridCol w="1941830">
                      <a:extLst>
                        <a:ext uri="{9D8B030D-6E8A-4147-A177-3AD203B41FA5}">
                          <a16:colId xmlns:a16="http://schemas.microsoft.com/office/drawing/2014/main" val="10255"/>
                        </a:ext>
                      </a:extLst>
                    </a:gridCol>
                    <a:gridCol w="1924368">
                      <a:extLst>
                        <a:ext uri="{9D8B030D-6E8A-4147-A177-3AD203B41FA5}">
                          <a16:colId xmlns:a16="http://schemas.microsoft.com/office/drawing/2014/main" val="10256"/>
                        </a:ext>
                      </a:extLst>
                    </a:gridCol>
                    <a:gridCol w="1948180">
                      <a:extLst>
                        <a:ext uri="{9D8B030D-6E8A-4147-A177-3AD203B41FA5}">
                          <a16:colId xmlns:a16="http://schemas.microsoft.com/office/drawing/2014/main" val="10257"/>
                        </a:ext>
                      </a:extLst>
                    </a:gridCol>
                    <a:gridCol w="1033463">
                      <a:extLst>
                        <a:ext uri="{9D8B030D-6E8A-4147-A177-3AD203B41FA5}">
                          <a16:colId xmlns:a16="http://schemas.microsoft.com/office/drawing/2014/main" val="10258"/>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4</m:t>
                                  </m:r>
                                </m:den>
                              </m:f>
                            </m:oMath>
                          </a14:m>
                          <a:endParaRPr lang="en-US" altLang="zh-CN" sz="2400" b="0" i="0" u="none">
                            <a:solidFill>
                              <a:srgbClr val="000000"/>
                            </a:solidFill>
                            <a:effectLst/>
                            <a:latin typeface="Times New Roman" pitchFamily="24"/>
                            <a:ea typeface="Times New Roman"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2</m:t>
                                  </m:r>
                                </m:den>
                              </m:f>
                            </m:oMath>
                          </a14:m>
                          <a:endParaRPr lang="en-US" altLang="zh-CN" sz="2400" b="0" i="0" u="none">
                            <a:solidFill>
                              <a:srgbClr val="000000"/>
                            </a:solidFill>
                            <a:effectLst/>
                            <a:latin typeface="Times New Roman" pitchFamily="24"/>
                            <a:ea typeface="Times New Roman"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C.1</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65"/>
                      </a:ext>
                    </a:extLst>
                  </a:tr>
                </a:tbl>
              </a:graphicData>
            </a:graphic>
          </p:graphicFrame>
        </mc:Choice>
        <mc:Fallback xmlns="" xmlns:a16="http://schemas.microsoft.com/office/drawing/2014/main" xmlns:m="http://schemas.openxmlformats.org/officeDocument/2006/math" xmlns:p14="http://schemas.microsoft.com/office/powerpoint/2010/main">
          <p:graphicFrame>
            <p:nvGraphicFramePr>
              <p:cNvPr id="11877" name="yt_table_11877_skip" descr="{&quot;rangeId&quot;:5,&quot;type&quot;:&quot;Option&quot;,&quot;drawing&quot;:[&quot;yt_shape_11874&quot;]}" title="H_49.8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237141210"/>
                  </p:ext>
                </p:extLst>
              </p:nvPr>
            </p:nvGraphicFramePr>
            <p:xfrm>
              <a:off x="540000" y="3067042"/>
              <a:ext cx="6847841" cy="632714"/>
            </p:xfrm>
            <a:graphic>
              <a:graphicData uri="http://schemas.openxmlformats.org/drawingml/2006/table">
                <a:tbl>
                  <a:tblPr/>
                  <a:tblGrid>
                    <a:gridCol w="1941830">
                      <a:extLst>
                        <a:ext uri="{9D8B030D-6E8A-4147-A177-3AD203B41FA5}">
                          <a16:colId xmlns:a16="http://schemas.microsoft.com/office/drawing/2014/main" val="10255"/>
                        </a:ext>
                      </a:extLst>
                    </a:gridCol>
                    <a:gridCol w="1924368">
                      <a:extLst>
                        <a:ext uri="{9D8B030D-6E8A-4147-A177-3AD203B41FA5}">
                          <a16:colId xmlns:a16="http://schemas.microsoft.com/office/drawing/2014/main" val="10256"/>
                        </a:ext>
                      </a:extLst>
                    </a:gridCol>
                    <a:gridCol w="1948180">
                      <a:extLst>
                        <a:ext uri="{9D8B030D-6E8A-4147-A177-3AD203B41FA5}">
                          <a16:colId xmlns:a16="http://schemas.microsoft.com/office/drawing/2014/main" val="10257"/>
                        </a:ext>
                      </a:extLst>
                    </a:gridCol>
                    <a:gridCol w="1033463">
                      <a:extLst>
                        <a:ext uri="{9D8B030D-6E8A-4147-A177-3AD203B41FA5}">
                          <a16:colId xmlns:a16="http://schemas.microsoft.com/office/drawing/2014/main" val="10258"/>
                        </a:ext>
                      </a:extLst>
                    </a:gridCol>
                  </a:tblGrid>
                  <a:tr h="632714">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r="-252351" b="-17308"/>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100949" r="-154747" b="-17308"/>
                          </a:stretch>
                        </a:blipFill>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C.1</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65"/>
                      </a:ext>
                    </a:extLst>
                  </a:tr>
                </a:tbl>
              </a:graphicData>
            </a:graphic>
          </p:graphicFrame>
        </mc:Fallback>
      </mc:AlternateContent>
      <p:grpSp>
        <p:nvGrpSpPr>
          <p:cNvPr id="11874" name="yt_shape_11874_skip" title="H_133.51111">
            <a:extLst>
              <a:ext uri="{FF2B5EF4-FFF2-40B4-BE49-F238E27FC236}">
                <a16:creationId xmlns:a16="http://schemas.microsoft.com/office/drawing/2014/main" id="{249740F1-2B05-4C5A-B423-6F681AEFABC2}"/>
              </a:ext>
            </a:extLst>
          </p:cNvPr>
          <p:cNvGrpSpPr/>
          <p:nvPr/>
        </p:nvGrpSpPr>
        <p:grpSpPr>
          <a:xfrm>
            <a:off x="10203087" y="3844912"/>
            <a:ext cx="1446714" cy="1695591"/>
            <a:chOff x="0" y="0"/>
            <a:chExt cx="1446714" cy="1695591"/>
          </a:xfrm>
        </p:grpSpPr>
        <p:pic>
          <p:nvPicPr>
            <p:cNvPr id="2" name="yt_image_11874">
              <a:extLst>
                <a:ext uri="">
                  <a16:creationId xmlns="" xmlns:mc="http://schemas.openxmlformats.org/markup-compatibility/2006" xmlns:a16="http://schemas.microsoft.com/office/drawing/2014/main" xmlns:a14="http://schemas.microsoft.com/office/drawing/2010/main" xmlns:p14="http://schemas.microsoft.com/office/powerpoint/2010/main" xmlns:m="http://schemas.openxmlformats.org/officeDocument/2006/math" id="{5351258F-BC95-41E6-9372-C2FE361B0291}"/>
                </a:ext>
              </a:extLst>
            </p:cNvPr>
            <p:cNvPicPr>
              <a:picLocks noChangeAspect="1" noChangeArrowheads="1"/>
            </p:cNvPicPr>
            <p:nvPr/>
          </p:nvPicPr>
          <p:blipFill>
            <a:blip r:embed="rId4" cstate="print"/>
            <a:srcRect/>
            <a:stretch>
              <a:fillRect/>
            </a:stretch>
          </p:blipFill>
          <p:spPr bwMode="auto">
            <a:xfrm>
              <a:off x="0" y="0"/>
              <a:ext cx="1446714" cy="1299591"/>
            </a:xfrm>
            <a:prstGeom prst="rect">
              <a:avLst/>
            </a:prstGeom>
            <a:noFill/>
            <a:extLst>
              <a:ext uri="{909E8E84-426E-40DD-AFC4-6F175D3DCCD1}">
                <a14:hiddenFill xmlns:a14="http://schemas.microsoft.com/office/drawing/2010/main">
                  <a:solidFill>
                    <a:srgbClr val="FFFFFF"/>
                  </a:solidFill>
                </a14:hiddenFill>
              </a:ext>
            </a:extLst>
          </p:spPr>
        </p:pic>
        <p:sp>
          <p:nvSpPr>
            <p:cNvPr id="11876" name="yt_shape_11876"/>
            <p:cNvSpPr txBox="1"/>
            <p:nvPr/>
          </p:nvSpPr>
          <p:spPr>
            <a:xfrm>
              <a:off x="190076" y="1335591"/>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题图</a:t>
              </a:r>
            </a:p>
          </p:txBody>
        </p:sp>
      </p:grpSp>
      <p:pic>
        <p:nvPicPr>
          <p:cNvPr id="4" name="yt_shape_1700218571235">
            <a:extLst>
              <a:ext uri="{FF2B5EF4-FFF2-40B4-BE49-F238E27FC236}">
                <a16:creationId xmlns:a16="http://schemas.microsoft.com/office/drawing/2014/main" id="{1DE84F7B-3D71-C1D3-EF7B-D58224EF93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0000" y="2422844"/>
            <a:ext cx="1355917" cy="365782"/>
          </a:xfrm>
          <a:prstGeom prst="rect">
            <a:avLst/>
          </a:prstGeom>
        </p:spPr>
      </p:pic>
      <p:sp>
        <p:nvSpPr>
          <p:cNvPr id="3" name="文本框 2">
            <a:extLst>
              <a:ext uri="{FF2B5EF4-FFF2-40B4-BE49-F238E27FC236}">
                <a16:creationId xmlns:a16="http://schemas.microsoft.com/office/drawing/2014/main" id="{FE39E448-C43B-CAE2-B28C-B63D9D66282D}"/>
              </a:ext>
            </a:extLst>
          </p:cNvPr>
          <p:cNvSpPr txBox="1"/>
          <p:nvPr/>
        </p:nvSpPr>
        <p:spPr>
          <a:xfrm>
            <a:off x="1974108" y="3314159"/>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78" name="yt_shape_11878"/>
          <p:cNvSpPr txBox="1"/>
          <p:nvPr/>
        </p:nvSpPr>
        <p:spPr>
          <a:xfrm>
            <a:off x="540119" y="2196539"/>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如图，在</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中，点</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分别是</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的中点，</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50°</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ADE</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60°</a:t>
            </a:r>
            <a:r>
              <a:rPr lang="zh-CN" altLang="zh-CN" sz="2400" b="0" i="0" u="none">
                <a:solidFill>
                  <a:srgbClr val="000000"/>
                </a:solidFill>
                <a:effectLst/>
                <a:latin typeface="白正" pitchFamily="24"/>
                <a:ea typeface="宋体" pitchFamily="24"/>
              </a:rPr>
              <a:t>，则</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的度数为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882" name="yt_table_11882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245013869"/>
              </p:ext>
            </p:extLst>
          </p:nvPr>
        </p:nvGraphicFramePr>
        <p:xfrm>
          <a:off x="540000" y="3155974"/>
          <a:ext cx="7994016" cy="475488"/>
        </p:xfrm>
        <a:graphic>
          <a:graphicData uri="http://schemas.openxmlformats.org/drawingml/2006/table">
            <a:tbl>
              <a:tblPr/>
              <a:tblGrid>
                <a:gridCol w="2240280">
                  <a:extLst>
                    <a:ext uri="{9D8B030D-6E8A-4147-A177-3AD203B41FA5}">
                      <a16:colId xmlns:a16="http://schemas.microsoft.com/office/drawing/2014/main" val="10259"/>
                    </a:ext>
                  </a:extLst>
                </a:gridCol>
                <a:gridCol w="2222818">
                  <a:extLst>
                    <a:ext uri="{9D8B030D-6E8A-4147-A177-3AD203B41FA5}">
                      <a16:colId xmlns:a16="http://schemas.microsoft.com/office/drawing/2014/main" val="10260"/>
                    </a:ext>
                  </a:extLst>
                </a:gridCol>
                <a:gridCol w="2222818">
                  <a:extLst>
                    <a:ext uri="{9D8B030D-6E8A-4147-A177-3AD203B41FA5}">
                      <a16:colId xmlns:a16="http://schemas.microsoft.com/office/drawing/2014/main" val="10261"/>
                    </a:ext>
                  </a:extLst>
                </a:gridCol>
                <a:gridCol w="1308100">
                  <a:extLst>
                    <a:ext uri="{9D8B030D-6E8A-4147-A177-3AD203B41FA5}">
                      <a16:colId xmlns:a16="http://schemas.microsoft.com/office/drawing/2014/main" val="10262"/>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A.50°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B.60°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C.70°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D.80°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66"/>
                  </a:ext>
                </a:extLst>
              </a:tr>
            </a:tbl>
          </a:graphicData>
        </a:graphic>
      </p:graphicFrame>
      <p:grpSp>
        <p:nvGrpSpPr>
          <p:cNvPr id="11879" name="yt_shape_11879_skip" title="H_146.9211">
            <a:extLst>
              <a:ext uri="{FF2B5EF4-FFF2-40B4-BE49-F238E27FC236}">
                <a16:creationId xmlns:a16="http://schemas.microsoft.com/office/drawing/2014/main" id="{249740F1-2B05-4C5A-B423-6F681AEFABC2}"/>
              </a:ext>
            </a:extLst>
          </p:cNvPr>
          <p:cNvGrpSpPr/>
          <p:nvPr/>
        </p:nvGrpSpPr>
        <p:grpSpPr>
          <a:xfrm>
            <a:off x="10507696" y="3155974"/>
            <a:ext cx="1142038" cy="1865898"/>
            <a:chOff x="0" y="0"/>
            <a:chExt cx="1142038" cy="1865898"/>
          </a:xfrm>
        </p:grpSpPr>
        <p:pic>
          <p:nvPicPr>
            <p:cNvPr id="2" name="yt_image_11879">
              <a:extLst>
                <a:ext uri="">
                  <a16:creationId xmlns="" xmlns:a16="http://schemas.microsoft.com/office/drawing/2014/main" xmlns:p14="http://schemas.microsoft.com/office/powerpoint/2010/main" xmlns:a14="http://schemas.microsoft.com/office/drawing/2010/main" xmlns:mc="http://schemas.openxmlformats.org/markup-compatibility/2006" id="{5351258F-BC95-41E6-9372-C2FE361B0291}"/>
                </a:ext>
              </a:extLst>
            </p:cNvPr>
            <p:cNvPicPr>
              <a:picLocks noChangeAspect="1" noChangeArrowheads="1"/>
            </p:cNvPicPr>
            <p:nvPr/>
          </p:nvPicPr>
          <p:blipFill>
            <a:blip r:embed="rId2" cstate="print"/>
            <a:srcRect/>
            <a:stretch>
              <a:fillRect/>
            </a:stretch>
          </p:blipFill>
          <p:spPr bwMode="auto">
            <a:xfrm>
              <a:off x="0" y="0"/>
              <a:ext cx="1142038" cy="1469898"/>
            </a:xfrm>
            <a:prstGeom prst="rect">
              <a:avLst/>
            </a:prstGeom>
            <a:noFill/>
            <a:extLst>
              <a:ext uri="{909E8E84-426E-40DD-AFC4-6F175D3DCCD1}">
                <a14:hiddenFill xmlns:a14="http://schemas.microsoft.com/office/drawing/2010/main">
                  <a:solidFill>
                    <a:srgbClr val="FFFFFF"/>
                  </a:solidFill>
                </a14:hiddenFill>
              </a:ext>
            </a:extLst>
          </p:spPr>
        </p:pic>
        <p:sp>
          <p:nvSpPr>
            <p:cNvPr id="11881" name="yt_shape_11881"/>
            <p:cNvSpPr txBox="1"/>
            <p:nvPr/>
          </p:nvSpPr>
          <p:spPr>
            <a:xfrm>
              <a:off x="37738" y="1505898"/>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题图</a:t>
              </a:r>
            </a:p>
          </p:txBody>
        </p:sp>
      </p:grpSp>
      <p:sp>
        <p:nvSpPr>
          <p:cNvPr id="3" name="文本框 2">
            <a:extLst>
              <a:ext uri="{FF2B5EF4-FFF2-40B4-BE49-F238E27FC236}">
                <a16:creationId xmlns:a16="http://schemas.microsoft.com/office/drawing/2014/main" id="{5C492E32-C886-1E6A-E29D-F2C391511536}"/>
              </a:ext>
            </a:extLst>
          </p:cNvPr>
          <p:cNvSpPr txBox="1"/>
          <p:nvPr/>
        </p:nvSpPr>
        <p:spPr>
          <a:xfrm>
            <a:off x="2786908" y="2625221"/>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84" name="yt_shape_11884"/>
          <p:cNvSpPr txBox="1"/>
          <p:nvPr/>
        </p:nvSpPr>
        <p:spPr>
          <a:xfrm>
            <a:off x="540119" y="1332048"/>
            <a:ext cx="11388529" cy="960263"/>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楷体" pitchFamily="24"/>
              </a:rPr>
              <a:t>毕节思源中学月考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如图，</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ABC</a:t>
            </a:r>
            <a:r>
              <a:rPr lang="zh-CN" altLang="zh-CN" sz="2400" b="0" i="0" u="none" dirty="0">
                <a:solidFill>
                  <a:srgbClr val="000000"/>
                </a:solidFill>
                <a:effectLst/>
                <a:latin typeface="白正" pitchFamily="24"/>
                <a:ea typeface="宋体" pitchFamily="24"/>
              </a:rPr>
              <a:t>的中线</a:t>
            </a:r>
            <a:r>
              <a:rPr lang="en-US" altLang="zh-CN" sz="2400" b="0" i="1" u="none" dirty="0">
                <a:solidFill>
                  <a:srgbClr val="000000"/>
                </a:solidFill>
                <a:effectLst/>
                <a:latin typeface="Times New Roman" pitchFamily="24"/>
                <a:ea typeface="Times New Roman" pitchFamily="24"/>
              </a:rPr>
              <a:t>BE</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CD</a:t>
            </a:r>
            <a:r>
              <a:rPr lang="zh-CN" altLang="zh-CN" sz="2400" b="0" i="0" u="none" dirty="0">
                <a:solidFill>
                  <a:srgbClr val="000000"/>
                </a:solidFill>
                <a:effectLst/>
                <a:latin typeface="白正" pitchFamily="24"/>
                <a:ea typeface="宋体" pitchFamily="24"/>
              </a:rPr>
              <a:t>相交于点</a:t>
            </a:r>
            <a:r>
              <a:rPr lang="en-US" altLang="zh-CN" sz="2400" b="0" i="1" u="none" dirty="0">
                <a:solidFill>
                  <a:srgbClr val="000000"/>
                </a:solidFill>
                <a:effectLst/>
                <a:latin typeface="Times New Roman" pitchFamily="24"/>
                <a:ea typeface="Times New Roman" pitchFamily="24"/>
              </a:rPr>
              <a:t>O</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F</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G</a:t>
            </a:r>
            <a:r>
              <a:rPr lang="zh-CN" altLang="zh-CN" sz="2400" b="0" i="0" u="none" dirty="0">
                <a:solidFill>
                  <a:srgbClr val="000000"/>
                </a:solidFill>
                <a:effectLst/>
                <a:latin typeface="白正" pitchFamily="24"/>
                <a:ea typeface="宋体" pitchFamily="24"/>
              </a:rPr>
              <a:t>分别是</a:t>
            </a:r>
            <a:r>
              <a:rPr lang="en-US" altLang="zh-CN" sz="2400" b="0" i="1" u="none" dirty="0">
                <a:solidFill>
                  <a:srgbClr val="000000"/>
                </a:solidFill>
                <a:effectLst/>
                <a:latin typeface="Times New Roman" pitchFamily="24"/>
                <a:ea typeface="Times New Roman" pitchFamily="24"/>
              </a:rPr>
              <a:t>BO</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CO</a:t>
            </a:r>
            <a:r>
              <a:rPr lang="zh-CN" altLang="zh-CN" sz="2400" b="0" i="0" u="none" dirty="0">
                <a:solidFill>
                  <a:srgbClr val="000000"/>
                </a:solidFill>
                <a:effectLst/>
                <a:latin typeface="白正" pitchFamily="24"/>
                <a:ea typeface="宋体" pitchFamily="24"/>
              </a:rPr>
              <a:t>的中点，求证：</a:t>
            </a:r>
            <a:r>
              <a:rPr lang="en-US" altLang="zh-CN" sz="2400" b="0" i="1" u="none" dirty="0">
                <a:solidFill>
                  <a:srgbClr val="000000"/>
                </a:solidFill>
                <a:effectLst/>
                <a:latin typeface="Times New Roman" pitchFamily="24"/>
                <a:ea typeface="Times New Roman" pitchFamily="24"/>
              </a:rPr>
              <a:t>DF</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EG</a:t>
            </a:r>
            <a:r>
              <a:rPr lang="en-US" altLang="zh-CN" sz="2400" b="0" i="0" u="none" dirty="0">
                <a:solidFill>
                  <a:srgbClr val="000000"/>
                </a:solidFill>
                <a:effectLst/>
                <a:latin typeface="Times New Roman" pitchFamily="24"/>
                <a:ea typeface="Times New Roman" pitchFamily="24"/>
              </a:rPr>
              <a:t>.</a:t>
            </a:r>
          </a:p>
        </p:txBody>
      </p:sp>
      <p:pic>
        <p:nvPicPr>
          <p:cNvPr id="11885" name="yt_image_11885" title="H_119.61">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9849444" y="2060848"/>
            <a:ext cx="1802674" cy="1519047"/>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1887" name="yt_shape_11887"/>
              <p:cNvSpPr txBox="1"/>
              <p:nvPr/>
            </p:nvSpPr>
            <p:spPr>
              <a:xfrm>
                <a:off x="540000" y="2611710"/>
                <a:ext cx="3675686" cy="2744790"/>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证明：</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点</a:t>
                </a:r>
                <a:r>
                  <a:rPr lang="en-US" altLang="zh-CN" sz="2400" b="0" i="1" u="none">
                    <a:solidFill>
                      <a:srgbClr val="FF0000">
                        <a:alpha val="0"/>
                      </a:srgbClr>
                    </a:solidFill>
                    <a:effectLst/>
                    <a:latin typeface="Times New Roman" pitchFamily="24"/>
                    <a:ea typeface="Times New Roman" pitchFamily="24"/>
                  </a:rPr>
                  <a:t>D</a:t>
                </a:r>
                <a:r>
                  <a:rPr lang="zh-CN" altLang="zh-CN" sz="2400" b="0" i="0" u="none">
                    <a:solidFill>
                      <a:srgbClr val="FF0000">
                        <a:alpha val="0"/>
                      </a:srgbClr>
                    </a:solidFill>
                    <a:effectLst/>
                    <a:latin typeface="白正" pitchFamily="24"/>
                    <a:ea typeface="楷体" pitchFamily="24"/>
                  </a:rPr>
                  <a:t>是</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白正" pitchFamily="24"/>
                    <a:ea typeface="楷体" pitchFamily="24"/>
                  </a:rPr>
                  <a:t>的中点，</a:t>
                </a:r>
                <a:r>
                  <a:rPr lang="zh-CN" altLang="zh-CN" sz="100" b="0" i="0" u="none" spc="-100">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点</a:t>
                </a:r>
                <a:r>
                  <a:rPr lang="en-US" altLang="zh-CN" sz="2400" b="0" i="1" u="none">
                    <a:solidFill>
                      <a:srgbClr val="FF0000">
                        <a:alpha val="0"/>
                      </a:srgbClr>
                    </a:solidFill>
                    <a:effectLst/>
                    <a:latin typeface="Times New Roman" pitchFamily="24"/>
                    <a:ea typeface="Times New Roman" pitchFamily="24"/>
                  </a:rPr>
                  <a:t>F</a:t>
                </a:r>
                <a:r>
                  <a:rPr lang="zh-CN" altLang="zh-CN" sz="2400" b="0" i="0" u="none">
                    <a:solidFill>
                      <a:srgbClr val="FF0000">
                        <a:alpha val="0"/>
                      </a:srgbClr>
                    </a:solidFill>
                    <a:effectLst/>
                    <a:latin typeface="白正" pitchFamily="24"/>
                    <a:ea typeface="楷体" pitchFamily="24"/>
                  </a:rPr>
                  <a:t>是</a:t>
                </a:r>
                <a:r>
                  <a:rPr lang="en-US" altLang="zh-CN" sz="2400" b="0" i="1" u="none">
                    <a:solidFill>
                      <a:srgbClr val="FF0000">
                        <a:alpha val="0"/>
                      </a:srgbClr>
                    </a:solidFill>
                    <a:effectLst/>
                    <a:latin typeface="Times New Roman" pitchFamily="24"/>
                    <a:ea typeface="Times New Roman" pitchFamily="24"/>
                  </a:rPr>
                  <a:t>BO</a:t>
                </a:r>
                <a:r>
                  <a:rPr lang="zh-CN" altLang="zh-CN" sz="2400" b="0" i="0" u="none">
                    <a:solidFill>
                      <a:srgbClr val="FF0000">
                        <a:alpha val="0"/>
                      </a:srgbClr>
                    </a:solidFill>
                    <a:effectLst/>
                    <a:latin typeface="白正" pitchFamily="24"/>
                    <a:ea typeface="楷体" pitchFamily="24"/>
                  </a:rPr>
                  <a:t>的中点，</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DF</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AO</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同理可得</a:t>
                </a:r>
                <a:r>
                  <a:rPr lang="en-US" altLang="zh-CN" sz="2400" b="0" i="1" u="none">
                    <a:solidFill>
                      <a:srgbClr val="FF0000">
                        <a:alpha val="0"/>
                      </a:srgbClr>
                    </a:solidFill>
                    <a:effectLst/>
                    <a:latin typeface="Times New Roman" pitchFamily="24"/>
                    <a:ea typeface="Times New Roman" pitchFamily="24"/>
                  </a:rPr>
                  <a:t>EG</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AO</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DF</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EG</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p:txBody>
          </p:sp>
        </mc:Choice>
        <mc:Fallback xmlns="">
          <p:sp>
            <p:nvSpPr>
              <p:cNvPr id="11887" name="yt_shape_11887"/>
              <p:cNvSpPr txBox="1">
                <a:spLocks noRot="1" noChangeAspect="1" noMove="1" noResize="1" noEditPoints="1" noAdjustHandles="1" noChangeArrowheads="1" noChangeShapeType="1" noTextEdit="1"/>
              </p:cNvSpPr>
              <p:nvPr/>
            </p:nvSpPr>
            <p:spPr>
              <a:xfrm>
                <a:off x="540000" y="2611710"/>
                <a:ext cx="3675686" cy="2744790"/>
              </a:xfrm>
              <a:prstGeom prst="rect">
                <a:avLst/>
              </a:prstGeom>
              <a:blipFill>
                <a:blip r:embed="rId3"/>
                <a:stretch>
                  <a:fillRect l="-5141" t="-1774" r="-4146" b="-5987"/>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E2A2A5D4-09BF-6964-749B-85DA86F18FFF}"/>
              </a:ext>
            </a:extLst>
          </p:cNvPr>
          <p:cNvSpPr txBox="1"/>
          <p:nvPr/>
        </p:nvSpPr>
        <p:spPr>
          <a:xfrm>
            <a:off x="449989" y="2564904"/>
            <a:ext cx="38202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证明：</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的中点，</a:t>
            </a:r>
            <a:endParaRPr lang="zh-CN" altLang="en-US">
              <a:solidFill>
                <a:srgbClr val="FF0000"/>
              </a:solidFill>
            </a:endParaRPr>
          </a:p>
        </p:txBody>
      </p:sp>
      <p:sp>
        <p:nvSpPr>
          <p:cNvPr id="3" name="文本框 2">
            <a:extLst>
              <a:ext uri="{FF2B5EF4-FFF2-40B4-BE49-F238E27FC236}">
                <a16:creationId xmlns:a16="http://schemas.microsoft.com/office/drawing/2014/main" id="{832E6F3B-594A-51AF-2AA2-F2C443453403}"/>
              </a:ext>
            </a:extLst>
          </p:cNvPr>
          <p:cNvSpPr txBox="1"/>
          <p:nvPr/>
        </p:nvSpPr>
        <p:spPr>
          <a:xfrm>
            <a:off x="449989" y="3040392"/>
            <a:ext cx="260102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BO</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的中点，</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D9492094-91C2-EC01-6E43-D5E608E1BC3F}"/>
                  </a:ext>
                </a:extLst>
              </p:cNvPr>
              <p:cNvSpPr txBox="1"/>
              <p:nvPr/>
            </p:nvSpPr>
            <p:spPr>
              <a:xfrm>
                <a:off x="449989" y="3515880"/>
                <a:ext cx="1807274"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DF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xmlns="">
          <p:sp>
            <p:nvSpPr>
              <p:cNvPr id="4" name="文本框 3">
                <a:extLst>
                  <a:ext uri="{FF2B5EF4-FFF2-40B4-BE49-F238E27FC236}">
                    <a16:creationId xmlns:a16="http://schemas.microsoft.com/office/drawing/2014/main" id="{D9492094-91C2-EC01-6E43-D5E608E1BC3F}"/>
                  </a:ext>
                </a:extLst>
              </p:cNvPr>
              <p:cNvSpPr txBox="1">
                <a:spLocks noRot="1" noChangeAspect="1" noMove="1" noResize="1" noEditPoints="1" noAdjustHandles="1" noChangeArrowheads="1" noChangeShapeType="1" noTextEdit="1"/>
              </p:cNvSpPr>
              <p:nvPr/>
            </p:nvSpPr>
            <p:spPr>
              <a:xfrm>
                <a:off x="449989" y="3515880"/>
                <a:ext cx="1807274" cy="765061"/>
              </a:xfrm>
              <a:prstGeom prst="rect">
                <a:avLst/>
              </a:prstGeom>
              <a:blipFill>
                <a:blip r:embed="rId4"/>
                <a:stretch>
                  <a:fillRect l="-5405" r="-5405" b="-32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651A3ACF-0681-BF99-2CC0-21C2B023DB9A}"/>
                  </a:ext>
                </a:extLst>
              </p:cNvPr>
              <p:cNvSpPr txBox="1"/>
              <p:nvPr/>
            </p:nvSpPr>
            <p:spPr>
              <a:xfrm>
                <a:off x="449989" y="4187329"/>
                <a:ext cx="2721674" cy="76506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同理可得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EG</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xmlns="">
          <p:sp>
            <p:nvSpPr>
              <p:cNvPr id="5" name="文本框 4">
                <a:extLst>
                  <a:ext uri="{FF2B5EF4-FFF2-40B4-BE49-F238E27FC236}">
                    <a16:creationId xmlns:a16="http://schemas.microsoft.com/office/drawing/2014/main" id="{651A3ACF-0681-BF99-2CC0-21C2B023DB9A}"/>
                  </a:ext>
                </a:extLst>
              </p:cNvPr>
              <p:cNvSpPr txBox="1">
                <a:spLocks noRot="1" noChangeAspect="1" noMove="1" noResize="1" noEditPoints="1" noAdjustHandles="1" noChangeArrowheads="1" noChangeShapeType="1" noTextEdit="1"/>
              </p:cNvSpPr>
              <p:nvPr/>
            </p:nvSpPr>
            <p:spPr>
              <a:xfrm>
                <a:off x="449989" y="4187329"/>
                <a:ext cx="2721674" cy="765061"/>
              </a:xfrm>
              <a:prstGeom prst="rect">
                <a:avLst/>
              </a:prstGeom>
              <a:blipFill>
                <a:blip r:embed="rId5"/>
                <a:stretch>
                  <a:fillRect l="-3587" r="-3812" b="-3200"/>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A0D52B12-CCF7-CCF3-AED2-F36D8FCB2D1E}"/>
              </a:ext>
            </a:extLst>
          </p:cNvPr>
          <p:cNvSpPr txBox="1"/>
          <p:nvPr/>
        </p:nvSpPr>
        <p:spPr>
          <a:xfrm>
            <a:off x="449989" y="4858778"/>
            <a:ext cx="1678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EG</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89" name="yt_shape_11889"/>
          <p:cNvSpPr txBox="1"/>
          <p:nvPr/>
        </p:nvSpPr>
        <p:spPr>
          <a:xfrm>
            <a:off x="540000" y="900000"/>
            <a:ext cx="6293390"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2500">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spc="-2400">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三角形的中位线在四边形中的应用</a:t>
            </a:r>
          </a:p>
        </p:txBody>
      </p:sp>
      <p:sp>
        <p:nvSpPr>
          <p:cNvPr id="11890" name="yt_shape_11890"/>
          <p:cNvSpPr txBox="1"/>
          <p:nvPr/>
        </p:nvSpPr>
        <p:spPr>
          <a:xfrm>
            <a:off x="540000" y="1404310"/>
            <a:ext cx="10865154"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如图，以三角形</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的三个顶点及三边中点为顶点的平行四边形共有</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894" name="yt_table_11894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708652277"/>
              </p:ext>
            </p:extLst>
          </p:nvPr>
        </p:nvGraphicFramePr>
        <p:xfrm>
          <a:off x="540000" y="1883613"/>
          <a:ext cx="8082916" cy="475488"/>
        </p:xfrm>
        <a:graphic>
          <a:graphicData uri="http://schemas.openxmlformats.org/drawingml/2006/table">
            <a:tbl>
              <a:tblPr/>
              <a:tblGrid>
                <a:gridCol w="2262505">
                  <a:extLst>
                    <a:ext uri="{9D8B030D-6E8A-4147-A177-3AD203B41FA5}">
                      <a16:colId xmlns:a16="http://schemas.microsoft.com/office/drawing/2014/main" val="10263"/>
                    </a:ext>
                  </a:extLst>
                </a:gridCol>
                <a:gridCol w="2245043">
                  <a:extLst>
                    <a:ext uri="{9D8B030D-6E8A-4147-A177-3AD203B41FA5}">
                      <a16:colId xmlns:a16="http://schemas.microsoft.com/office/drawing/2014/main" val="10264"/>
                    </a:ext>
                  </a:extLst>
                </a:gridCol>
                <a:gridCol w="2245043">
                  <a:extLst>
                    <a:ext uri="{9D8B030D-6E8A-4147-A177-3AD203B41FA5}">
                      <a16:colId xmlns:a16="http://schemas.microsoft.com/office/drawing/2014/main" val="10265"/>
                    </a:ext>
                  </a:extLst>
                </a:gridCol>
                <a:gridCol w="1330325">
                  <a:extLst>
                    <a:ext uri="{9D8B030D-6E8A-4147-A177-3AD203B41FA5}">
                      <a16:colId xmlns:a16="http://schemas.microsoft.com/office/drawing/2014/main" val="10266"/>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A.1</a:t>
                      </a:r>
                      <a:r>
                        <a:rPr lang="zh-CN" altLang="zh-CN" sz="2400" b="0" i="0" u="none">
                          <a:solidFill>
                            <a:srgbClr val="000000"/>
                          </a:solidFill>
                          <a:effectLst/>
                          <a:latin typeface="白正"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B.2</a:t>
                      </a:r>
                      <a:r>
                        <a:rPr lang="zh-CN" altLang="zh-CN" sz="2400" b="0" i="0" u="none">
                          <a:solidFill>
                            <a:srgbClr val="000000"/>
                          </a:solidFill>
                          <a:effectLst/>
                          <a:latin typeface="白正"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C.3</a:t>
                      </a:r>
                      <a:r>
                        <a:rPr lang="zh-CN" altLang="zh-CN" sz="2400" b="0" i="0" u="none">
                          <a:solidFill>
                            <a:srgbClr val="000000"/>
                          </a:solidFill>
                          <a:effectLst/>
                          <a:latin typeface="白正"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D.4</a:t>
                      </a:r>
                      <a:r>
                        <a:rPr lang="zh-CN" altLang="zh-CN" sz="2400" b="0" i="0" u="none">
                          <a:solidFill>
                            <a:srgbClr val="000000"/>
                          </a:solidFill>
                          <a:effectLst/>
                          <a:latin typeface="白正" pitchFamily="24"/>
                          <a:ea typeface="宋体" pitchFamily="24"/>
                        </a:rPr>
                        <a:t>个</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67"/>
                  </a:ext>
                </a:extLst>
              </a:tr>
            </a:tbl>
          </a:graphicData>
        </a:graphic>
      </p:graphicFrame>
      <p:grpSp>
        <p:nvGrpSpPr>
          <p:cNvPr id="11891" name="yt_shape_11891_skip" title="H_133.51111">
            <a:extLst>
              <a:ext uri="{FF2B5EF4-FFF2-40B4-BE49-F238E27FC236}">
                <a16:creationId xmlns:a16="http://schemas.microsoft.com/office/drawing/2014/main" id="{249740F1-2B05-4C5A-B423-6F681AEFABC2}"/>
              </a:ext>
            </a:extLst>
          </p:cNvPr>
          <p:cNvGrpSpPr/>
          <p:nvPr/>
        </p:nvGrpSpPr>
        <p:grpSpPr>
          <a:xfrm>
            <a:off x="10096856" y="1883613"/>
            <a:ext cx="1552969" cy="1695591"/>
            <a:chOff x="0" y="0"/>
            <a:chExt cx="1552969" cy="1695591"/>
          </a:xfrm>
        </p:grpSpPr>
        <p:pic>
          <p:nvPicPr>
            <p:cNvPr id="3" name="yt_image_11891">
              <a:extLst>
                <a:ext uri="">
                  <a16:creationId xmlns="" xmlns:a16="http://schemas.microsoft.com/office/drawing/2014/main" xmlns:p14="http://schemas.microsoft.com/office/powerpoint/2010/main" xmlns:a14="http://schemas.microsoft.com/office/drawing/2010/main" xmlns:mc="http://schemas.openxmlformats.org/markup-compatibility/2006" id="{5351258F-BC95-41E6-9372-C2FE361B0291}"/>
                </a:ext>
              </a:extLst>
            </p:cNvPr>
            <p:cNvPicPr>
              <a:picLocks noChangeAspect="1" noChangeArrowheads="1"/>
            </p:cNvPicPr>
            <p:nvPr/>
          </p:nvPicPr>
          <p:blipFill>
            <a:blip r:embed="rId2" cstate="print"/>
            <a:srcRect/>
            <a:stretch>
              <a:fillRect/>
            </a:stretch>
          </p:blipFill>
          <p:spPr bwMode="auto">
            <a:xfrm>
              <a:off x="0" y="0"/>
              <a:ext cx="1552969" cy="1299591"/>
            </a:xfrm>
            <a:prstGeom prst="rect">
              <a:avLst/>
            </a:prstGeom>
            <a:noFill/>
            <a:extLst>
              <a:ext uri="{909E8E84-426E-40DD-AFC4-6F175D3DCCD1}">
                <a14:hiddenFill xmlns:a14="http://schemas.microsoft.com/office/drawing/2010/main">
                  <a:solidFill>
                    <a:srgbClr val="FFFFFF"/>
                  </a:solidFill>
                </a14:hiddenFill>
              </a:ext>
            </a:extLst>
          </p:spPr>
        </p:pic>
        <p:sp>
          <p:nvSpPr>
            <p:cNvPr id="11893" name="yt_shape_11893"/>
            <p:cNvSpPr txBox="1"/>
            <p:nvPr/>
          </p:nvSpPr>
          <p:spPr>
            <a:xfrm>
              <a:off x="243203" y="1335591"/>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题图</a:t>
              </a:r>
            </a:p>
          </p:txBody>
        </p:sp>
      </p:grpSp>
      <p:sp>
        <p:nvSpPr>
          <p:cNvPr id="11896" name="yt_shape_11896"/>
          <p:cNvSpPr txBox="1"/>
          <p:nvPr/>
        </p:nvSpPr>
        <p:spPr>
          <a:xfrm>
            <a:off x="540119" y="3629618"/>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丽水市中考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如图，在</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中，</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白正" pitchFamily="24"/>
                <a:ea typeface="宋体" pitchFamily="24"/>
              </a:rPr>
              <a:t>分别是边</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白正" pitchFamily="24"/>
                <a:ea typeface="宋体" pitchFamily="24"/>
              </a:rPr>
              <a:t>的中点</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若</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，则四边形</a:t>
            </a:r>
            <a:r>
              <a:rPr lang="en-US" altLang="zh-CN" sz="2400" b="0" i="1" u="none">
                <a:solidFill>
                  <a:srgbClr val="000000"/>
                </a:solidFill>
                <a:effectLst/>
                <a:latin typeface="Times New Roman" pitchFamily="24"/>
                <a:ea typeface="Times New Roman" pitchFamily="24"/>
              </a:rPr>
              <a:t>BDEF</a:t>
            </a:r>
            <a:r>
              <a:rPr lang="zh-CN" altLang="zh-CN" sz="2400" b="0" i="0" u="none">
                <a:solidFill>
                  <a:srgbClr val="000000"/>
                </a:solidFill>
                <a:effectLst/>
                <a:latin typeface="白正" pitchFamily="24"/>
                <a:ea typeface="宋体" pitchFamily="24"/>
              </a:rPr>
              <a:t>的周长是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900" name="yt_table_11900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097715789"/>
              </p:ext>
            </p:extLst>
          </p:nvPr>
        </p:nvGraphicFramePr>
        <p:xfrm>
          <a:off x="540000" y="4589053"/>
          <a:ext cx="7786054" cy="475488"/>
        </p:xfrm>
        <a:graphic>
          <a:graphicData uri="http://schemas.openxmlformats.org/drawingml/2006/table">
            <a:tbl>
              <a:tblPr/>
              <a:tblGrid>
                <a:gridCol w="2262505">
                  <a:extLst>
                    <a:ext uri="{9D8B030D-6E8A-4147-A177-3AD203B41FA5}">
                      <a16:colId xmlns:a16="http://schemas.microsoft.com/office/drawing/2014/main" val="10267"/>
                    </a:ext>
                  </a:extLst>
                </a:gridCol>
                <a:gridCol w="2245043">
                  <a:extLst>
                    <a:ext uri="{9D8B030D-6E8A-4147-A177-3AD203B41FA5}">
                      <a16:colId xmlns:a16="http://schemas.microsoft.com/office/drawing/2014/main" val="10268"/>
                    </a:ext>
                  </a:extLst>
                </a:gridCol>
                <a:gridCol w="2245043">
                  <a:extLst>
                    <a:ext uri="{9D8B030D-6E8A-4147-A177-3AD203B41FA5}">
                      <a16:colId xmlns:a16="http://schemas.microsoft.com/office/drawing/2014/main" val="10269"/>
                    </a:ext>
                  </a:extLst>
                </a:gridCol>
                <a:gridCol w="1033463">
                  <a:extLst>
                    <a:ext uri="{9D8B030D-6E8A-4147-A177-3AD203B41FA5}">
                      <a16:colId xmlns:a16="http://schemas.microsoft.com/office/drawing/2014/main" val="10270"/>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A.28</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B.14</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C.10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D.7</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68"/>
                  </a:ext>
                </a:extLst>
              </a:tr>
            </a:tbl>
          </a:graphicData>
        </a:graphic>
      </p:graphicFrame>
      <p:grpSp>
        <p:nvGrpSpPr>
          <p:cNvPr id="11897" name="yt_shape_11897_skip" title="H_136.5711">
            <a:extLst>
              <a:ext uri="{FF2B5EF4-FFF2-40B4-BE49-F238E27FC236}">
                <a16:creationId xmlns:a16="http://schemas.microsoft.com/office/drawing/2014/main" id="{249740F1-2B05-4C5A-B423-6F681AEFABC2}"/>
              </a:ext>
            </a:extLst>
          </p:cNvPr>
          <p:cNvGrpSpPr/>
          <p:nvPr/>
        </p:nvGrpSpPr>
        <p:grpSpPr>
          <a:xfrm>
            <a:off x="9644976" y="4589053"/>
            <a:ext cx="2004948" cy="1734453"/>
            <a:chOff x="0" y="0"/>
            <a:chExt cx="2004948" cy="1734453"/>
          </a:xfrm>
        </p:grpSpPr>
        <p:pic>
          <p:nvPicPr>
            <p:cNvPr id="2" name="yt_image_11897">
              <a:extLst>
                <a:ext uri="">
                  <a16:creationId xmlns="" xmlns:a16="http://schemas.microsoft.com/office/drawing/2014/main" xmlns:p14="http://schemas.microsoft.com/office/powerpoint/2010/main" xmlns:a14="http://schemas.microsoft.com/office/drawing/2010/main" xmlns:mc="http://schemas.openxmlformats.org/markup-compatibility/2006" id="{5351258F-BC95-41E6-9372-C2FE361B0291}"/>
                </a:ext>
              </a:extLst>
            </p:cNvPr>
            <p:cNvPicPr>
              <a:picLocks noChangeAspect="1" noChangeArrowheads="1"/>
            </p:cNvPicPr>
            <p:nvPr/>
          </p:nvPicPr>
          <p:blipFill>
            <a:blip r:embed="rId3" cstate="print"/>
            <a:srcRect/>
            <a:stretch>
              <a:fillRect/>
            </a:stretch>
          </p:blipFill>
          <p:spPr bwMode="auto">
            <a:xfrm>
              <a:off x="0" y="0"/>
              <a:ext cx="2004948" cy="1338453"/>
            </a:xfrm>
            <a:prstGeom prst="rect">
              <a:avLst/>
            </a:prstGeom>
            <a:noFill/>
            <a:extLst>
              <a:ext uri="{909E8E84-426E-40DD-AFC4-6F175D3DCCD1}">
                <a14:hiddenFill xmlns:a14="http://schemas.microsoft.com/office/drawing/2010/main">
                  <a:solidFill>
                    <a:srgbClr val="FFFFFF"/>
                  </a:solidFill>
                </a14:hiddenFill>
              </a:ext>
            </a:extLst>
          </p:spPr>
        </p:pic>
        <p:sp>
          <p:nvSpPr>
            <p:cNvPr id="11899" name="yt_shape_11899"/>
            <p:cNvSpPr txBox="1"/>
            <p:nvPr/>
          </p:nvSpPr>
          <p:spPr>
            <a:xfrm>
              <a:off x="469193" y="1374453"/>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题图</a:t>
              </a:r>
            </a:p>
          </p:txBody>
        </p:sp>
      </p:grpSp>
      <p:pic>
        <p:nvPicPr>
          <p:cNvPr id="5" name="yt_shape_1700218571309">
            <a:extLst>
              <a:ext uri="{FF2B5EF4-FFF2-40B4-BE49-F238E27FC236}">
                <a16:creationId xmlns:a16="http://schemas.microsoft.com/office/drawing/2014/main" id="{707F0954-99CE-A782-CCFD-5D0C47DF1E5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941677"/>
            <a:ext cx="1355917" cy="365782"/>
          </a:xfrm>
          <a:prstGeom prst="rect">
            <a:avLst/>
          </a:prstGeom>
        </p:spPr>
      </p:pic>
      <p:sp>
        <p:nvSpPr>
          <p:cNvPr id="4" name="文本框 3">
            <a:extLst>
              <a:ext uri="{FF2B5EF4-FFF2-40B4-BE49-F238E27FC236}">
                <a16:creationId xmlns:a16="http://schemas.microsoft.com/office/drawing/2014/main" id="{46251C9C-5DBA-8783-5A18-C0FD9520A1FF}"/>
              </a:ext>
            </a:extLst>
          </p:cNvPr>
          <p:cNvSpPr txBox="1"/>
          <p:nvPr/>
        </p:nvSpPr>
        <p:spPr>
          <a:xfrm>
            <a:off x="10397264" y="1357504"/>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
        <p:nvSpPr>
          <p:cNvPr id="6" name="文本框 5">
            <a:extLst>
              <a:ext uri="{FF2B5EF4-FFF2-40B4-BE49-F238E27FC236}">
                <a16:creationId xmlns:a16="http://schemas.microsoft.com/office/drawing/2014/main" id="{37B858B3-1A41-828D-128C-74742F6C885C}"/>
              </a:ext>
            </a:extLst>
          </p:cNvPr>
          <p:cNvSpPr txBox="1"/>
          <p:nvPr/>
        </p:nvSpPr>
        <p:spPr>
          <a:xfrm>
            <a:off x="6188921" y="4058300"/>
            <a:ext cx="383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6"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902" name="yt_shape_11902"/>
          <p:cNvSpPr txBox="1"/>
          <p:nvPr/>
        </p:nvSpPr>
        <p:spPr>
          <a:xfrm>
            <a:off x="540000" y="1941331"/>
            <a:ext cx="5370060"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2500">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spc="-2400">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运用中位线时判断出现错误</a:t>
            </a:r>
          </a:p>
        </p:txBody>
      </p:sp>
      <p:sp>
        <p:nvSpPr>
          <p:cNvPr id="11903" name="yt_shape_11903"/>
          <p:cNvSpPr txBox="1"/>
          <p:nvPr/>
        </p:nvSpPr>
        <p:spPr>
          <a:xfrm>
            <a:off x="540000" y="2445641"/>
            <a:ext cx="9924192"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宋体" pitchFamily="24"/>
              </a:rPr>
              <a:t>如图，点</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白正" pitchFamily="24"/>
                <a:ea typeface="宋体" pitchFamily="24"/>
              </a:rPr>
              <a:t>分别为</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各边中点，下列说法正确的是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xmlns:a14="http://schemas.microsoft.com/office/drawing/2010/main">
        <mc:Choice Requires="a14">
          <p:graphicFrame>
            <p:nvGraphicFramePr>
              <p:cNvPr id="11905" name="yt_table_11905_skip" title="H_83.23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232058930"/>
                  </p:ext>
                </p:extLst>
              </p:nvPr>
            </p:nvGraphicFramePr>
            <p:xfrm>
              <a:off x="540000" y="2924944"/>
              <a:ext cx="6361431" cy="1057085"/>
            </p:xfrm>
            <a:graphic>
              <a:graphicData uri="http://schemas.openxmlformats.org/drawingml/2006/table">
                <a:tbl>
                  <a:tblPr/>
                  <a:tblGrid>
                    <a:gridCol w="3584893">
                      <a:extLst>
                        <a:ext uri="{9D8B030D-6E8A-4147-A177-3AD203B41FA5}">
                          <a16:colId xmlns:a16="http://schemas.microsoft.com/office/drawing/2014/main" val="10271"/>
                        </a:ext>
                      </a:extLst>
                    </a:gridCol>
                    <a:gridCol w="2776538">
                      <a:extLst>
                        <a:ext uri="{9D8B030D-6E8A-4147-A177-3AD203B41FA5}">
                          <a16:colId xmlns:a16="http://schemas.microsoft.com/office/drawing/2014/main" val="10272"/>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2400" b="0" i="1" u="none">
                              <a:solidFill>
                                <a:srgbClr val="000000"/>
                              </a:solidFill>
                              <a:effectLst/>
                              <a:latin typeface="Times New Roman" pitchFamily="24"/>
                              <a:ea typeface="Times New Roman" pitchFamily="24"/>
                            </a:rPr>
                            <a:t>DE</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DF</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r>
                            <a:rPr lang="en-US" altLang="zh-CN" sz="2400" b="0" i="1" u="none">
                              <a:solidFill>
                                <a:srgbClr val="000000"/>
                              </a:solidFill>
                              <a:effectLst/>
                              <a:latin typeface="Times New Roman" pitchFamily="24"/>
                              <a:ea typeface="Times New Roman" pitchFamily="24"/>
                            </a:rPr>
                            <a:t>EF</a:t>
                          </a:r>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000000"/>
                              </a:solidFill>
                              <a:effectLst/>
                              <a:latin typeface="Times New Roman" pitchFamily="24"/>
                              <a:ea typeface="Times New Roman" pitchFamily="24"/>
                            </a:rPr>
                            <a:t>AB</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69"/>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2400" b="0" i="1" u="none">
                              <a:solidFill>
                                <a:srgbClr val="000000"/>
                              </a:solidFill>
                              <a:effectLst/>
                              <a:latin typeface="Times New Roman" pitchFamily="24"/>
                              <a:ea typeface="Times New Roman" pitchFamily="24"/>
                            </a:rPr>
                            <a:t>S</a:t>
                          </a:r>
                          <a:r>
                            <a:rPr lang="en-US" altLang="zh-CN" sz="2400" b="0" i="0" u="none" baseline="-25000">
                              <a:solidFill>
                                <a:srgbClr val="000000"/>
                              </a:solidFill>
                              <a:effectLst/>
                              <a:latin typeface="宋体" pitchFamily="24"/>
                              <a:ea typeface="宋体" pitchFamily="24"/>
                            </a:rPr>
                            <a:t>△</a:t>
                          </a:r>
                          <a:r>
                            <a:rPr lang="en-US" altLang="zh-CN" sz="2400" b="0" i="1" u="none" baseline="-25000">
                              <a:solidFill>
                                <a:srgbClr val="000000"/>
                              </a:solidFill>
                              <a:effectLst/>
                              <a:latin typeface="Times New Roman" pitchFamily="24"/>
                              <a:ea typeface="Times New Roman" pitchFamily="24"/>
                            </a:rPr>
                            <a:t>ABD</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S</a:t>
                          </a:r>
                          <a:r>
                            <a:rPr lang="en-US" altLang="zh-CN" sz="2400" b="0" i="0" u="none" baseline="-25000">
                              <a:solidFill>
                                <a:srgbClr val="000000"/>
                              </a:solidFill>
                              <a:effectLst/>
                              <a:latin typeface="宋体" pitchFamily="24"/>
                              <a:ea typeface="宋体" pitchFamily="24"/>
                            </a:rPr>
                            <a:t>△</a:t>
                          </a:r>
                          <a:r>
                            <a:rPr lang="en-US" altLang="zh-CN" sz="2400" b="0" i="1" u="none" baseline="-25000">
                              <a:solidFill>
                                <a:srgbClr val="000000"/>
                              </a:solidFill>
                              <a:effectLst/>
                              <a:latin typeface="Times New Roman" pitchFamily="24"/>
                              <a:ea typeface="Times New Roman" pitchFamily="24"/>
                            </a:rPr>
                            <a:t>ACD</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白正" pitchFamily="24"/>
                              <a:ea typeface="宋体" pitchFamily="24"/>
                            </a:rPr>
                            <a:t>平分</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BAC</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70"/>
                      </a:ext>
                    </a:extLst>
                  </a:tr>
                </a:tbl>
              </a:graphicData>
            </a:graphic>
          </p:graphicFrame>
        </mc:Choice>
        <mc:Fallback xmlns="">
          <p:graphicFrame>
            <p:nvGraphicFramePr>
              <p:cNvPr id="11905" name="yt_table_11905_skip" title="H_83.23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232058930"/>
                  </p:ext>
                </p:extLst>
              </p:nvPr>
            </p:nvGraphicFramePr>
            <p:xfrm>
              <a:off x="540000" y="2924944"/>
              <a:ext cx="6361431" cy="1146937"/>
            </p:xfrm>
            <a:graphic>
              <a:graphicData uri="http://schemas.openxmlformats.org/drawingml/2006/table">
                <a:tbl>
                  <a:tblPr/>
                  <a:tblGrid>
                    <a:gridCol w="3584893">
                      <a:extLst>
                        <a:ext uri="{9D8B030D-6E8A-4147-A177-3AD203B41FA5}">
                          <a16:colId xmlns:a16="http://schemas.microsoft.com/office/drawing/2014/main" val="10271"/>
                        </a:ext>
                      </a:extLst>
                    </a:gridCol>
                    <a:gridCol w="2776538">
                      <a:extLst>
                        <a:ext uri="{9D8B030D-6E8A-4147-A177-3AD203B41FA5}">
                          <a16:colId xmlns:a16="http://schemas.microsoft.com/office/drawing/2014/main" val="10272"/>
                        </a:ext>
                      </a:extLst>
                    </a:gridCol>
                  </a:tblGrid>
                  <a:tr h="671449">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2400" b="0" i="1" u="none">
                              <a:solidFill>
                                <a:srgbClr val="000000"/>
                              </a:solidFill>
                              <a:effectLst/>
                              <a:latin typeface="Times New Roman" pitchFamily="24"/>
                              <a:ea typeface="Times New Roman" pitchFamily="24"/>
                            </a:rPr>
                            <a:t>DE</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DF</a:t>
                          </a:r>
                        </a:p>
                      </a:txBody>
                      <a:tcPr marL="0" marR="0" marT="0" marB="0" anchor="ctr">
                        <a:lnL w="9522" cmpd="sng">
                          <a:noFill/>
                        </a:lnL>
                        <a:lnR w="9522" cmpd="sng">
                          <a:noFill/>
                        </a:lnR>
                        <a:lnT w="9522" cmpd="sng">
                          <a:noFill/>
                        </a:lnT>
                        <a:lnB w="9522" cmpd="sng">
                          <a:noFill/>
                        </a:lnB>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29167" b="-90991"/>
                          </a:stretch>
                        </a:blipFill>
                      </a:tcPr>
                    </a:tc>
                    <a:extLst>
                      <a:ext uri="{0D108BD9-81ED-4DB2-BD59-A6C34878D82A}">
                        <a16:rowId xmlns:a16="http://schemas.microsoft.com/office/drawing/2014/main" val="10169"/>
                      </a:ext>
                    </a:extLst>
                  </a:tr>
                  <a:tr h="475488">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2400" b="0" i="1" u="none">
                              <a:solidFill>
                                <a:srgbClr val="000000"/>
                              </a:solidFill>
                              <a:effectLst/>
                              <a:latin typeface="Times New Roman" pitchFamily="24"/>
                              <a:ea typeface="Times New Roman" pitchFamily="24"/>
                            </a:rPr>
                            <a:t>S</a:t>
                          </a:r>
                          <a:r>
                            <a:rPr lang="en-US" altLang="zh-CN" sz="2400" b="0" i="0" u="none" baseline="-25000">
                              <a:solidFill>
                                <a:srgbClr val="000000"/>
                              </a:solidFill>
                              <a:effectLst/>
                              <a:latin typeface="宋体" pitchFamily="24"/>
                              <a:ea typeface="宋体" pitchFamily="24"/>
                            </a:rPr>
                            <a:t>△</a:t>
                          </a:r>
                          <a:r>
                            <a:rPr lang="en-US" altLang="zh-CN" sz="2400" b="0" i="1" u="none" baseline="-25000">
                              <a:solidFill>
                                <a:srgbClr val="000000"/>
                              </a:solidFill>
                              <a:effectLst/>
                              <a:latin typeface="Times New Roman" pitchFamily="24"/>
                              <a:ea typeface="Times New Roman" pitchFamily="24"/>
                            </a:rPr>
                            <a:t>ABD</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S</a:t>
                          </a:r>
                          <a:r>
                            <a:rPr lang="en-US" altLang="zh-CN" sz="2400" b="0" i="0" u="none" baseline="-25000">
                              <a:solidFill>
                                <a:srgbClr val="000000"/>
                              </a:solidFill>
                              <a:effectLst/>
                              <a:latin typeface="宋体" pitchFamily="24"/>
                              <a:ea typeface="宋体" pitchFamily="24"/>
                            </a:rPr>
                            <a:t>△</a:t>
                          </a:r>
                          <a:r>
                            <a:rPr lang="en-US" altLang="zh-CN" sz="2400" b="0" i="1" u="none" baseline="-25000">
                              <a:solidFill>
                                <a:srgbClr val="000000"/>
                              </a:solidFill>
                              <a:effectLst/>
                              <a:latin typeface="Times New Roman" pitchFamily="24"/>
                              <a:ea typeface="Times New Roman" pitchFamily="24"/>
                            </a:rPr>
                            <a:t>ACD</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白正" pitchFamily="24"/>
                              <a:ea typeface="宋体" pitchFamily="24"/>
                            </a:rPr>
                            <a:t>平分</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BAC</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70"/>
                      </a:ext>
                    </a:extLst>
                  </a:tr>
                </a:tbl>
              </a:graphicData>
            </a:graphic>
          </p:graphicFrame>
        </mc:Fallback>
      </mc:AlternateContent>
      <p:pic>
        <p:nvPicPr>
          <p:cNvPr id="11904" name="yt_image_11904_skip" title="H_114.48">
            <a:extLst>
              <a:ext uri="">
                <a16:creationId xmlns="" xmlns:mc="http://schemas.openxmlformats.org/markup-compatibility/2006" xmlns:a16="http://schemas.microsoft.com/office/drawing/2014/main" xmlns:a14="http://schemas.microsoft.com/office/drawing/2010/main" xmlns:p14="http://schemas.microsoft.com/office/powerpoint/2010/main" xmlns:m="http://schemas.openxmlformats.org/officeDocument/2006/math" id="{5351258F-BC95-41E6-9372-C2FE361B0291}"/>
              </a:ext>
            </a:extLst>
          </p:cNvPr>
          <p:cNvPicPr>
            <a:picLocks noChangeAspect="1" noChangeArrowheads="1"/>
          </p:cNvPicPr>
          <p:nvPr/>
        </p:nvPicPr>
        <p:blipFill>
          <a:blip r:embed="rId3" cstate="print"/>
          <a:srcRect/>
          <a:stretch>
            <a:fillRect/>
          </a:stretch>
        </p:blipFill>
        <p:spPr bwMode="auto">
          <a:xfrm>
            <a:off x="10108479" y="2924944"/>
            <a:ext cx="1541345" cy="1453896"/>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00218571369">
            <a:extLst>
              <a:ext uri="{FF2B5EF4-FFF2-40B4-BE49-F238E27FC236}">
                <a16:creationId xmlns:a16="http://schemas.microsoft.com/office/drawing/2014/main" id="{8CC4C075-D942-1145-A9A8-1CF73ABF1F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1983008"/>
            <a:ext cx="1355917" cy="365782"/>
          </a:xfrm>
          <a:prstGeom prst="rect">
            <a:avLst/>
          </a:prstGeom>
        </p:spPr>
      </p:pic>
      <p:sp>
        <p:nvSpPr>
          <p:cNvPr id="2" name="文本框 1">
            <a:extLst>
              <a:ext uri="{FF2B5EF4-FFF2-40B4-BE49-F238E27FC236}">
                <a16:creationId xmlns:a16="http://schemas.microsoft.com/office/drawing/2014/main" id="{E6C3EE0C-989F-731E-5CB1-C17568171758}"/>
              </a:ext>
            </a:extLst>
          </p:cNvPr>
          <p:cNvSpPr txBox="1"/>
          <p:nvPr/>
        </p:nvSpPr>
        <p:spPr>
          <a:xfrm>
            <a:off x="9465401" y="2398835"/>
            <a:ext cx="383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907" name="yt_shape_11907"/>
          <p:cNvSpPr txBox="1"/>
          <p:nvPr/>
        </p:nvSpPr>
        <p:spPr>
          <a:xfrm>
            <a:off x="540000" y="1733956"/>
            <a:ext cx="3966727" cy="588494"/>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白正" pitchFamily="32"/>
                <a:ea typeface="宋体" pitchFamily="32"/>
              </a:rPr>
              <a:t> </a:t>
            </a:r>
            <a:r>
              <a:rPr lang="en-US" altLang="zh-CN" sz="3200" b="0" i="0" u="none" spc="30207">
                <a:solidFill>
                  <a:srgbClr val="1EE3CF"/>
                </a:solidFill>
                <a:effectLst/>
                <a:latin typeface="白正" pitchFamily="32"/>
                <a:ea typeface="宋体" pitchFamily="32"/>
              </a:rPr>
              <a:t> </a:t>
            </a:r>
          </a:p>
        </p:txBody>
      </p:sp>
      <p:pic>
        <p:nvPicPr>
          <p:cNvPr id="11906" name="yt_image_11906">
            <a:extLst>
              <a:ext uri="">
                <a16:creationId xmlns="" xmlns:a16="http://schemas.microsoft.com/office/drawing/2014/main" xmlns:a14="http://schemas.microsoft.com/office/drawing/2010/main" xmlns:mc="http://schemas.openxmlformats.org/markup-compatibility/2006" xmlns:p14="http://schemas.microsoft.com/office/powerpoint/2010/main" id="{5351258F-BC95-41E6-9372-C2FE361B0291}"/>
              </a:ext>
            </a:extLst>
          </p:cNvPr>
          <p:cNvPicPr>
            <a:picLocks noChangeAspect="1" noChangeArrowheads="1"/>
          </p:cNvPicPr>
          <p:nvPr/>
        </p:nvPicPr>
        <p:blipFill>
          <a:blip r:embed="rId2" cstate="print"/>
          <a:srcRect/>
          <a:stretch>
            <a:fillRect/>
          </a:stretch>
        </p:blipFill>
        <p:spPr bwMode="auto">
          <a:xfrm>
            <a:off x="540000" y="1733956"/>
            <a:ext cx="3937001" cy="641223"/>
          </a:xfrm>
          <a:prstGeom prst="rect">
            <a:avLst/>
          </a:prstGeom>
          <a:noFill/>
          <a:extLst>
            <a:ext uri="{909E8E84-426E-40DD-AFC4-6F175D3DCCD1}">
              <a14:hiddenFill xmlns:a14="http://schemas.microsoft.com/office/drawing/2010/main">
                <a:solidFill>
                  <a:srgbClr val="FFFFFF"/>
                </a:solidFill>
              </a14:hiddenFill>
            </a:ext>
          </a:extLst>
        </p:spPr>
      </p:pic>
      <p:sp>
        <p:nvSpPr>
          <p:cNvPr id="11909" name="yt_shape_11909"/>
          <p:cNvSpPr txBox="1"/>
          <p:nvPr/>
        </p:nvSpPr>
        <p:spPr>
          <a:xfrm>
            <a:off x="540119" y="2425825"/>
            <a:ext cx="11316521"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7.</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楷体" pitchFamily="24"/>
              </a:rPr>
              <a:t>贵阳市第二实验中学期中</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如图，在四边形</a:t>
            </a:r>
            <a:r>
              <a:rPr lang="en-US" altLang="zh-CN" sz="2400" b="0" i="1" u="none" dirty="0">
                <a:solidFill>
                  <a:srgbClr val="000000"/>
                </a:solidFill>
                <a:effectLst/>
                <a:latin typeface="Times New Roman" pitchFamily="24"/>
                <a:ea typeface="Times New Roman" pitchFamily="24"/>
              </a:rPr>
              <a:t>ABCD</a:t>
            </a:r>
            <a:r>
              <a:rPr lang="zh-CN" altLang="zh-CN" sz="2400" b="0" i="0" u="none" dirty="0">
                <a:solidFill>
                  <a:srgbClr val="000000"/>
                </a:solidFill>
                <a:effectLst/>
                <a:latin typeface="白正" pitchFamily="24"/>
                <a:ea typeface="宋体" pitchFamily="24"/>
              </a:rPr>
              <a:t>中，点</a:t>
            </a:r>
            <a:r>
              <a:rPr lang="en-US" altLang="zh-CN" sz="2400" b="0" i="1" u="none" dirty="0">
                <a:solidFill>
                  <a:srgbClr val="000000"/>
                </a:solidFill>
                <a:effectLst/>
                <a:latin typeface="Times New Roman" pitchFamily="24"/>
                <a:ea typeface="Times New Roman" pitchFamily="24"/>
              </a:rPr>
              <a:t>P</a:t>
            </a:r>
            <a:r>
              <a:rPr lang="zh-CN" altLang="zh-CN" sz="2400" b="0" i="0" u="none" dirty="0">
                <a:solidFill>
                  <a:srgbClr val="000000"/>
                </a:solidFill>
                <a:effectLst/>
                <a:latin typeface="白正" pitchFamily="24"/>
                <a:ea typeface="宋体" pitchFamily="24"/>
              </a:rPr>
              <a:t>是对角线</a:t>
            </a:r>
            <a:r>
              <a:rPr lang="en-US" altLang="zh-CN" sz="2400" b="0" i="1" u="none" dirty="0">
                <a:solidFill>
                  <a:srgbClr val="000000"/>
                </a:solidFill>
                <a:effectLst/>
                <a:latin typeface="Times New Roman" pitchFamily="24"/>
                <a:ea typeface="Times New Roman" pitchFamily="24"/>
              </a:rPr>
              <a:t>BD</a:t>
            </a:r>
            <a:r>
              <a:rPr lang="zh-CN" altLang="zh-CN" sz="2400" b="0" i="0" u="none" dirty="0">
                <a:solidFill>
                  <a:srgbClr val="000000"/>
                </a:solidFill>
                <a:effectLst/>
                <a:latin typeface="白正" pitchFamily="24"/>
                <a:ea typeface="宋体" pitchFamily="24"/>
              </a:rPr>
              <a:t>的中点，</a:t>
            </a:r>
            <a:r>
              <a:rPr lang="zh-CN" altLang="zh-CN" sz="2400" b="0" i="0" u="none" spc="-150" dirty="0">
                <a:solidFill>
                  <a:srgbClr val="000000"/>
                </a:solidFill>
                <a:effectLst/>
                <a:latin typeface="白正" pitchFamily="24"/>
                <a:ea typeface="宋体" pitchFamily="24"/>
              </a:rPr>
              <a:t>点</a:t>
            </a:r>
            <a:r>
              <a:rPr lang="en-US" altLang="zh-CN" sz="2400" b="0" i="1" u="none" spc="-150" dirty="0">
                <a:solidFill>
                  <a:srgbClr val="000000"/>
                </a:solidFill>
                <a:effectLst/>
                <a:latin typeface="Times New Roman" pitchFamily="24"/>
                <a:ea typeface="Times New Roman" pitchFamily="24"/>
              </a:rPr>
              <a:t>E</a:t>
            </a:r>
            <a:r>
              <a:rPr lang="zh-CN" altLang="zh-CN" sz="2400" b="0" i="0" u="none" spc="-150" dirty="0">
                <a:solidFill>
                  <a:srgbClr val="000000"/>
                </a:solidFill>
                <a:effectLst/>
                <a:latin typeface="白正" pitchFamily="24"/>
                <a:ea typeface="宋体" pitchFamily="24"/>
              </a:rPr>
              <a:t>，</a:t>
            </a:r>
            <a:r>
              <a:rPr lang="en-US" altLang="zh-CN" sz="2400" b="0" i="1" u="none" spc="-150" dirty="0">
                <a:solidFill>
                  <a:srgbClr val="000000"/>
                </a:solidFill>
                <a:effectLst/>
                <a:latin typeface="Times New Roman" pitchFamily="24"/>
                <a:ea typeface="Times New Roman" pitchFamily="24"/>
              </a:rPr>
              <a:t>F</a:t>
            </a:r>
            <a:r>
              <a:rPr lang="zh-CN" altLang="zh-CN" sz="2400" b="0" i="0" u="none" spc="-150" dirty="0">
                <a:solidFill>
                  <a:srgbClr val="000000"/>
                </a:solidFill>
                <a:effectLst/>
                <a:latin typeface="白正" pitchFamily="24"/>
                <a:ea typeface="宋体" pitchFamily="24"/>
              </a:rPr>
              <a:t>分别是</a:t>
            </a:r>
            <a:r>
              <a:rPr lang="en-US" altLang="zh-CN" sz="2400" b="0" i="1" u="none" spc="-150" dirty="0">
                <a:solidFill>
                  <a:srgbClr val="000000"/>
                </a:solidFill>
                <a:effectLst/>
                <a:latin typeface="Times New Roman" pitchFamily="24"/>
                <a:ea typeface="Times New Roman" pitchFamily="24"/>
              </a:rPr>
              <a:t>AB</a:t>
            </a:r>
            <a:r>
              <a:rPr lang="zh-CN" altLang="zh-CN" sz="2400" b="0" i="0" u="none" spc="-150" dirty="0">
                <a:solidFill>
                  <a:srgbClr val="000000"/>
                </a:solidFill>
                <a:effectLst/>
                <a:latin typeface="白正" pitchFamily="24"/>
                <a:ea typeface="宋体" pitchFamily="24"/>
              </a:rPr>
              <a:t>，</a:t>
            </a:r>
            <a:r>
              <a:rPr lang="en-US" altLang="zh-CN" sz="2400" b="0" i="1" u="none" spc="-150" dirty="0">
                <a:solidFill>
                  <a:srgbClr val="000000"/>
                </a:solidFill>
                <a:effectLst/>
                <a:latin typeface="Times New Roman" pitchFamily="24"/>
                <a:ea typeface="Times New Roman" pitchFamily="24"/>
              </a:rPr>
              <a:t>CD</a:t>
            </a:r>
            <a:r>
              <a:rPr lang="zh-CN" altLang="zh-CN" sz="2400" b="0" i="0" u="none" spc="-150" dirty="0">
                <a:solidFill>
                  <a:srgbClr val="000000"/>
                </a:solidFill>
                <a:effectLst/>
                <a:latin typeface="白正" pitchFamily="24"/>
                <a:ea typeface="宋体" pitchFamily="24"/>
              </a:rPr>
              <a:t>的中点，</a:t>
            </a:r>
            <a:r>
              <a:rPr lang="en-US" altLang="zh-CN" sz="2400" b="0" i="1" u="none" spc="-150" dirty="0">
                <a:solidFill>
                  <a:srgbClr val="000000"/>
                </a:solidFill>
                <a:effectLst/>
                <a:latin typeface="Times New Roman" pitchFamily="24"/>
                <a:ea typeface="Times New Roman" pitchFamily="24"/>
              </a:rPr>
              <a:t>AD</a:t>
            </a:r>
            <a:r>
              <a:rPr lang="zh-CN" altLang="zh-CN" sz="2400" b="0" i="0" u="none" spc="-150" dirty="0">
                <a:solidFill>
                  <a:srgbClr val="000000"/>
                </a:solidFill>
                <a:effectLst/>
                <a:latin typeface="宋体" pitchFamily="24"/>
                <a:ea typeface="宋体" pitchFamily="24"/>
              </a:rPr>
              <a:t>＝</a:t>
            </a:r>
            <a:r>
              <a:rPr lang="en-US" altLang="zh-CN" sz="2400" b="0" i="1" u="none" spc="-150" dirty="0">
                <a:solidFill>
                  <a:srgbClr val="000000"/>
                </a:solidFill>
                <a:effectLst/>
                <a:latin typeface="Times New Roman" pitchFamily="24"/>
                <a:ea typeface="Times New Roman" pitchFamily="24"/>
              </a:rPr>
              <a:t>BC</a:t>
            </a:r>
            <a:r>
              <a:rPr lang="zh-CN" altLang="zh-CN" sz="2400" b="0" i="0" u="none" spc="-150" dirty="0">
                <a:solidFill>
                  <a:srgbClr val="000000"/>
                </a:solidFill>
                <a:effectLst/>
                <a:latin typeface="白正" pitchFamily="24"/>
                <a:ea typeface="宋体" pitchFamily="24"/>
              </a:rPr>
              <a:t>，</a:t>
            </a:r>
            <a:r>
              <a:rPr lang="en-US" altLang="zh-CN" sz="2400" b="0" i="0" u="none" spc="-150" dirty="0">
                <a:solidFill>
                  <a:srgbClr val="000000"/>
                </a:solidFill>
                <a:effectLst/>
                <a:latin typeface="宋体" pitchFamily="24"/>
                <a:ea typeface="宋体" pitchFamily="24"/>
              </a:rPr>
              <a:t>∠</a:t>
            </a:r>
            <a:r>
              <a:rPr lang="en-US" altLang="zh-CN" sz="2400" b="0" i="1" u="none" spc="-150" dirty="0">
                <a:solidFill>
                  <a:srgbClr val="000000"/>
                </a:solidFill>
                <a:effectLst/>
                <a:latin typeface="Times New Roman" pitchFamily="24"/>
                <a:ea typeface="Times New Roman" pitchFamily="24"/>
              </a:rPr>
              <a:t>PEF</a:t>
            </a:r>
            <a:r>
              <a:rPr lang="zh-CN" altLang="zh-CN" sz="2400" b="0" i="0" u="none" spc="-150" dirty="0">
                <a:solidFill>
                  <a:srgbClr val="000000"/>
                </a:solidFill>
                <a:effectLst/>
                <a:latin typeface="宋体" pitchFamily="24"/>
                <a:ea typeface="宋体" pitchFamily="24"/>
              </a:rPr>
              <a:t>＝</a:t>
            </a:r>
            <a:r>
              <a:rPr lang="en-US" altLang="zh-CN" sz="2400" b="0" i="0" u="none" spc="-150" dirty="0">
                <a:solidFill>
                  <a:srgbClr val="000000"/>
                </a:solidFill>
                <a:effectLst/>
                <a:latin typeface="Times New Roman" pitchFamily="24"/>
                <a:ea typeface="Times New Roman" pitchFamily="24"/>
              </a:rPr>
              <a:t>30°</a:t>
            </a:r>
            <a:r>
              <a:rPr lang="zh-CN" altLang="zh-CN" sz="2400" b="0" i="0" u="none" spc="-150" dirty="0">
                <a:solidFill>
                  <a:srgbClr val="000000"/>
                </a:solidFill>
                <a:effectLst/>
                <a:latin typeface="白正" pitchFamily="24"/>
                <a:ea typeface="宋体" pitchFamily="24"/>
              </a:rPr>
              <a:t>，则</a:t>
            </a:r>
            <a:r>
              <a:rPr lang="en-US" altLang="zh-CN" sz="2400" b="0" i="0" u="none" spc="-150" dirty="0">
                <a:solidFill>
                  <a:srgbClr val="000000"/>
                </a:solidFill>
                <a:effectLst/>
                <a:latin typeface="宋体" pitchFamily="24"/>
                <a:ea typeface="宋体" pitchFamily="24"/>
              </a:rPr>
              <a:t>∠</a:t>
            </a:r>
            <a:r>
              <a:rPr lang="en-US" altLang="zh-CN" sz="2400" b="0" i="1" u="none" spc="-150" dirty="0">
                <a:solidFill>
                  <a:srgbClr val="000000"/>
                </a:solidFill>
                <a:effectLst/>
                <a:latin typeface="Times New Roman" pitchFamily="24"/>
                <a:ea typeface="Times New Roman" pitchFamily="24"/>
              </a:rPr>
              <a:t>PFE</a:t>
            </a:r>
            <a:r>
              <a:rPr lang="zh-CN" altLang="zh-CN" sz="2400" b="0" i="0" u="none" spc="-150" dirty="0">
                <a:solidFill>
                  <a:srgbClr val="000000"/>
                </a:solidFill>
                <a:effectLst/>
                <a:latin typeface="白正" pitchFamily="24"/>
                <a:ea typeface="宋体" pitchFamily="24"/>
              </a:rPr>
              <a:t>的度数是</a:t>
            </a:r>
            <a:r>
              <a:rPr lang="zh-CN" altLang="zh-CN" sz="2400" b="0" i="0" u="none" spc="-150" dirty="0">
                <a:solidFill>
                  <a:srgbClr val="000000"/>
                </a:solidFill>
                <a:effectLst/>
                <a:latin typeface="宋体" pitchFamily="24"/>
                <a:ea typeface="宋体" pitchFamily="24"/>
              </a:rPr>
              <a:t>（</a:t>
            </a:r>
            <a:r>
              <a:rPr lang="zh-CN" altLang="zh-CN" sz="2400" b="0" i="0" u="none" spc="-150" dirty="0">
                <a:solidFill>
                  <a:srgbClr val="000000"/>
                </a:solidFill>
                <a:effectLst/>
                <a:latin typeface="白正" pitchFamily="24"/>
                <a:ea typeface="宋体" pitchFamily="24"/>
              </a:rPr>
              <a:t>　</a:t>
            </a:r>
            <a:r>
              <a:rPr lang="en-US" altLang="zh-CN" sz="2400" b="0" i="0" u="none" spc="-150" dirty="0">
                <a:solidFill>
                  <a:srgbClr val="FF0000">
                    <a:alpha val="0"/>
                  </a:srgbClr>
                </a:solidFill>
                <a:effectLst/>
                <a:latin typeface="Times New Roman" pitchFamily="24"/>
                <a:ea typeface="Times New Roman" pitchFamily="24"/>
              </a:rPr>
              <a:t>D</a:t>
            </a:r>
            <a:r>
              <a:rPr lang="zh-CN" altLang="zh-CN" sz="2400" b="0" i="0" u="none" spc="-150" dirty="0">
                <a:solidFill>
                  <a:srgbClr val="000000"/>
                </a:solidFill>
                <a:effectLst/>
                <a:latin typeface="白正" pitchFamily="24"/>
                <a:ea typeface="宋体" pitchFamily="24"/>
              </a:rPr>
              <a:t>　</a:t>
            </a:r>
            <a:r>
              <a:rPr lang="zh-CN" altLang="zh-CN" sz="2400" b="0" i="0" u="none" spc="-150" dirty="0">
                <a:solidFill>
                  <a:srgbClr val="000000"/>
                </a:solidFill>
                <a:effectLst/>
                <a:latin typeface="宋体" pitchFamily="24"/>
                <a:ea typeface="宋体" pitchFamily="24"/>
              </a:rPr>
              <a:t>）</a:t>
            </a:r>
          </a:p>
        </p:txBody>
      </p:sp>
      <p:graphicFrame>
        <p:nvGraphicFramePr>
          <p:cNvPr id="11913" name="yt_table_11913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891697867"/>
              </p:ext>
            </p:extLst>
          </p:nvPr>
        </p:nvGraphicFramePr>
        <p:xfrm>
          <a:off x="540000" y="3627647"/>
          <a:ext cx="7994016" cy="475488"/>
        </p:xfrm>
        <a:graphic>
          <a:graphicData uri="http://schemas.openxmlformats.org/drawingml/2006/table">
            <a:tbl>
              <a:tblPr/>
              <a:tblGrid>
                <a:gridCol w="2240280">
                  <a:extLst>
                    <a:ext uri="{9D8B030D-6E8A-4147-A177-3AD203B41FA5}">
                      <a16:colId xmlns:a16="http://schemas.microsoft.com/office/drawing/2014/main" val="10273"/>
                    </a:ext>
                  </a:extLst>
                </a:gridCol>
                <a:gridCol w="2222818">
                  <a:extLst>
                    <a:ext uri="{9D8B030D-6E8A-4147-A177-3AD203B41FA5}">
                      <a16:colId xmlns:a16="http://schemas.microsoft.com/office/drawing/2014/main" val="10274"/>
                    </a:ext>
                  </a:extLst>
                </a:gridCol>
                <a:gridCol w="2222818">
                  <a:extLst>
                    <a:ext uri="{9D8B030D-6E8A-4147-A177-3AD203B41FA5}">
                      <a16:colId xmlns:a16="http://schemas.microsoft.com/office/drawing/2014/main" val="10275"/>
                    </a:ext>
                  </a:extLst>
                </a:gridCol>
                <a:gridCol w="1308100">
                  <a:extLst>
                    <a:ext uri="{9D8B030D-6E8A-4147-A177-3AD203B41FA5}">
                      <a16:colId xmlns:a16="http://schemas.microsoft.com/office/drawing/2014/main" val="10276"/>
                    </a:ext>
                  </a:extLst>
                </a:gridCol>
              </a:tblGrid>
              <a:tr h="370840">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A.15°</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B.20°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C.25°</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D.30°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71"/>
                  </a:ext>
                </a:extLst>
              </a:tr>
            </a:tbl>
          </a:graphicData>
        </a:graphic>
      </p:graphicFrame>
      <p:grpSp>
        <p:nvGrpSpPr>
          <p:cNvPr id="11910" name="yt_shape_11910_skip" title="H_127.4811">
            <a:extLst>
              <a:ext uri="{FF2B5EF4-FFF2-40B4-BE49-F238E27FC236}">
                <a16:creationId xmlns:a16="http://schemas.microsoft.com/office/drawing/2014/main" id="{249740F1-2B05-4C5A-B423-6F681AEFABC2}"/>
              </a:ext>
            </a:extLst>
          </p:cNvPr>
          <p:cNvGrpSpPr/>
          <p:nvPr/>
        </p:nvGrpSpPr>
        <p:grpSpPr>
          <a:xfrm>
            <a:off x="10042765" y="3627647"/>
            <a:ext cx="1607072" cy="1619010"/>
            <a:chOff x="0" y="0"/>
            <a:chExt cx="1607072" cy="1619010"/>
          </a:xfrm>
        </p:grpSpPr>
        <p:pic>
          <p:nvPicPr>
            <p:cNvPr id="2" name="yt_image_11910">
              <a:extLst>
                <a:ext uri="">
                  <a16:creationId xmlns="" xmlns:a16="http://schemas.microsoft.com/office/drawing/2014/main" xmlns:p14="http://schemas.microsoft.com/office/powerpoint/2010/main" xmlns:a14="http://schemas.microsoft.com/office/drawing/2010/main" xmlns:mc="http://schemas.openxmlformats.org/markup-compatibility/2006" id="{5351258F-BC95-41E6-9372-C2FE361B0291}"/>
                </a:ext>
              </a:extLst>
            </p:cNvPr>
            <p:cNvPicPr>
              <a:picLocks noChangeAspect="1" noChangeArrowheads="1"/>
            </p:cNvPicPr>
            <p:nvPr/>
          </p:nvPicPr>
          <p:blipFill>
            <a:blip r:embed="rId3" cstate="print"/>
            <a:srcRect/>
            <a:stretch>
              <a:fillRect/>
            </a:stretch>
          </p:blipFill>
          <p:spPr bwMode="auto">
            <a:xfrm>
              <a:off x="0" y="0"/>
              <a:ext cx="1607072" cy="1223010"/>
            </a:xfrm>
            <a:prstGeom prst="rect">
              <a:avLst/>
            </a:prstGeom>
            <a:noFill/>
            <a:extLst>
              <a:ext uri="{909E8E84-426E-40DD-AFC4-6F175D3DCCD1}">
                <a14:hiddenFill xmlns:a14="http://schemas.microsoft.com/office/drawing/2010/main">
                  <a:solidFill>
                    <a:srgbClr val="FFFFFF"/>
                  </a:solidFill>
                </a14:hiddenFill>
              </a:ext>
            </a:extLst>
          </p:spPr>
        </p:pic>
        <p:sp>
          <p:nvSpPr>
            <p:cNvPr id="11912" name="yt_shape_11912"/>
            <p:cNvSpPr txBox="1"/>
            <p:nvPr/>
          </p:nvSpPr>
          <p:spPr>
            <a:xfrm>
              <a:off x="270255" y="1259010"/>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题图</a:t>
              </a:r>
            </a:p>
          </p:txBody>
        </p:sp>
      </p:grpSp>
      <p:sp>
        <p:nvSpPr>
          <p:cNvPr id="3" name="文本框 2">
            <a:extLst>
              <a:ext uri="{FF2B5EF4-FFF2-40B4-BE49-F238E27FC236}">
                <a16:creationId xmlns:a16="http://schemas.microsoft.com/office/drawing/2014/main" id="{EE22D139-93C7-E809-76CB-4870D8C2DCE5}"/>
              </a:ext>
            </a:extLst>
          </p:cNvPr>
          <p:cNvSpPr txBox="1"/>
          <p:nvPr/>
        </p:nvSpPr>
        <p:spPr>
          <a:xfrm>
            <a:off x="10200456" y="2852489"/>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D</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915" name="yt_shape_11915"/>
          <p:cNvSpPr txBox="1"/>
          <p:nvPr/>
        </p:nvSpPr>
        <p:spPr>
          <a:xfrm>
            <a:off x="540119" y="1985632"/>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8.</a:t>
            </a:r>
            <a:r>
              <a:rPr lang="zh-CN" altLang="zh-CN" sz="2400" b="0" i="0" u="none" dirty="0">
                <a:solidFill>
                  <a:srgbClr val="000000"/>
                </a:solidFill>
                <a:effectLst/>
                <a:latin typeface="白正" pitchFamily="24"/>
                <a:ea typeface="宋体" pitchFamily="24"/>
              </a:rPr>
              <a:t>如图，在等腰</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ABC</a:t>
            </a:r>
            <a:r>
              <a:rPr lang="zh-CN" altLang="zh-CN" sz="2400" b="0" i="0" u="none" dirty="0">
                <a:solidFill>
                  <a:srgbClr val="000000"/>
                </a:solidFill>
                <a:effectLst/>
                <a:latin typeface="白正" pitchFamily="24"/>
                <a:ea typeface="宋体" pitchFamily="24"/>
              </a:rPr>
              <a:t>中，</a:t>
            </a:r>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AC</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BC</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白正" pitchFamily="24"/>
                <a:ea typeface="宋体" pitchFamily="24"/>
              </a:rPr>
              <a:t>，点</a:t>
            </a:r>
            <a:r>
              <a:rPr lang="en-US" altLang="zh-CN" sz="2400" b="0" i="1" u="none" dirty="0">
                <a:solidFill>
                  <a:srgbClr val="000000"/>
                </a:solidFill>
                <a:effectLst/>
                <a:latin typeface="Times New Roman" pitchFamily="24"/>
                <a:ea typeface="Times New Roman" pitchFamily="24"/>
              </a:rPr>
              <a:t>D</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E</a:t>
            </a:r>
            <a:r>
              <a:rPr lang="zh-CN" altLang="zh-CN" sz="2400" b="0" i="0" u="none" dirty="0">
                <a:solidFill>
                  <a:srgbClr val="000000"/>
                </a:solidFill>
                <a:effectLst/>
                <a:latin typeface="白正" pitchFamily="24"/>
                <a:ea typeface="宋体" pitchFamily="24"/>
              </a:rPr>
              <a:t>分别为边</a:t>
            </a:r>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BC</a:t>
            </a:r>
            <a:r>
              <a:rPr lang="zh-CN" altLang="zh-CN" sz="2400" b="0" i="0" u="none" dirty="0">
                <a:solidFill>
                  <a:srgbClr val="000000"/>
                </a:solidFill>
                <a:effectLst/>
                <a:latin typeface="白正" pitchFamily="24"/>
                <a:ea typeface="宋体" pitchFamily="24"/>
              </a:rPr>
              <a:t>的点，连接</a:t>
            </a:r>
            <a:r>
              <a:rPr lang="en-US" altLang="zh-CN" sz="2400" b="0" i="1" u="none" dirty="0">
                <a:solidFill>
                  <a:srgbClr val="000000"/>
                </a:solidFill>
                <a:effectLst/>
                <a:latin typeface="Times New Roman" pitchFamily="24"/>
                <a:ea typeface="Times New Roman" pitchFamily="24"/>
              </a:rPr>
              <a:t>DE</a:t>
            </a:r>
            <a:r>
              <a:rPr lang="zh-CN" altLang="zh-CN" sz="2400" b="0" i="0" u="none" dirty="0">
                <a:solidFill>
                  <a:srgbClr val="000000"/>
                </a:solidFill>
                <a:effectLst/>
                <a:latin typeface="白正" pitchFamily="24"/>
                <a:ea typeface="宋体" pitchFamily="24"/>
              </a:rPr>
              <a:t>并延长</a:t>
            </a:r>
            <a:r>
              <a:rPr lang="en-US" altLang="zh-CN" sz="2400" b="0" i="1" u="none" dirty="0">
                <a:solidFill>
                  <a:srgbClr val="000000"/>
                </a:solidFill>
                <a:effectLst/>
                <a:latin typeface="Times New Roman" pitchFamily="24"/>
                <a:ea typeface="Times New Roman" pitchFamily="24"/>
              </a:rPr>
              <a:t>DE</a:t>
            </a:r>
            <a:r>
              <a:rPr lang="zh-CN" altLang="zh-CN" sz="2400" b="0" i="0" u="none" dirty="0">
                <a:solidFill>
                  <a:srgbClr val="000000"/>
                </a:solidFill>
                <a:effectLst/>
                <a:latin typeface="白正" pitchFamily="24"/>
                <a:ea typeface="宋体" pitchFamily="24"/>
              </a:rPr>
              <a:t>到点</a:t>
            </a:r>
            <a:r>
              <a:rPr lang="en-US" altLang="zh-CN" sz="2400" b="0" i="1" u="none" dirty="0">
                <a:solidFill>
                  <a:srgbClr val="000000"/>
                </a:solidFill>
                <a:effectLst/>
                <a:latin typeface="Times New Roman" pitchFamily="24"/>
                <a:ea typeface="Times New Roman" pitchFamily="24"/>
              </a:rPr>
              <a:t>F</a:t>
            </a:r>
            <a:r>
              <a:rPr lang="zh-CN" altLang="zh-CN" sz="2400" b="0" i="0" u="none" dirty="0">
                <a:solidFill>
                  <a:srgbClr val="000000"/>
                </a:solidFill>
                <a:effectLst/>
                <a:latin typeface="白正" pitchFamily="24"/>
                <a:ea typeface="宋体" pitchFamily="24"/>
              </a:rPr>
              <a:t>，使得</a:t>
            </a:r>
            <a:r>
              <a:rPr lang="en-US" altLang="zh-CN" sz="2400" b="0" i="1" u="none" dirty="0">
                <a:solidFill>
                  <a:srgbClr val="000000"/>
                </a:solidFill>
                <a:effectLst/>
                <a:latin typeface="Times New Roman" pitchFamily="24"/>
                <a:ea typeface="Times New Roman" pitchFamily="24"/>
              </a:rPr>
              <a:t>EF</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en-US" altLang="zh-CN" sz="2400" b="0" i="1" u="none" dirty="0">
                <a:solidFill>
                  <a:srgbClr val="000000"/>
                </a:solidFill>
                <a:effectLst/>
                <a:latin typeface="Times New Roman" pitchFamily="24"/>
                <a:ea typeface="Times New Roman" pitchFamily="24"/>
              </a:rPr>
              <a:t>ED</a:t>
            </a:r>
            <a:r>
              <a:rPr lang="zh-CN" altLang="zh-CN" sz="2400" b="0" i="0" u="none" dirty="0">
                <a:solidFill>
                  <a:srgbClr val="000000"/>
                </a:solidFill>
                <a:effectLst/>
                <a:latin typeface="白正" pitchFamily="24"/>
                <a:ea typeface="宋体" pitchFamily="24"/>
              </a:rPr>
              <a:t>，连接</a:t>
            </a:r>
            <a:r>
              <a:rPr lang="en-US" altLang="zh-CN" sz="2400" b="0" i="1" u="none" dirty="0">
                <a:solidFill>
                  <a:srgbClr val="000000"/>
                </a:solidFill>
                <a:effectLst/>
                <a:latin typeface="Times New Roman" pitchFamily="24"/>
                <a:ea typeface="Times New Roman" pitchFamily="24"/>
              </a:rPr>
              <a:t>AE</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CF</a:t>
            </a:r>
            <a:r>
              <a:rPr lang="zh-CN" altLang="zh-CN" sz="2400" b="0" i="0" u="none" dirty="0">
                <a:solidFill>
                  <a:srgbClr val="000000"/>
                </a:solidFill>
                <a:effectLst/>
                <a:latin typeface="白正" pitchFamily="24"/>
                <a:ea typeface="宋体" pitchFamily="24"/>
              </a:rPr>
              <a:t>，则</a:t>
            </a:r>
            <a:r>
              <a:rPr lang="en-US" altLang="zh-CN" sz="2400" b="0" i="1" u="none" dirty="0">
                <a:solidFill>
                  <a:srgbClr val="000000"/>
                </a:solidFill>
                <a:effectLst/>
                <a:latin typeface="Times New Roman" pitchFamily="24"/>
                <a:ea typeface="Times New Roman" pitchFamily="24"/>
              </a:rPr>
              <a:t>CF</a:t>
            </a:r>
            <a:r>
              <a:rPr lang="zh-CN" altLang="zh-CN" sz="2400" b="0" i="0" u="none" dirty="0">
                <a:solidFill>
                  <a:srgbClr val="000000"/>
                </a:solidFill>
                <a:effectLst/>
                <a:latin typeface="白正" pitchFamily="24"/>
                <a:ea typeface="宋体" pitchFamily="24"/>
              </a:rPr>
              <a:t>长为</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4</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a:t>
            </a:r>
          </a:p>
        </p:txBody>
      </p:sp>
      <p:sp>
        <p:nvSpPr>
          <p:cNvPr id="11919" name="yt_shape_11919"/>
          <p:cNvSpPr txBox="1"/>
          <p:nvPr/>
        </p:nvSpPr>
        <p:spPr>
          <a:xfrm>
            <a:off x="540000" y="4909715"/>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1916" name="yt_shape_11916" title="H_138.73111">
            <a:extLst>
              <a:ext uri="{FF2B5EF4-FFF2-40B4-BE49-F238E27FC236}">
                <a16:creationId xmlns:a16="http://schemas.microsoft.com/office/drawing/2014/main" id="{249740F1-2B05-4C5A-B423-6F681AEFABC2}"/>
              </a:ext>
            </a:extLst>
          </p:cNvPr>
          <p:cNvGrpSpPr/>
          <p:nvPr/>
        </p:nvGrpSpPr>
        <p:grpSpPr>
          <a:xfrm>
            <a:off x="5167689" y="3097431"/>
            <a:ext cx="1856620" cy="1761885"/>
            <a:chOff x="0" y="0"/>
            <a:chExt cx="1856620" cy="1761885"/>
          </a:xfrm>
        </p:grpSpPr>
        <p:pic>
          <p:nvPicPr>
            <p:cNvPr id="2" name="yt_image_11916">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0" y="0"/>
              <a:ext cx="1856620" cy="1365885"/>
            </a:xfrm>
            <a:prstGeom prst="rect">
              <a:avLst/>
            </a:prstGeom>
            <a:noFill/>
            <a:extLst>
              <a:ext uri="{909E8E84-426E-40DD-AFC4-6F175D3DCCD1}">
                <a14:hiddenFill xmlns:a14="http://schemas.microsoft.com/office/drawing/2010/main">
                  <a:solidFill>
                    <a:srgbClr val="FFFFFF"/>
                  </a:solidFill>
                </a14:hiddenFill>
              </a:ext>
            </a:extLst>
          </p:spPr>
        </p:pic>
        <p:sp>
          <p:nvSpPr>
            <p:cNvPr id="11918" name="yt_shape_11918"/>
            <p:cNvSpPr txBox="1"/>
            <p:nvPr/>
          </p:nvSpPr>
          <p:spPr>
            <a:xfrm>
              <a:off x="395029" y="1401885"/>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题图</a:t>
              </a:r>
            </a:p>
          </p:txBody>
        </p:sp>
      </p:grpSp>
      <p:sp>
        <p:nvSpPr>
          <p:cNvPr id="3" name="文本框 2">
            <a:extLst>
              <a:ext uri="{FF2B5EF4-FFF2-40B4-BE49-F238E27FC236}">
                <a16:creationId xmlns:a16="http://schemas.microsoft.com/office/drawing/2014/main" id="{AC72AB7A-B608-3738-65E7-16E79225428F}"/>
              </a:ext>
            </a:extLst>
          </p:cNvPr>
          <p:cNvSpPr txBox="1"/>
          <p:nvPr/>
        </p:nvSpPr>
        <p:spPr>
          <a:xfrm>
            <a:off x="9319471" y="2414314"/>
            <a:ext cx="637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1586</Words>
  <Application>Microsoft Office PowerPoint</Application>
  <PresentationFormat>宽屏</PresentationFormat>
  <Paragraphs>124</Paragraphs>
  <Slides>16</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16</vt:i4>
      </vt:variant>
    </vt:vector>
  </HeadingPairs>
  <TitlesOfParts>
    <vt:vector size="28" baseType="lpstr">
      <vt:lpstr>白正</vt:lpstr>
      <vt:lpstr>等线</vt:lpstr>
      <vt:lpstr>等线 Light</vt:lpstr>
      <vt:lpstr>黑体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EDY</cp:lastModifiedBy>
  <cp:revision>47</cp:revision>
  <dcterms:created xsi:type="dcterms:W3CDTF">2023-05-05T05:33:04Z</dcterms:created>
  <dcterms:modified xsi:type="dcterms:W3CDTF">2023-11-20T08:10:53Z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