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2" r:id="rId7"/>
    <p:sldId id="373" r:id="rId8"/>
    <p:sldId id="374" r:id="rId9"/>
    <p:sldId id="376" r:id="rId10"/>
    <p:sldId id="377" r:id="rId11"/>
    <p:sldId id="378" r:id="rId12"/>
    <p:sldId id="380" r:id="rId13"/>
    <p:sldId id="384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12" name="yt_image_14512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8148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5" name="yt_shape_14515"/>
          <p:cNvSpPr txBox="1"/>
          <p:nvPr/>
        </p:nvSpPr>
        <p:spPr>
          <a:xfrm>
            <a:off x="540000" y="3418439"/>
            <a:ext cx="1107995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在描述数据时可根据各种表格画出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条形图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扇形图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、折线图、直方图等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分析数据一般要计算各组数据的平均数、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中位数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、众数、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方差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E50448-42D1-137B-3EC5-E1340637D892}"/>
              </a:ext>
            </a:extLst>
          </p:cNvPr>
          <p:cNvSpPr txBox="1"/>
          <p:nvPr/>
        </p:nvSpPr>
        <p:spPr>
          <a:xfrm>
            <a:off x="5555389" y="337163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条形图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2B304E-C570-B573-8C28-56459E0B5ED8}"/>
              </a:ext>
            </a:extLst>
          </p:cNvPr>
          <p:cNvSpPr txBox="1"/>
          <p:nvPr/>
        </p:nvSpPr>
        <p:spPr>
          <a:xfrm>
            <a:off x="7384189" y="337163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扇形图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56CCBB-4479-613B-520F-3BE48A64C165}"/>
              </a:ext>
            </a:extLst>
          </p:cNvPr>
          <p:cNvSpPr txBox="1"/>
          <p:nvPr/>
        </p:nvSpPr>
        <p:spPr>
          <a:xfrm>
            <a:off x="6469789" y="384712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C45801-1189-3396-E8DC-7DEE830B4E01}"/>
              </a:ext>
            </a:extLst>
          </p:cNvPr>
          <p:cNvSpPr txBox="1"/>
          <p:nvPr/>
        </p:nvSpPr>
        <p:spPr>
          <a:xfrm>
            <a:off x="9212989" y="38471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方差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75BCBA1-40D6-95F2-B21F-C91E27853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748" y="213379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3" name="yt_shape_14583"/>
          <p:cNvSpPr txBox="1"/>
          <p:nvPr/>
        </p:nvSpPr>
        <p:spPr>
          <a:xfrm>
            <a:off x="540000" y="1125424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582" name="yt_image_1458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5424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5" name="yt_shape_14585"/>
          <p:cNvSpPr txBox="1"/>
          <p:nvPr/>
        </p:nvSpPr>
        <p:spPr>
          <a:xfrm>
            <a:off x="540119" y="1823007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威宁县第四中学单元卷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中国共产党第二十次全国代表大会于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日在北京胜利召开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为了全面贯彻落实党的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二十大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精神，某校组织八、九年级学生参加学习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二十大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知识竞赛，并随机抽取八年级和九年级各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名同学的比赛成绩进行整理和分析，数据如下：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【收集数据】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名同学比赛成绩统计如下：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名同学比赛成绩统计如下：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92.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1" name="yt_shape_14591"/>
          <p:cNvSpPr txBox="1"/>
          <p:nvPr/>
        </p:nvSpPr>
        <p:spPr>
          <a:xfrm>
            <a:off x="540000" y="900000"/>
            <a:ext cx="76944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【整理数据】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将两组数据按如下分数段整理，如表所示：</a:t>
            </a:r>
          </a:p>
        </p:txBody>
      </p:sp>
      <p:graphicFrame>
        <p:nvGraphicFramePr>
          <p:cNvPr id="14592" name="yt_table_1459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47355"/>
              </p:ext>
            </p:extLst>
          </p:nvPr>
        </p:nvGraphicFramePr>
        <p:xfrm>
          <a:off x="540000" y="1538528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6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0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0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0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2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九年级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94" name="yt_shape_14594"/>
          <p:cNvSpPr txBox="1"/>
          <p:nvPr/>
        </p:nvSpPr>
        <p:spPr>
          <a:xfrm>
            <a:off x="540000" y="3508937"/>
            <a:ext cx="830996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【分析数据】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两组数据的平均数、中位数、众数、方差如表：</a:t>
            </a:r>
          </a:p>
        </p:txBody>
      </p:sp>
      <p:graphicFrame>
        <p:nvGraphicFramePr>
          <p:cNvPr id="14595" name="yt_table_1459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132204"/>
              </p:ext>
            </p:extLst>
          </p:nvPr>
        </p:nvGraphicFramePr>
        <p:xfrm>
          <a:off x="540000" y="4147465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九年级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97" name="yt_shape_14597"/>
          <p:cNvSpPr txBox="1"/>
          <p:nvPr/>
        </p:nvSpPr>
        <p:spPr>
          <a:xfrm>
            <a:off x="540000" y="6117874"/>
            <a:ext cx="61555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【问题解决】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根据以上信息，解答下列问题：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8" name="yt_shape_14598"/>
          <p:cNvSpPr txBox="1"/>
          <p:nvPr/>
        </p:nvSpPr>
        <p:spPr>
          <a:xfrm>
            <a:off x="540000" y="1646692"/>
            <a:ext cx="68303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77.5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4599" name="yt_shape_14599"/>
          <p:cNvSpPr txBox="1"/>
          <p:nvPr/>
        </p:nvSpPr>
        <p:spPr>
          <a:xfrm>
            <a:off x="540119" y="21328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若八年级小杨同学和九年级小吴同学的成绩都为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分，则哪位同学的成绩在本年级排名更靠前，请说明理由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00" name="yt_shape_14600"/>
          <p:cNvSpPr txBox="1"/>
          <p:nvPr/>
        </p:nvSpPr>
        <p:spPr>
          <a:xfrm>
            <a:off x="540000" y="3092291"/>
            <a:ext cx="754052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八年级小杨同学在本年级排名更靠前，理由：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八年级的中位数为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77.5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八年级小杨同学在本年级排名更靠前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D01ABC-621F-0D1D-E85C-6831E4BE0E1B}"/>
              </a:ext>
            </a:extLst>
          </p:cNvPr>
          <p:cNvSpPr txBox="1"/>
          <p:nvPr/>
        </p:nvSpPr>
        <p:spPr>
          <a:xfrm>
            <a:off x="2888389" y="159988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3B8AAB-BC5C-77AA-CBB2-519169C0B408}"/>
              </a:ext>
            </a:extLst>
          </p:cNvPr>
          <p:cNvSpPr txBox="1"/>
          <p:nvPr/>
        </p:nvSpPr>
        <p:spPr>
          <a:xfrm>
            <a:off x="4412389" y="1599886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1A1024-17B9-253C-7A5E-6DE73CC7EFA2}"/>
              </a:ext>
            </a:extLst>
          </p:cNvPr>
          <p:cNvSpPr txBox="1"/>
          <p:nvPr/>
        </p:nvSpPr>
        <p:spPr>
          <a:xfrm>
            <a:off x="6299927" y="159988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2D4104-81D9-2EEF-71CA-5E67E489324D}"/>
              </a:ext>
            </a:extLst>
          </p:cNvPr>
          <p:cNvSpPr txBox="1"/>
          <p:nvPr/>
        </p:nvSpPr>
        <p:spPr>
          <a:xfrm>
            <a:off x="449989" y="3045485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八年级小杨同学在本年级排名更靠前，理由：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8EAFB1-7E2B-0418-6475-10DB855D0D15}"/>
              </a:ext>
            </a:extLst>
          </p:cNvPr>
          <p:cNvSpPr txBox="1"/>
          <p:nvPr/>
        </p:nvSpPr>
        <p:spPr>
          <a:xfrm>
            <a:off x="449989" y="3520973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八年级的中位数为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CAE5A5-5C20-AD7A-A9EF-9CAD2DD77AF1}"/>
              </a:ext>
            </a:extLst>
          </p:cNvPr>
          <p:cNvSpPr txBox="1"/>
          <p:nvPr/>
        </p:nvSpPr>
        <p:spPr>
          <a:xfrm>
            <a:off x="449989" y="3996461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八年级小杨同学在本年级排名更靠前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460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190719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603"/>
          <p:cNvSpPr txBox="1"/>
          <p:nvPr/>
        </p:nvSpPr>
        <p:spPr>
          <a:xfrm>
            <a:off x="540119" y="2780928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当一组数据中的个别数据较大时，平均数受到个别极端值的影响，不宜反映其整体的一般情况，此时可用中位数来描述整体的集中趋势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方差反映一组数据的波动大小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0941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17" name="yt_image_14517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1" y="9608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" name="yt_shape_14520"/>
          <p:cNvSpPr txBox="1"/>
          <p:nvPr/>
        </p:nvSpPr>
        <p:spPr>
          <a:xfrm>
            <a:off x="540119" y="134076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在某旅游景区上山的一条小路上，有一些断断续续的台阶，如图是其中的甲、乙两段台阶路的示意图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请你用所学过的有关统计知识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平均数、中位数、方差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回答下列问题：</a:t>
            </a:r>
          </a:p>
        </p:txBody>
      </p:sp>
      <p:pic>
        <p:nvPicPr>
          <p:cNvPr id="14521" name="yt_image_14521" title="H_131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664" y="2260025"/>
            <a:ext cx="2880671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3" name="yt_shape_14523"/>
          <p:cNvSpPr txBox="1"/>
          <p:nvPr/>
        </p:nvSpPr>
        <p:spPr>
          <a:xfrm>
            <a:off x="540000" y="4053602"/>
            <a:ext cx="5693866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两段台阶路有哪些相同点和不同点？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哪段台阶路走起来更舒服？为什么？</a:t>
            </a:r>
          </a:p>
        </p:txBody>
      </p:sp>
      <p:sp>
        <p:nvSpPr>
          <p:cNvPr id="7" name="yt_shape_14525"/>
          <p:cNvSpPr txBox="1"/>
          <p:nvPr/>
        </p:nvSpPr>
        <p:spPr>
          <a:xfrm>
            <a:off x="540119" y="4797152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为方便游客行走，需要重新整修上山的小路，对于这两段台阶路，在台阶数不变的情况下，请你提出合理的整修建议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注：图中的数字表示每一级台阶的高度，单位：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比较：平均数、中位数、方差；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方差小的更舒服；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使每个台阶高度均为平均数，方差为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7" name="yt_shape_14527"/>
              <p:cNvSpPr txBox="1"/>
              <p:nvPr/>
            </p:nvSpPr>
            <p:spPr>
              <a:xfrm>
                <a:off x="540119" y="2065340"/>
                <a:ext cx="11111999" cy="30873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甲：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，中位数为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乙：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，中位数为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相同点：两段台阶路高度的平均数相同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不同点：两段台阶路高度的中位数、方差均不相同；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甲段路走起来更舒服一些；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使每个台阶高度均为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，方差为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27" name="yt_shape_14527" descr="{&quot;rangeId&quot;:4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087320"/>
              </a:xfrm>
              <a:prstGeom prst="rect">
                <a:avLst/>
              </a:prstGeom>
              <a:blipFill>
                <a:blip r:embed="rId2"/>
                <a:stretch>
                  <a:fillRect l="-1701" t="-1779" r="-1153" b="-5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4" name="yt_shape_14534"/>
          <p:cNvSpPr txBox="1"/>
          <p:nvPr/>
        </p:nvSpPr>
        <p:spPr>
          <a:xfrm>
            <a:off x="540000" y="1307292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533" name="yt_image_14533" title="H_51.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7292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6" name="yt_shape_14536"/>
          <p:cNvSpPr txBox="1"/>
          <p:nvPr/>
        </p:nvSpPr>
        <p:spPr>
          <a:xfrm>
            <a:off x="540000" y="2010589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利用统计知识做决策</a:t>
            </a:r>
          </a:p>
        </p:txBody>
      </p:sp>
      <p:sp>
        <p:nvSpPr>
          <p:cNvPr id="14537" name="yt_shape_14537"/>
          <p:cNvSpPr txBox="1"/>
          <p:nvPr/>
        </p:nvSpPr>
        <p:spPr>
          <a:xfrm>
            <a:off x="540119" y="2514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在端午节到来之前，儿童福利院对全体小朋友爱吃哪种粽子做调查，以决定最终买哪种粽子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下面的调查数据最值得关注的是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8" name="yt_table_145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92205"/>
              </p:ext>
            </p:extLst>
          </p:nvPr>
        </p:nvGraphicFramePr>
        <p:xfrm>
          <a:off x="540000" y="3474334"/>
          <a:ext cx="93021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4540" name="yt_shape_14540"/>
          <p:cNvSpPr txBox="1"/>
          <p:nvPr/>
        </p:nvSpPr>
        <p:spPr>
          <a:xfrm>
            <a:off x="540120" y="40005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某校九年级模拟考试中，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班的六名学生的数学成绩如下：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下列关于这组数据的描述不正确的是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41" name="yt_table_145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20703"/>
              </p:ext>
            </p:extLst>
          </p:nvPr>
        </p:nvGraphicFramePr>
        <p:xfrm>
          <a:off x="540000" y="4959940"/>
          <a:ext cx="7657148" cy="950976"/>
        </p:xfrm>
        <a:graphic>
          <a:graphicData uri="http://schemas.openxmlformats.org/drawingml/2006/table">
            <a:tbl>
              <a:tblPr/>
              <a:tblGrid>
                <a:gridCol w="5117148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pic>
        <p:nvPicPr>
          <p:cNvPr id="3" name="yt_shape_1700219012091" title="H_28.801733">
            <a:extLst>
              <a:ext uri="{FF2B5EF4-FFF2-40B4-BE49-F238E27FC236}">
                <a16:creationId xmlns:a16="http://schemas.microsoft.com/office/drawing/2014/main" id="{9D5C783D-7FF3-5061-E1B4-B1F92CD2B3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22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3F8937-B981-5805-EE53-F1187648D722}"/>
              </a:ext>
            </a:extLst>
          </p:cNvPr>
          <p:cNvSpPr txBox="1"/>
          <p:nvPr/>
        </p:nvSpPr>
        <p:spPr>
          <a:xfrm>
            <a:off x="6927107" y="29435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03902C-7958-8A25-434C-D74B6730CFAD}"/>
              </a:ext>
            </a:extLst>
          </p:cNvPr>
          <p:cNvSpPr txBox="1"/>
          <p:nvPr/>
        </p:nvSpPr>
        <p:spPr>
          <a:xfrm>
            <a:off x="9354206" y="44291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3" name="yt_shape_14543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公园里有甲、乙两群游客正在做团体游戏，游客的年龄统计如下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甲群：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乙群：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请解答下列各题：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甲群游客的平均年龄是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岁，其中能较好地反映甲群游客年龄特征的是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平均数或中位数或众数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乙群游客的平均年龄是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岁，其中能较好地反映乙群游客年龄特征的是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中位数或众数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79C3D6-28E1-90F8-0CE1-37A20DE058C6}"/>
              </a:ext>
            </a:extLst>
          </p:cNvPr>
          <p:cNvSpPr txBox="1"/>
          <p:nvPr/>
        </p:nvSpPr>
        <p:spPr>
          <a:xfrm>
            <a:off x="4564908" y="35694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B070D-627D-A5DB-5297-EC55FF46F78D}"/>
              </a:ext>
            </a:extLst>
          </p:cNvPr>
          <p:cNvSpPr txBox="1"/>
          <p:nvPr/>
        </p:nvSpPr>
        <p:spPr>
          <a:xfrm>
            <a:off x="7308107" y="35694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C38250-4022-35F3-6ECF-48A5F29DC1EC}"/>
              </a:ext>
            </a:extLst>
          </p:cNvPr>
          <p:cNvSpPr txBox="1"/>
          <p:nvPr/>
        </p:nvSpPr>
        <p:spPr>
          <a:xfrm>
            <a:off x="9746507" y="35694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C6902F-9D9A-2FC3-D70C-407E76734DAA}"/>
              </a:ext>
            </a:extLst>
          </p:cNvPr>
          <p:cNvSpPr txBox="1"/>
          <p:nvPr/>
        </p:nvSpPr>
        <p:spPr>
          <a:xfrm>
            <a:off x="5936508" y="404491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平均数或中位数或众数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6D15F-4866-0734-7EF2-34F7232BACFA}"/>
              </a:ext>
            </a:extLst>
          </p:cNvPr>
          <p:cNvSpPr txBox="1"/>
          <p:nvPr/>
        </p:nvSpPr>
        <p:spPr>
          <a:xfrm>
            <a:off x="4564908" y="452040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1D36D2-AE35-D918-A04E-B45B29C6359B}"/>
              </a:ext>
            </a:extLst>
          </p:cNvPr>
          <p:cNvSpPr txBox="1"/>
          <p:nvPr/>
        </p:nvSpPr>
        <p:spPr>
          <a:xfrm>
            <a:off x="7308107" y="452040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0C5AA2-6CC8-96D6-306F-20241D4EC153}"/>
              </a:ext>
            </a:extLst>
          </p:cNvPr>
          <p:cNvSpPr txBox="1"/>
          <p:nvPr/>
        </p:nvSpPr>
        <p:spPr>
          <a:xfrm>
            <a:off x="9822707" y="45204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D23804-C733-8458-547D-6F4E3ACA4B03}"/>
              </a:ext>
            </a:extLst>
          </p:cNvPr>
          <p:cNvSpPr txBox="1"/>
          <p:nvPr/>
        </p:nvSpPr>
        <p:spPr>
          <a:xfrm>
            <a:off x="5631708" y="499589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中位数或众数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40119" y="128295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为宣传节约用水，小明随机调查了某小区部分家庭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月份的用水情况，并将收集的数据整理成如图统计图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小明一共调查了多少户家庭？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小明一共调查了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户家庭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552" name="yt_image_14552" title="H_125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2166" y="2343143"/>
            <a:ext cx="3029833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4" name="yt_shape_14554"/>
          <p:cNvSpPr txBox="1"/>
          <p:nvPr/>
        </p:nvSpPr>
        <p:spPr>
          <a:xfrm>
            <a:off x="540119" y="3707200"/>
            <a:ext cx="11111999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求所调查家庭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月份用水量的众数、平均数；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D7667D-8115-AA1D-4B28-6212ABBB518F}"/>
              </a:ext>
            </a:extLst>
          </p:cNvPr>
          <p:cNvSpPr txBox="1"/>
          <p:nvPr/>
        </p:nvSpPr>
        <p:spPr>
          <a:xfrm>
            <a:off x="450108" y="2662612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FFE6E4-40CA-1316-6971-BB421D55760C}"/>
              </a:ext>
            </a:extLst>
          </p:cNvPr>
          <p:cNvSpPr txBox="1"/>
          <p:nvPr/>
        </p:nvSpPr>
        <p:spPr>
          <a:xfrm>
            <a:off x="450108" y="3138100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小明一共调查了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户家庭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9BB28B-85B8-A68C-8C76-E3C9F18571E3}"/>
              </a:ext>
            </a:extLst>
          </p:cNvPr>
          <p:cNvSpPr txBox="1"/>
          <p:nvPr/>
        </p:nvSpPr>
        <p:spPr>
          <a:xfrm>
            <a:off x="450108" y="4135882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每月用水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吨的户数最多，有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户，故众数为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FB8EF2-6A74-FB64-A48B-1358D873F084}"/>
              </a:ext>
            </a:extLst>
          </p:cNvPr>
          <p:cNvSpPr txBox="1"/>
          <p:nvPr/>
        </p:nvSpPr>
        <p:spPr>
          <a:xfrm>
            <a:off x="450108" y="4611370"/>
            <a:ext cx="112625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平均数：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吨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4558"/>
          <p:cNvSpPr txBox="1"/>
          <p:nvPr/>
        </p:nvSpPr>
        <p:spPr>
          <a:xfrm>
            <a:off x="540000" y="5230033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若该小区有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户居民，请你估计这个小区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月份的用水量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估计这个小区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月份的用水量为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611ADE-1F3B-96D7-F330-BB65F4AA4ECF}"/>
              </a:ext>
            </a:extLst>
          </p:cNvPr>
          <p:cNvSpPr txBox="1"/>
          <p:nvPr/>
        </p:nvSpPr>
        <p:spPr>
          <a:xfrm>
            <a:off x="449989" y="5658715"/>
            <a:ext cx="1054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估计这个小区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月份的用水量为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3" name="yt_shape_14563"/>
          <p:cNvSpPr txBox="1"/>
          <p:nvPr/>
        </p:nvSpPr>
        <p:spPr>
          <a:xfrm>
            <a:off x="540000" y="152696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562" name="yt_image_14562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696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5" name="yt_shape_14565"/>
          <p:cNvSpPr txBox="1"/>
          <p:nvPr/>
        </p:nvSpPr>
        <p:spPr>
          <a:xfrm>
            <a:off x="540000" y="2218833"/>
            <a:ext cx="792524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小华根据演讲比赛中九位评委所给的分数做了如下表格：</a:t>
            </a:r>
          </a:p>
        </p:txBody>
      </p:sp>
      <p:graphicFrame>
        <p:nvGraphicFramePr>
          <p:cNvPr id="14566" name="yt_table_1456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636126"/>
              </p:ext>
            </p:extLst>
          </p:nvPr>
        </p:nvGraphicFramePr>
        <p:xfrm>
          <a:off x="540000" y="2857361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68" name="yt_shape_14568"/>
          <p:cNvSpPr txBox="1"/>
          <p:nvPr/>
        </p:nvSpPr>
        <p:spPr>
          <a:xfrm>
            <a:off x="540000" y="4260967"/>
            <a:ext cx="109949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如果去掉一个最高分和一个最低分，那么表中数据一定不发生变化的是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9" name="yt_table_145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570058"/>
              </p:ext>
            </p:extLst>
          </p:nvPr>
        </p:nvGraphicFramePr>
        <p:xfrm>
          <a:off x="540000" y="4740270"/>
          <a:ext cx="45072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7CAE414-ADB1-1789-E158-619B2964F6FB}"/>
              </a:ext>
            </a:extLst>
          </p:cNvPr>
          <p:cNvSpPr txBox="1"/>
          <p:nvPr/>
        </p:nvSpPr>
        <p:spPr>
          <a:xfrm>
            <a:off x="10508389" y="42141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1" name="yt_shape_14571"/>
          <p:cNvSpPr txBox="1"/>
          <p:nvPr/>
        </p:nvSpPr>
        <p:spPr>
          <a:xfrm>
            <a:off x="540119" y="11499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名学生参加两次科技知识测试，条形图显示的是两次测试的分数分布情况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请你根据条形图提供的信息，回答下列问题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72" name="yt_image_14572" title="H_148.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641" y="2261711"/>
            <a:ext cx="4810717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4" name="yt_shape_14574"/>
          <p:cNvSpPr txBox="1"/>
          <p:nvPr/>
        </p:nvSpPr>
        <p:spPr>
          <a:xfrm>
            <a:off x="540119" y="4199176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两次测试最低分在第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次测试中；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次测试较容易；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第一次测试中，中位数在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39 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分数段，第二次测试中，中位数在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分数段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FE1C7C-59E9-18D6-7214-9D2C4B21754C}"/>
              </a:ext>
            </a:extLst>
          </p:cNvPr>
          <p:cNvSpPr txBox="1"/>
          <p:nvPr/>
        </p:nvSpPr>
        <p:spPr>
          <a:xfrm>
            <a:off x="4260108" y="41523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46DBFE-D01A-75F8-A61D-302BCBC9F4C1}"/>
              </a:ext>
            </a:extLst>
          </p:cNvPr>
          <p:cNvSpPr txBox="1"/>
          <p:nvPr/>
        </p:nvSpPr>
        <p:spPr>
          <a:xfrm>
            <a:off x="1821708" y="46278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E6A287-C0CA-E10C-626E-6667DEE788CA}"/>
              </a:ext>
            </a:extLst>
          </p:cNvPr>
          <p:cNvSpPr txBox="1"/>
          <p:nvPr/>
        </p:nvSpPr>
        <p:spPr>
          <a:xfrm>
            <a:off x="5580069" y="51033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D44404-8FE9-1A7C-BE53-D0CBDC077C58}"/>
              </a:ext>
            </a:extLst>
          </p:cNvPr>
          <p:cNvSpPr txBox="1"/>
          <p:nvPr/>
        </p:nvSpPr>
        <p:spPr>
          <a:xfrm>
            <a:off x="1059708" y="557883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7" name="yt_shape_14577"/>
          <p:cNvSpPr txBox="1"/>
          <p:nvPr/>
        </p:nvSpPr>
        <p:spPr>
          <a:xfrm>
            <a:off x="540000" y="213704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名学生的某次数学测验成绩统计表如下，这个班的数学平均成绩是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578" name="yt_table_1457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531364"/>
              </p:ext>
            </p:extLst>
          </p:nvPr>
        </p:nvGraphicFramePr>
        <p:xfrm>
          <a:off x="540000" y="276870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8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80" name="yt_shape_14580"/>
          <p:cNvSpPr txBox="1"/>
          <p:nvPr/>
        </p:nvSpPr>
        <p:spPr>
          <a:xfrm>
            <a:off x="540000" y="4172313"/>
            <a:ext cx="1049005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设此班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名学生成绩的众数为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，中位数为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sng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2F7AD5-EDA8-0D10-1A87-2DBF2225D722}"/>
              </a:ext>
            </a:extLst>
          </p:cNvPr>
          <p:cNvSpPr txBox="1"/>
          <p:nvPr/>
        </p:nvSpPr>
        <p:spPr>
          <a:xfrm>
            <a:off x="1956527" y="412550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65359F-6EC8-3489-3E82-1905E8AB0F23}"/>
              </a:ext>
            </a:extLst>
          </p:cNvPr>
          <p:cNvSpPr txBox="1"/>
          <p:nvPr/>
        </p:nvSpPr>
        <p:spPr>
          <a:xfrm>
            <a:off x="3615464" y="412550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9BF118-1FB9-0A79-C645-F98BDDC4B33B}"/>
              </a:ext>
            </a:extLst>
          </p:cNvPr>
          <p:cNvSpPr txBox="1"/>
          <p:nvPr/>
        </p:nvSpPr>
        <p:spPr>
          <a:xfrm>
            <a:off x="10152789" y="460099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1667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