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1" r:id="rId7"/>
    <p:sldId id="373" r:id="rId8"/>
    <p:sldId id="375" r:id="rId9"/>
    <p:sldId id="377" r:id="rId10"/>
    <p:sldId id="379" r:id="rId11"/>
    <p:sldId id="381" r:id="rId12"/>
    <p:sldId id="382" r:id="rId13"/>
    <p:sldId id="387" r:id="rId14"/>
    <p:sldId id="38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43" autoAdjust="0"/>
    <p:restoredTop sz="94660" autoAdjust="0"/>
  </p:normalViewPr>
  <p:slideViewPr>
    <p:cSldViewPr>
      <p:cViewPr varScale="1">
        <p:scale>
          <a:sx n="63" d="100"/>
          <a:sy n="63" d="100"/>
        </p:scale>
        <p:origin x="59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05" name="yt_image_13605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248695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8" name="yt_shape_13608"/>
          <p:cNvSpPr txBox="1"/>
          <p:nvPr/>
        </p:nvSpPr>
        <p:spPr>
          <a:xfrm>
            <a:off x="540119" y="311553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在某一变化过程中，随着自变量在不同范围内的取值，函数值有不同的变化规律，这类函数称为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分段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函数图象出现拐点折线时，说明函数在各段上的变化规律是不相同的，需分段求解，并且要标出自变量的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取值范围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73BDF5-DA7E-00FC-5D2E-C9C4B945F473}"/>
              </a:ext>
            </a:extLst>
          </p:cNvPr>
          <p:cNvSpPr txBox="1"/>
          <p:nvPr/>
        </p:nvSpPr>
        <p:spPr>
          <a:xfrm>
            <a:off x="3193308" y="354421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58CCD9-89AC-E6F2-8AC5-0228B04C652C}"/>
              </a:ext>
            </a:extLst>
          </p:cNvPr>
          <p:cNvSpPr txBox="1"/>
          <p:nvPr/>
        </p:nvSpPr>
        <p:spPr>
          <a:xfrm>
            <a:off x="4107708" y="449519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取值范围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B542F6B-0FBF-1A6E-45AC-E96247D7C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720828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8" name="yt_shape_13668"/>
          <p:cNvSpPr txBox="1"/>
          <p:nvPr/>
        </p:nvSpPr>
        <p:spPr>
          <a:xfrm>
            <a:off x="540120" y="89410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李强用甲、乙两种具有恒温功能的热水壶同时加热相同质量的水，甲壶比乙壶加热速度快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在一段时间内，水温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与加热时间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之间近似满足一次函数关系，根据记录的数据，画函数图象如下：</a:t>
            </a:r>
          </a:p>
        </p:txBody>
      </p:sp>
      <p:pic>
        <p:nvPicPr>
          <p:cNvPr id="13669" name="yt_image_13669" title="H_125.6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2492896"/>
            <a:ext cx="1800545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1" name="yt_shape_13671"/>
          <p:cNvSpPr txBox="1"/>
          <p:nvPr/>
        </p:nvSpPr>
        <p:spPr>
          <a:xfrm>
            <a:off x="540000" y="2368419"/>
            <a:ext cx="6889707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加热前水温是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求乙壶中水温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关于加热时间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93D342-3852-8F2B-2B78-A5911BD85FFC}"/>
              </a:ext>
            </a:extLst>
          </p:cNvPr>
          <p:cNvSpPr txBox="1"/>
          <p:nvPr/>
        </p:nvSpPr>
        <p:spPr>
          <a:xfrm>
            <a:off x="3345589" y="23216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674"/>
              <p:cNvSpPr txBox="1"/>
              <p:nvPr/>
            </p:nvSpPr>
            <p:spPr>
              <a:xfrm>
                <a:off x="540000" y="3330732"/>
                <a:ext cx="10213373" cy="33303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当甲壶中水温刚达到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时，乙壶中水温是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℃.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设乙壶中水温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关于加热时间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的函数解析式为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&amp;80=160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3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0732"/>
                <a:ext cx="10213373" cy="3330335"/>
              </a:xfrm>
              <a:prstGeom prst="rect">
                <a:avLst/>
              </a:prstGeom>
              <a:blipFill>
                <a:blip r:embed="rId3"/>
                <a:stretch>
                  <a:fillRect l="-1851" t="-1463" b="-2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8306D2E-E88E-CB71-9EBD-E9A7F0A47991}"/>
              </a:ext>
            </a:extLst>
          </p:cNvPr>
          <p:cNvSpPr txBox="1"/>
          <p:nvPr/>
        </p:nvSpPr>
        <p:spPr>
          <a:xfrm>
            <a:off x="7315926" y="328392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884E01-2F1C-1CE6-58DF-3742D88EB12D}"/>
              </a:ext>
            </a:extLst>
          </p:cNvPr>
          <p:cNvSpPr txBox="1"/>
          <p:nvPr/>
        </p:nvSpPr>
        <p:spPr>
          <a:xfrm>
            <a:off x="449989" y="3759414"/>
            <a:ext cx="7612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设乙壶中水温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关于加热时间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的函数解析式为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C4573C-4C5F-0545-5C91-C97D806D3BBE}"/>
              </a:ext>
            </a:extLst>
          </p:cNvPr>
          <p:cNvSpPr txBox="1"/>
          <p:nvPr/>
        </p:nvSpPr>
        <p:spPr>
          <a:xfrm>
            <a:off x="449989" y="4234902"/>
            <a:ext cx="165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2D24E84-8513-B241-25A5-D8A60833C83D}"/>
                  </a:ext>
                </a:extLst>
              </p:cNvPr>
              <p:cNvSpPr txBox="1"/>
              <p:nvPr/>
            </p:nvSpPr>
            <p:spPr>
              <a:xfrm>
                <a:off x="449989" y="4310954"/>
                <a:ext cx="1029468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&amp;80=160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2D24E84-8513-B241-25A5-D8A60833C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10954"/>
                <a:ext cx="10294683" cy="1328560"/>
              </a:xfrm>
              <a:prstGeom prst="rect">
                <a:avLst/>
              </a:prstGeom>
              <a:blipFill>
                <a:blip r:embed="rId4"/>
                <a:stretch>
                  <a:fillRect l="-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F3E8ED-CCF4-DBF5-2ADF-D542AFA1D4DC}"/>
                  </a:ext>
                </a:extLst>
              </p:cNvPr>
              <p:cNvSpPr txBox="1"/>
              <p:nvPr/>
            </p:nvSpPr>
            <p:spPr>
              <a:xfrm>
                <a:off x="449989" y="5350402"/>
                <a:ext cx="1873949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F3E8ED-CCF4-DBF5-2ADF-D542AFA1D4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50402"/>
                <a:ext cx="1873949" cy="730327"/>
              </a:xfrm>
              <a:prstGeom prst="rect">
                <a:avLst/>
              </a:prstGeom>
              <a:blipFill>
                <a:blip r:embed="rId5"/>
                <a:stretch>
                  <a:fillRect l="-5212" r="-521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7" name="yt_shape_13677"/>
          <p:cNvSpPr txBox="1"/>
          <p:nvPr/>
        </p:nvSpPr>
        <p:spPr>
          <a:xfrm>
            <a:off x="540000" y="900000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76" name="yt_image_13676" title="H_50.9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9" name="yt_shape_13679"/>
          <p:cNvSpPr txBox="1"/>
          <p:nvPr/>
        </p:nvSpPr>
        <p:spPr>
          <a:xfrm>
            <a:off x="540119" y="1546795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我国是世界上严重缺水的国家之一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为了增强居民节水意识，某市自来水公司对居民用水采用以户为单位分段计费的办法收费，即每月用水量在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吨以内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包括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的用户，每吨收水费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元；每月用水量超过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吨的用户，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吨水仍按每吨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元收费，超过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吨的部分，按每吨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设某户居民月用水量为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吨，应收水费为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代入，解得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682" name="yt_image_13682" title="H_163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9288" y="4585152"/>
            <a:ext cx="1652711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79CD42-D330-3535-9ED6-44F593A9ADCE}"/>
              </a:ext>
            </a:extLst>
          </p:cNvPr>
          <p:cNvSpPr txBox="1"/>
          <p:nvPr/>
        </p:nvSpPr>
        <p:spPr>
          <a:xfrm>
            <a:off x="450108" y="4352917"/>
            <a:ext cx="431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26F098-A4D0-76BF-6A5D-61986A254567}"/>
              </a:ext>
            </a:extLst>
          </p:cNvPr>
          <p:cNvSpPr txBox="1"/>
          <p:nvPr/>
        </p:nvSpPr>
        <p:spPr>
          <a:xfrm>
            <a:off x="450108" y="4828405"/>
            <a:ext cx="471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4" name="yt_shape_13684"/>
          <p:cNvSpPr txBox="1"/>
          <p:nvPr/>
        </p:nvSpPr>
        <p:spPr>
          <a:xfrm>
            <a:off x="540000" y="1293414"/>
            <a:ext cx="677749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若某户居民上月用水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吨，应收水费多少元？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故应收水费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686" name="yt_image_13686" title="H_163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9288" y="1282761"/>
            <a:ext cx="1652711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8" name="yt_shape_13688"/>
          <p:cNvSpPr txBox="1"/>
          <p:nvPr/>
        </p:nvSpPr>
        <p:spPr>
          <a:xfrm>
            <a:off x="540119" y="35730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的值，并写出当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代入，得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故当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4FB49F-580F-8F53-09CD-34F1177CEE93}"/>
              </a:ext>
            </a:extLst>
          </p:cNvPr>
          <p:cNvSpPr txBox="1"/>
          <p:nvPr/>
        </p:nvSpPr>
        <p:spPr>
          <a:xfrm>
            <a:off x="449989" y="1722096"/>
            <a:ext cx="6892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F5AEF6-E70A-7206-3C20-97904C6EE45B}"/>
              </a:ext>
            </a:extLst>
          </p:cNvPr>
          <p:cNvSpPr txBox="1"/>
          <p:nvPr/>
        </p:nvSpPr>
        <p:spPr>
          <a:xfrm>
            <a:off x="449989" y="2197584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故应收水费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6E4B5E-34B7-D3F6-8967-68F7EDAF7D38}"/>
              </a:ext>
            </a:extLst>
          </p:cNvPr>
          <p:cNvSpPr txBox="1"/>
          <p:nvPr/>
        </p:nvSpPr>
        <p:spPr>
          <a:xfrm>
            <a:off x="450108" y="4001699"/>
            <a:ext cx="1114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465951-CBD2-6E8F-7499-CF92EB5E1464}"/>
              </a:ext>
            </a:extLst>
          </p:cNvPr>
          <p:cNvSpPr txBox="1"/>
          <p:nvPr/>
        </p:nvSpPr>
        <p:spPr>
          <a:xfrm>
            <a:off x="2389010" y="4477186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3D68DD-D556-45A4-B450-D737598D7BA9}"/>
              </a:ext>
            </a:extLst>
          </p:cNvPr>
          <p:cNvSpPr txBox="1"/>
          <p:nvPr/>
        </p:nvSpPr>
        <p:spPr>
          <a:xfrm>
            <a:off x="450108" y="4952674"/>
            <a:ext cx="3404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693"/>
              <p:cNvSpPr txBox="1"/>
              <p:nvPr/>
            </p:nvSpPr>
            <p:spPr>
              <a:xfrm>
                <a:off x="540119" y="1518253"/>
                <a:ext cx="11111999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已知居民甲上月比居民乙多用水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吨，两家共收水费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元，求他们上月分别用水多少吨？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所以甲、乙两户上月用水量均超过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设甲、乙两户上月用水量分别为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吨、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吨，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−5+2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5=46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故居民甲上月用水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吨，居民乙上月用水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36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18253"/>
                <a:ext cx="11111999" cy="3900107"/>
              </a:xfrm>
              <a:prstGeom prst="rect">
                <a:avLst/>
              </a:prstGeom>
              <a:blipFill>
                <a:blip r:embed="rId2"/>
                <a:stretch>
                  <a:fillRect l="-1701" t="-1250" r="-439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95" name="yt_image_13695" title="H_163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9288" y="2636912"/>
            <a:ext cx="1652711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91122B-CCE3-896C-F5DC-958A735B5058}"/>
              </a:ext>
            </a:extLst>
          </p:cNvPr>
          <p:cNvSpPr txBox="1"/>
          <p:nvPr/>
        </p:nvSpPr>
        <p:spPr>
          <a:xfrm>
            <a:off x="450108" y="2422423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1102B6-2D9F-D966-8265-9F21D739586B}"/>
              </a:ext>
            </a:extLst>
          </p:cNvPr>
          <p:cNvSpPr txBox="1"/>
          <p:nvPr/>
        </p:nvSpPr>
        <p:spPr>
          <a:xfrm>
            <a:off x="450108" y="2897911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所以甲、乙两户上月用水量均超过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7C119F-6EE6-D289-D40E-F92ECEA5CB0C}"/>
              </a:ext>
            </a:extLst>
          </p:cNvPr>
          <p:cNvSpPr txBox="1"/>
          <p:nvPr/>
        </p:nvSpPr>
        <p:spPr>
          <a:xfrm>
            <a:off x="450108" y="3373399"/>
            <a:ext cx="603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设甲、乙两户上月用水量分别为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D26554-9AB6-B7E4-0879-673C5DB323B7}"/>
                  </a:ext>
                </a:extLst>
              </p:cNvPr>
              <p:cNvSpPr txBox="1"/>
              <p:nvPr/>
            </p:nvSpPr>
            <p:spPr>
              <a:xfrm>
                <a:off x="450108" y="3848887"/>
                <a:ext cx="570693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−5+2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5=46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D26554-9AB6-B7E4-0879-673C5DB323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48887"/>
                <a:ext cx="5706935" cy="1154189"/>
              </a:xfrm>
              <a:prstGeom prst="rect">
                <a:avLst/>
              </a:prstGeom>
              <a:blipFill>
                <a:blip r:embed="rId4"/>
                <a:stretch>
                  <a:fillRect l="-1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5488617-1F98-67D6-1660-9387687AB1ED}"/>
              </a:ext>
            </a:extLst>
          </p:cNvPr>
          <p:cNvSpPr txBox="1"/>
          <p:nvPr/>
        </p:nvSpPr>
        <p:spPr>
          <a:xfrm>
            <a:off x="450108" y="4909464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故居民甲上月用水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吨，居民乙上月用水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0" name="yt_image_13610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111165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3" name="yt_shape_13613"/>
          <p:cNvSpPr txBox="1"/>
          <p:nvPr/>
        </p:nvSpPr>
        <p:spPr>
          <a:xfrm>
            <a:off x="540119" y="16306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某电力公司制定了新的用电收费标准，每月用电量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与应付电费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的关系如图所示，根据图象分别求出当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14" name="yt_image_13614" title="H_146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7994" y="3222550"/>
            <a:ext cx="2516011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6" name="yt_shape_13616"/>
          <p:cNvSpPr txBox="1"/>
          <p:nvPr/>
        </p:nvSpPr>
        <p:spPr>
          <a:xfrm>
            <a:off x="540119" y="51325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由图象可知，当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时，函数是正比例函数；当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时，函数是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22" name="yt_shape_13622"/>
              <p:cNvSpPr txBox="1"/>
              <p:nvPr/>
            </p:nvSpPr>
            <p:spPr>
              <a:xfrm>
                <a:off x="540119" y="1031088"/>
                <a:ext cx="11111999" cy="51562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解：由图象可知当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时，函数是正比例函数，可设解析式为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将点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中，解得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时，函数是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的一次函数，可设解析式为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将点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≤50)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&gt;50)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1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3622" name="yt_shape_13622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5156220"/>
              </a:xfrm>
              <a:prstGeom prst="rect">
                <a:avLst/>
              </a:prstGeom>
              <a:blipFill>
                <a:blip r:embed="rId2"/>
                <a:stretch>
                  <a:fillRect l="-1701" t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8" name="yt_shape_13628"/>
          <p:cNvSpPr txBox="1"/>
          <p:nvPr/>
        </p:nvSpPr>
        <p:spPr>
          <a:xfrm>
            <a:off x="540000" y="901918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27" name="yt_image_13627" title="H_51.3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1918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0" name="yt_shape_13630"/>
          <p:cNvSpPr txBox="1"/>
          <p:nvPr/>
        </p:nvSpPr>
        <p:spPr>
          <a:xfrm>
            <a:off x="540000" y="1605215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一次函数的简单应用</a:t>
            </a:r>
          </a:p>
        </p:txBody>
      </p:sp>
      <p:sp>
        <p:nvSpPr>
          <p:cNvPr id="13631" name="yt_shape_13631"/>
          <p:cNvSpPr txBox="1"/>
          <p:nvPr/>
        </p:nvSpPr>
        <p:spPr>
          <a:xfrm>
            <a:off x="540120" y="21095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1.若弹簧的总长度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是所挂重物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的一次函数，其图象如图所示，则不挂重物时，弹簧的长度是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33" name="yt_table_136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229655"/>
              </p:ext>
            </p:extLst>
          </p:nvPr>
        </p:nvGraphicFramePr>
        <p:xfrm>
          <a:off x="540000" y="3068960"/>
          <a:ext cx="8533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pic>
        <p:nvPicPr>
          <p:cNvPr id="13632" name="yt_image_13632_skip" title="H_100.6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0664" y="2790063"/>
            <a:ext cx="177921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851062" title="H_28.801733">
            <a:extLst>
              <a:ext uri="{FF2B5EF4-FFF2-40B4-BE49-F238E27FC236}">
                <a16:creationId xmlns:a16="http://schemas.microsoft.com/office/drawing/2014/main" id="{3A6C076A-B527-C139-9B86-F5E0D08D8B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689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B3B52A-B663-DD9C-9B04-2326835A1326}"/>
              </a:ext>
            </a:extLst>
          </p:cNvPr>
          <p:cNvSpPr txBox="1"/>
          <p:nvPr/>
        </p:nvSpPr>
        <p:spPr>
          <a:xfrm>
            <a:off x="4412509" y="25382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635"/>
          <p:cNvSpPr txBox="1"/>
          <p:nvPr/>
        </p:nvSpPr>
        <p:spPr>
          <a:xfrm>
            <a:off x="540119" y="4417263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某水库的水位在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内持续上涨，初始的水位高度为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，水位以每小时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的速度匀速上升，则水库的水位高度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  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0.3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    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CD72D0-F5CC-26DA-F527-F8D14F2C871F}"/>
              </a:ext>
            </a:extLst>
          </p:cNvPr>
          <p:cNvSpPr txBox="1"/>
          <p:nvPr/>
        </p:nvSpPr>
        <p:spPr>
          <a:xfrm>
            <a:off x="450108" y="5321433"/>
            <a:ext cx="176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5" name="yt_shape_13635"/>
          <p:cNvSpPr txBox="1"/>
          <p:nvPr/>
        </p:nvSpPr>
        <p:spPr>
          <a:xfrm>
            <a:off x="540119" y="243447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某水库的水位在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内持续上涨，初始的水位高度为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，水位以每小时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的速度匀速上升，则水库的水位高度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0.3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9D6DB6-B4F8-18B7-8165-4755A0A06DE6}"/>
              </a:ext>
            </a:extLst>
          </p:cNvPr>
          <p:cNvSpPr txBox="1"/>
          <p:nvPr/>
        </p:nvSpPr>
        <p:spPr>
          <a:xfrm>
            <a:off x="11302257" y="2835414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CD72D0-F5CC-26DA-F527-F8D14F2C871F}"/>
              </a:ext>
            </a:extLst>
          </p:cNvPr>
          <p:cNvSpPr txBox="1"/>
          <p:nvPr/>
        </p:nvSpPr>
        <p:spPr>
          <a:xfrm>
            <a:off x="450108" y="3338649"/>
            <a:ext cx="176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638"/>
          <p:cNvSpPr txBox="1"/>
          <p:nvPr/>
        </p:nvSpPr>
        <p:spPr>
          <a:xfrm>
            <a:off x="540119" y="2002576"/>
            <a:ext cx="8724233" cy="7540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求每位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的日收入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与日派送量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之间的函数解析式；</a:t>
            </a:r>
          </a:p>
          <a:p>
            <a:pPr algn="l" eaLnBrk="1" latinLnBrk="0" hangingPunct="0"/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640" name="yt_image_13640" title="H_119.6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1500" y="1774978"/>
            <a:ext cx="1790618" cy="1654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2" name="yt_shape_13642"/>
          <p:cNvSpPr txBox="1"/>
          <p:nvPr/>
        </p:nvSpPr>
        <p:spPr>
          <a:xfrm>
            <a:off x="540000" y="5491560"/>
            <a:ext cx="10145213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的日收入不小于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元，则他至少要派送多少件？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根据题意得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他至少要派送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D15006-95E2-5023-09BC-A1852799DE77}"/>
                  </a:ext>
                </a:extLst>
              </p:cNvPr>
              <p:cNvSpPr txBox="1"/>
              <p:nvPr/>
            </p:nvSpPr>
            <p:spPr>
              <a:xfrm>
                <a:off x="450109" y="2803085"/>
                <a:ext cx="10235104" cy="1965335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设每位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快递小哥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的日收入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与日派送量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件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  <a:cs typeface="+mn-cs"/>
                </a:endParaRPr>
              </a:p>
              <a:p>
                <a:pPr lvl="0"/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之间的函数关系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式为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，将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</a:endParaRPr>
              </a:p>
              <a:p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  <a:p>
                <a:pPr lvl="0"/>
                <a:endParaRPr lang="en-US" altLang="zh-CN" sz="2400" dirty="0">
                  <a:solidFill>
                    <a:srgbClr val="FF0000"/>
                  </a:solidFill>
                  <a:latin typeface="白正" pitchFamily="24"/>
                  <a:ea typeface="楷体" pitchFamily="24"/>
                </a:endParaRPr>
              </a:p>
              <a:p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D15006-95E2-5023-09BC-A1852799DE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803085"/>
                <a:ext cx="10235104" cy="1965335"/>
              </a:xfrm>
              <a:prstGeom prst="rect">
                <a:avLst/>
              </a:prstGeom>
              <a:blipFill>
                <a:blip r:embed="rId3"/>
                <a:stretch>
                  <a:fillRect l="-953" t="-3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41A23D3-F096-0548-D9FC-EAC60359A368}"/>
              </a:ext>
            </a:extLst>
          </p:cNvPr>
          <p:cNvSpPr txBox="1"/>
          <p:nvPr/>
        </p:nvSpPr>
        <p:spPr>
          <a:xfrm>
            <a:off x="468525" y="4304946"/>
            <a:ext cx="1094879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219826-6517-19EA-621C-A9261A2826CF}"/>
              </a:ext>
            </a:extLst>
          </p:cNvPr>
          <p:cNvSpPr txBox="1"/>
          <p:nvPr/>
        </p:nvSpPr>
        <p:spPr>
          <a:xfrm>
            <a:off x="4212974" y="5042356"/>
            <a:ext cx="1378522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376C8D-3531-55CF-43F6-6A25C5339A5D}"/>
              </a:ext>
            </a:extLst>
          </p:cNvPr>
          <p:cNvSpPr txBox="1"/>
          <p:nvPr/>
        </p:nvSpPr>
        <p:spPr>
          <a:xfrm>
            <a:off x="449989" y="4508338"/>
            <a:ext cx="11082972" cy="9991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每位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快递小哥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的日收入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与日派送量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之间的函数解析式为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  <a:cs typeface="+mn-cs"/>
            </a:endParaRPr>
          </a:p>
          <a:p>
            <a:pPr lvl="0"/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E4853C-230E-8E38-6D5B-C77A5F25ED4B}"/>
              </a:ext>
            </a:extLst>
          </p:cNvPr>
          <p:cNvSpPr txBox="1"/>
          <p:nvPr/>
        </p:nvSpPr>
        <p:spPr>
          <a:xfrm>
            <a:off x="694505" y="6017032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F9E8D5-C06B-C6DD-7A6F-2600788E31F6}"/>
              </a:ext>
            </a:extLst>
          </p:cNvPr>
          <p:cNvSpPr txBox="1"/>
          <p:nvPr/>
        </p:nvSpPr>
        <p:spPr>
          <a:xfrm>
            <a:off x="449989" y="5920242"/>
            <a:ext cx="93540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他至少要派送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635"/>
          <p:cNvSpPr txBox="1"/>
          <p:nvPr/>
        </p:nvSpPr>
        <p:spPr>
          <a:xfrm>
            <a:off x="540119" y="114961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某快递公司的每位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日收入与每日的派送量成一次函数关系，如图所示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6" grpId="0" uiExpand="1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40000" y="805373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分段函数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649"/>
              <p:cNvSpPr txBox="1"/>
              <p:nvPr/>
            </p:nvSpPr>
            <p:spPr>
              <a:xfrm>
                <a:off x="540119" y="1309683"/>
                <a:ext cx="11111999" cy="347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成都市中考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公园城市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建设的不断推进，成都绕城绿道化身成为这座城市的一个超大型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体育场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，绿道骑行成为市民的一种低碳生活新风尚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甲、乙两人相约同时从绿道某地出发同向骑行，甲骑行的速度是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，乙骑行的路程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与骑行的时间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之间的关系如图所示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直接写出当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36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09683"/>
                <a:ext cx="11111999" cy="3471591"/>
              </a:xfrm>
              <a:prstGeom prst="rect">
                <a:avLst/>
              </a:prstGeom>
              <a:blipFill>
                <a:blip r:embed="rId2"/>
                <a:stretch>
                  <a:fillRect l="-1701" t="-1582" r="-1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51" name="yt_image_13651" title="H_112.68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2607" y="3060513"/>
            <a:ext cx="155939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00218851133" title="H_28.801733">
            <a:extLst>
              <a:ext uri="{FF2B5EF4-FFF2-40B4-BE49-F238E27FC236}">
                <a16:creationId xmlns:a16="http://schemas.microsoft.com/office/drawing/2014/main" id="{2434AF69-9CAD-CA53-CCB0-704251BD10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47050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FD177-263C-072B-3B63-9A118CD5DE86}"/>
                  </a:ext>
                </a:extLst>
              </p:cNvPr>
              <p:cNvSpPr txBox="1"/>
              <p:nvPr/>
            </p:nvSpPr>
            <p:spPr>
              <a:xfrm>
                <a:off x="450108" y="3486216"/>
                <a:ext cx="784866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FD177-263C-072B-3B63-9A118CD5D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86216"/>
                <a:ext cx="7848664" cy="1154189"/>
              </a:xfrm>
              <a:prstGeom prst="rect">
                <a:avLst/>
              </a:prstGeom>
              <a:blipFill>
                <a:blip r:embed="rId5"/>
                <a:stretch>
                  <a:fillRect l="-1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653"/>
          <p:cNvSpPr txBox="1"/>
          <p:nvPr/>
        </p:nvSpPr>
        <p:spPr>
          <a:xfrm>
            <a:off x="540000" y="4662392"/>
            <a:ext cx="836927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何时乙骑行在甲的前面？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后乙在甲前面，根据题意，前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甲在乙前面，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052863-85C1-C960-22DD-8A96F5154275}"/>
              </a:ext>
            </a:extLst>
          </p:cNvPr>
          <p:cNvSpPr txBox="1"/>
          <p:nvPr/>
        </p:nvSpPr>
        <p:spPr>
          <a:xfrm>
            <a:off x="449989" y="5091074"/>
            <a:ext cx="846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后乙在甲前面，根据题意，前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甲在乙前面，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FC381D-CAC7-A77C-A447-A7BE9ABF6B67}"/>
              </a:ext>
            </a:extLst>
          </p:cNvPr>
          <p:cNvSpPr txBox="1"/>
          <p:nvPr/>
        </p:nvSpPr>
        <p:spPr>
          <a:xfrm>
            <a:off x="449989" y="5566562"/>
            <a:ext cx="3937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89067C-829A-1675-1BDD-8F05EC88A9B9}"/>
              </a:ext>
            </a:extLst>
          </p:cNvPr>
          <p:cNvSpPr txBox="1"/>
          <p:nvPr/>
        </p:nvSpPr>
        <p:spPr>
          <a:xfrm>
            <a:off x="449989" y="6132440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后乙骑行在甲的前面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8" name="yt_shape_13658"/>
          <p:cNvSpPr txBox="1"/>
          <p:nvPr/>
        </p:nvSpPr>
        <p:spPr>
          <a:xfrm>
            <a:off x="540000" y="2085427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未理解函数值与自变量的对应关系致错</a:t>
            </a:r>
          </a:p>
        </p:txBody>
      </p:sp>
      <p:sp>
        <p:nvSpPr>
          <p:cNvPr id="13659" name="yt_shape_13659"/>
          <p:cNvSpPr txBox="1"/>
          <p:nvPr/>
        </p:nvSpPr>
        <p:spPr>
          <a:xfrm>
            <a:off x="540119" y="25897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某种商品的日销售量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与上市时间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的函数关系如图所示，当销售到第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天时，日销售量为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60" name="yt_image_13660" title="H_112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7871" y="3701536"/>
            <a:ext cx="1856257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851197" title="H_28.801733">
            <a:extLst>
              <a:ext uri="{FF2B5EF4-FFF2-40B4-BE49-F238E27FC236}">
                <a16:creationId xmlns:a16="http://schemas.microsoft.com/office/drawing/2014/main" id="{BA09595E-19F4-8171-EEA8-F6B491CB33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710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1EF2B0-46E2-F372-EA7D-BA03906F9E1C}"/>
              </a:ext>
            </a:extLst>
          </p:cNvPr>
          <p:cNvSpPr txBox="1"/>
          <p:nvPr/>
        </p:nvSpPr>
        <p:spPr>
          <a:xfrm>
            <a:off x="1059708" y="301841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3" name="yt_shape_13663"/>
          <p:cNvSpPr txBox="1"/>
          <p:nvPr/>
        </p:nvSpPr>
        <p:spPr>
          <a:xfrm>
            <a:off x="540000" y="1855595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62" name="yt_image_13662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5559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5" name="yt_shape_13665"/>
          <p:cNvSpPr txBox="1"/>
          <p:nvPr/>
        </p:nvSpPr>
        <p:spPr>
          <a:xfrm>
            <a:off x="540119" y="25474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铜仁十中单元卷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小明从家步行到学校需走的路程为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1800m.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图中的折线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反映了小明从家步行到学校所走的路程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根据图象提供的信息，当小明从家出发去学校步行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时，距离学校还有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pic>
        <p:nvPicPr>
          <p:cNvPr id="13666" name="yt_image_13666" title="H_96.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749" y="4139394"/>
            <a:ext cx="2380501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98FA4C-32CD-9248-5EA9-C0AADAB0EB8A}"/>
              </a:ext>
            </a:extLst>
          </p:cNvPr>
          <p:cNvSpPr txBox="1"/>
          <p:nvPr/>
        </p:nvSpPr>
        <p:spPr>
          <a:xfrm>
            <a:off x="9152782" y="3451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2050</Words>
  <Application>Microsoft Office PowerPoint</Application>
  <PresentationFormat>宽屏</PresentationFormat>
  <Paragraphs>96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50</cp:revision>
  <dcterms:created xsi:type="dcterms:W3CDTF">2023-05-05T05:33:04Z</dcterms:created>
  <dcterms:modified xsi:type="dcterms:W3CDTF">2023-11-20T08:13:12Z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