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1" r:id="rId6"/>
    <p:sldId id="372" r:id="rId7"/>
    <p:sldId id="373" r:id="rId8"/>
    <p:sldId id="375" r:id="rId9"/>
    <p:sldId id="377" r:id="rId10"/>
    <p:sldId id="379" r:id="rId11"/>
    <p:sldId id="380" r:id="rId12"/>
    <p:sldId id="381" r:id="rId13"/>
    <p:sldId id="382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3" name="yt_image_12343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195329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6" name="yt_shape_12346"/>
          <p:cNvSpPr txBox="1"/>
          <p:nvPr/>
        </p:nvSpPr>
        <p:spPr>
          <a:xfrm>
            <a:off x="540119" y="2661407"/>
            <a:ext cx="11244513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正方形的性质：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正方形的四条边都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，四个角都是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因此正方形既是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矩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形，又是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菱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它既有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矩形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的性质，又有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菱形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的性质；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正方形是轴对称图形，它有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四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条对称轴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欲判定一个四边形是正方形，可以先判定这个四边形是矩形，再判定它是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菱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；或者先判定四边形是菱形，再判定它是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矩形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93EF92-6FD4-3511-ED56-F4795342D2C5}"/>
              </a:ext>
            </a:extLst>
          </p:cNvPr>
          <p:cNvSpPr txBox="1"/>
          <p:nvPr/>
        </p:nvSpPr>
        <p:spPr>
          <a:xfrm>
            <a:off x="6317508" y="26146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200F9C-75C6-70BD-AE6C-7A9B29ED2B19}"/>
              </a:ext>
            </a:extLst>
          </p:cNvPr>
          <p:cNvSpPr txBox="1"/>
          <p:nvPr/>
        </p:nvSpPr>
        <p:spPr>
          <a:xfrm>
            <a:off x="9365507" y="26146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AEB1E5-C621-25D6-DC66-DB04C945AFEC}"/>
              </a:ext>
            </a:extLst>
          </p:cNvPr>
          <p:cNvSpPr txBox="1"/>
          <p:nvPr/>
        </p:nvSpPr>
        <p:spPr>
          <a:xfrm>
            <a:off x="1755922" y="30900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矩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7B85DA-903E-0C4A-0E81-F156A6CCB2B1}"/>
              </a:ext>
            </a:extLst>
          </p:cNvPr>
          <p:cNvSpPr txBox="1"/>
          <p:nvPr/>
        </p:nvSpPr>
        <p:spPr>
          <a:xfrm>
            <a:off x="3889522" y="30900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94C9E5-5D7A-84FF-5AD6-C507DC44C0BE}"/>
              </a:ext>
            </a:extLst>
          </p:cNvPr>
          <p:cNvSpPr txBox="1"/>
          <p:nvPr/>
        </p:nvSpPr>
        <p:spPr>
          <a:xfrm>
            <a:off x="5994951" y="30900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ECC43A-8214-A6C9-4A31-7ECE1F9E0345}"/>
              </a:ext>
            </a:extLst>
          </p:cNvPr>
          <p:cNvSpPr txBox="1"/>
          <p:nvPr/>
        </p:nvSpPr>
        <p:spPr>
          <a:xfrm>
            <a:off x="9192344" y="30900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42CCE4-ECDF-2741-0049-11BCCB500824}"/>
              </a:ext>
            </a:extLst>
          </p:cNvPr>
          <p:cNvSpPr txBox="1"/>
          <p:nvPr/>
        </p:nvSpPr>
        <p:spPr>
          <a:xfrm>
            <a:off x="5174508" y="35655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3262AE-AD59-0AE1-0D5D-0C47DB4931E2}"/>
              </a:ext>
            </a:extLst>
          </p:cNvPr>
          <p:cNvSpPr txBox="1"/>
          <p:nvPr/>
        </p:nvSpPr>
        <p:spPr>
          <a:xfrm>
            <a:off x="10580166" y="404106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菱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C17450-6857-7A32-52DD-16AE3834D1EF}"/>
              </a:ext>
            </a:extLst>
          </p:cNvPr>
          <p:cNvSpPr txBox="1"/>
          <p:nvPr/>
        </p:nvSpPr>
        <p:spPr>
          <a:xfrm>
            <a:off x="5981040" y="45165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6F4C0AB-BE90-4CF7-2463-0807DE0B9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27570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9" name="yt_shape_12409"/>
          <p:cNvSpPr txBox="1"/>
          <p:nvPr/>
        </p:nvSpPr>
        <p:spPr>
          <a:xfrm>
            <a:off x="540120" y="980728"/>
            <a:ext cx="11111999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10" name="yt_image_12410" title="H_117.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0065" y="2092527"/>
            <a:ext cx="2082054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412"/>
          <p:cNvSpPr txBox="1"/>
          <p:nvPr/>
        </p:nvSpPr>
        <p:spPr>
          <a:xfrm>
            <a:off x="540000" y="1330306"/>
            <a:ext cx="4651915" cy="44689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菱形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D857F6-98A2-7514-A745-5AD94FB250A7}"/>
              </a:ext>
            </a:extLst>
          </p:cNvPr>
          <p:cNvSpPr txBox="1"/>
          <p:nvPr/>
        </p:nvSpPr>
        <p:spPr>
          <a:xfrm>
            <a:off x="449989" y="1804068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72A9C9-88E1-8966-5F90-AB3710105BDD}"/>
              </a:ext>
            </a:extLst>
          </p:cNvPr>
          <p:cNvSpPr txBox="1"/>
          <p:nvPr/>
        </p:nvSpPr>
        <p:spPr>
          <a:xfrm>
            <a:off x="449989" y="2177146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5D523E-7536-0744-5DAF-BAE4EE4C7FCF}"/>
              </a:ext>
            </a:extLst>
          </p:cNvPr>
          <p:cNvSpPr txBox="1"/>
          <p:nvPr/>
        </p:nvSpPr>
        <p:spPr>
          <a:xfrm>
            <a:off x="449989" y="2556642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82026F-C36E-0650-56A3-E4DFCEC2F54B}"/>
              </a:ext>
            </a:extLst>
          </p:cNvPr>
          <p:cNvSpPr txBox="1"/>
          <p:nvPr/>
        </p:nvSpPr>
        <p:spPr>
          <a:xfrm>
            <a:off x="449989" y="296629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F70B7A-9C37-5774-14F9-5F5D7DBBAA79}"/>
              </a:ext>
            </a:extLst>
          </p:cNvPr>
          <p:cNvSpPr txBox="1"/>
          <p:nvPr/>
        </p:nvSpPr>
        <p:spPr>
          <a:xfrm>
            <a:off x="449989" y="3376389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9255BE-B891-7254-BAAC-5E3887212CAC}"/>
              </a:ext>
            </a:extLst>
          </p:cNvPr>
          <p:cNvSpPr txBox="1"/>
          <p:nvPr/>
        </p:nvSpPr>
        <p:spPr>
          <a:xfrm>
            <a:off x="449989" y="3758265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3514B0-8204-671B-F198-E3B27D67B6C5}"/>
              </a:ext>
            </a:extLst>
          </p:cNvPr>
          <p:cNvSpPr txBox="1"/>
          <p:nvPr/>
        </p:nvSpPr>
        <p:spPr>
          <a:xfrm>
            <a:off x="449989" y="4181146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787287-2543-125D-CE44-0232DAE292CA}"/>
              </a:ext>
            </a:extLst>
          </p:cNvPr>
          <p:cNvSpPr txBox="1"/>
          <p:nvPr/>
        </p:nvSpPr>
        <p:spPr>
          <a:xfrm>
            <a:off x="449989" y="4611916"/>
            <a:ext cx="2759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831F50-4D3F-B681-BED1-683D7989C922}"/>
              </a:ext>
            </a:extLst>
          </p:cNvPr>
          <p:cNvSpPr txBox="1"/>
          <p:nvPr/>
        </p:nvSpPr>
        <p:spPr>
          <a:xfrm>
            <a:off x="449989" y="5003782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088BF3-A704-1C5C-629E-6F7739508523}"/>
              </a:ext>
            </a:extLst>
          </p:cNvPr>
          <p:cNvSpPr txBox="1"/>
          <p:nvPr/>
        </p:nvSpPr>
        <p:spPr>
          <a:xfrm>
            <a:off x="449989" y="5434552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DFF4C1-F53D-2408-6D58-540DFC069274}"/>
              </a:ext>
            </a:extLst>
          </p:cNvPr>
          <p:cNvSpPr txBox="1"/>
          <p:nvPr/>
        </p:nvSpPr>
        <p:spPr>
          <a:xfrm>
            <a:off x="449989" y="5889808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3" name="yt_shape_12413"/>
          <p:cNvSpPr txBox="1"/>
          <p:nvPr/>
        </p:nvSpPr>
        <p:spPr>
          <a:xfrm>
            <a:off x="540119" y="877041"/>
            <a:ext cx="11111999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三都第三中学月考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14" name="yt_image_12414" title="H_128.2266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0194" y="1916832"/>
            <a:ext cx="1861924" cy="170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417" title="H_123.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4028060"/>
            <a:ext cx="144546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420"/>
          <p:cNvSpPr txBox="1"/>
          <p:nvPr/>
        </p:nvSpPr>
        <p:spPr>
          <a:xfrm>
            <a:off x="540000" y="2554790"/>
            <a:ext cx="4036361" cy="28438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在正方形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CEMF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6AABE9-DA35-A326-B26B-CE48640E102D}"/>
              </a:ext>
            </a:extLst>
          </p:cNvPr>
          <p:cNvSpPr txBox="1"/>
          <p:nvPr/>
        </p:nvSpPr>
        <p:spPr>
          <a:xfrm>
            <a:off x="449989" y="1647076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8FEDC8-1E30-2C38-5855-25A544E7DB2C}"/>
              </a:ext>
            </a:extLst>
          </p:cNvPr>
          <p:cNvSpPr txBox="1"/>
          <p:nvPr/>
        </p:nvSpPr>
        <p:spPr>
          <a:xfrm>
            <a:off x="449989" y="2032495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在正方形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1877A9-3433-DAED-EFC3-92E4791AA5EF}"/>
              </a:ext>
            </a:extLst>
          </p:cNvPr>
          <p:cNvSpPr txBox="1"/>
          <p:nvPr/>
        </p:nvSpPr>
        <p:spPr>
          <a:xfrm>
            <a:off x="449989" y="2398723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F0861C-25E3-E603-EE35-C8AA4B0627FC}"/>
              </a:ext>
            </a:extLst>
          </p:cNvPr>
          <p:cNvSpPr txBox="1"/>
          <p:nvPr/>
        </p:nvSpPr>
        <p:spPr>
          <a:xfrm>
            <a:off x="449989" y="2787010"/>
            <a:ext cx="234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AE8145-E227-786B-BE76-C248C171AFDD}"/>
              </a:ext>
            </a:extLst>
          </p:cNvPr>
          <p:cNvSpPr txBox="1"/>
          <p:nvPr/>
        </p:nvSpPr>
        <p:spPr>
          <a:xfrm>
            <a:off x="449989" y="3206556"/>
            <a:ext cx="398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CB46AE-E727-4546-850F-BD97F5FF5D12}"/>
              </a:ext>
            </a:extLst>
          </p:cNvPr>
          <p:cNvSpPr txBox="1"/>
          <p:nvPr/>
        </p:nvSpPr>
        <p:spPr>
          <a:xfrm>
            <a:off x="449989" y="3601556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FBFE73-6AE9-69CC-9790-49BA77561035}"/>
              </a:ext>
            </a:extLst>
          </p:cNvPr>
          <p:cNvSpPr txBox="1"/>
          <p:nvPr/>
        </p:nvSpPr>
        <p:spPr>
          <a:xfrm>
            <a:off x="449989" y="4007877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E73C27-F2D6-858C-9575-248540D06084}"/>
              </a:ext>
            </a:extLst>
          </p:cNvPr>
          <p:cNvSpPr txBox="1"/>
          <p:nvPr/>
        </p:nvSpPr>
        <p:spPr>
          <a:xfrm>
            <a:off x="449989" y="4416102"/>
            <a:ext cx="413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CEMF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41F61C-90F2-573F-860A-F85CBFC0F32C}"/>
              </a:ext>
            </a:extLst>
          </p:cNvPr>
          <p:cNvSpPr txBox="1"/>
          <p:nvPr/>
        </p:nvSpPr>
        <p:spPr>
          <a:xfrm>
            <a:off x="449989" y="4845073"/>
            <a:ext cx="470990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CEMF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是矩形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9DFE5F-88CE-008D-EF36-4496294D9AE3}"/>
              </a:ext>
            </a:extLst>
          </p:cNvPr>
          <p:cNvSpPr txBox="1"/>
          <p:nvPr/>
        </p:nvSpPr>
        <p:spPr>
          <a:xfrm>
            <a:off x="449989" y="5300525"/>
            <a:ext cx="259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5D294A6-702A-21CC-9E64-2722158B755C}"/>
              </a:ext>
            </a:extLst>
          </p:cNvPr>
          <p:cNvSpPr txBox="1"/>
          <p:nvPr/>
        </p:nvSpPr>
        <p:spPr>
          <a:xfrm>
            <a:off x="449989" y="5284106"/>
            <a:ext cx="169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7FEF0A-9CDD-FF0C-11B6-0BB135719AB5}"/>
              </a:ext>
            </a:extLst>
          </p:cNvPr>
          <p:cNvSpPr txBox="1"/>
          <p:nvPr/>
        </p:nvSpPr>
        <p:spPr>
          <a:xfrm>
            <a:off x="449989" y="5702024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348623-B49B-8F9A-1302-A3BCB2603AEE}"/>
              </a:ext>
            </a:extLst>
          </p:cNvPr>
          <p:cNvSpPr txBox="1"/>
          <p:nvPr/>
        </p:nvSpPr>
        <p:spPr>
          <a:xfrm>
            <a:off x="449989" y="6177047"/>
            <a:ext cx="167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40000" y="859209"/>
            <a:ext cx="3877408" cy="5501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32" name="yt_image_12432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9209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5" name="yt_shape_12435"/>
          <p:cNvSpPr txBox="1"/>
          <p:nvPr/>
        </p:nvSpPr>
        <p:spPr>
          <a:xfrm>
            <a:off x="540119" y="1556792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5" name="yt_image_12439" title="H_89.8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7533" y="2582664"/>
            <a:ext cx="2104466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DDCBCFA-09EB-A351-B15E-503988579659}"/>
              </a:ext>
            </a:extLst>
          </p:cNvPr>
          <p:cNvSpPr txBox="1"/>
          <p:nvPr/>
        </p:nvSpPr>
        <p:spPr>
          <a:xfrm>
            <a:off x="449988" y="2742438"/>
            <a:ext cx="62940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EDB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DC1A74-2AD6-3D4B-ADBC-06E0C9C87097}"/>
              </a:ext>
            </a:extLst>
          </p:cNvPr>
          <p:cNvSpPr txBox="1"/>
          <p:nvPr/>
        </p:nvSpPr>
        <p:spPr>
          <a:xfrm>
            <a:off x="449989" y="3187959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EB45D7-C5ED-6B45-BDA4-B5309EAD0F01}"/>
              </a:ext>
            </a:extLst>
          </p:cNvPr>
          <p:cNvSpPr txBox="1"/>
          <p:nvPr/>
        </p:nvSpPr>
        <p:spPr>
          <a:xfrm>
            <a:off x="449869" y="3171607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FE9CD1-7DAE-4F94-A38B-248BBF2DBCFE}"/>
              </a:ext>
            </a:extLst>
          </p:cNvPr>
          <p:cNvSpPr txBox="1"/>
          <p:nvPr/>
        </p:nvSpPr>
        <p:spPr>
          <a:xfrm>
            <a:off x="449989" y="3581104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752551-976E-C7D2-ED2E-FFCB5038B171}"/>
              </a:ext>
            </a:extLst>
          </p:cNvPr>
          <p:cNvSpPr txBox="1"/>
          <p:nvPr/>
        </p:nvSpPr>
        <p:spPr>
          <a:xfrm>
            <a:off x="449989" y="3962980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C0C0CD-7A89-AF98-C975-F54FE03ACA11}"/>
              </a:ext>
            </a:extLst>
          </p:cNvPr>
          <p:cNvSpPr txBox="1"/>
          <p:nvPr/>
        </p:nvSpPr>
        <p:spPr>
          <a:xfrm>
            <a:off x="449989" y="4414379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74013A-243D-8FAE-7CFF-475D10AEA446}"/>
              </a:ext>
            </a:extLst>
          </p:cNvPr>
          <p:cNvSpPr txBox="1"/>
          <p:nvPr/>
        </p:nvSpPr>
        <p:spPr>
          <a:xfrm>
            <a:off x="449989" y="4796255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0A60DE-64CD-D2C0-F864-D69E63F86CD5}"/>
              </a:ext>
            </a:extLst>
          </p:cNvPr>
          <p:cNvSpPr txBox="1"/>
          <p:nvPr/>
        </p:nvSpPr>
        <p:spPr>
          <a:xfrm>
            <a:off x="449989" y="5247654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是中线，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413A089-49FF-B6EC-DD00-45CF6E20E87D}"/>
                  </a:ext>
                </a:extLst>
              </p:cNvPr>
              <p:cNvSpPr txBox="1"/>
              <p:nvPr/>
            </p:nvSpPr>
            <p:spPr>
              <a:xfrm>
                <a:off x="449989" y="5480132"/>
                <a:ext cx="3458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413A089-49FF-B6EC-DD00-45CF6E20E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0132"/>
                <a:ext cx="3458273" cy="765061"/>
              </a:xfrm>
              <a:prstGeom prst="rect">
                <a:avLst/>
              </a:prstGeom>
              <a:blipFill>
                <a:blip r:embed="rId4"/>
                <a:stretch>
                  <a:fillRect l="-2822" r="-2822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0F468DED-F2FD-D95A-CDF0-941F9DAB8D40}"/>
              </a:ext>
            </a:extLst>
          </p:cNvPr>
          <p:cNvSpPr txBox="1"/>
          <p:nvPr/>
        </p:nvSpPr>
        <p:spPr>
          <a:xfrm>
            <a:off x="449989" y="6105991"/>
            <a:ext cx="187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442"/>
          <p:cNvSpPr txBox="1"/>
          <p:nvPr/>
        </p:nvSpPr>
        <p:spPr>
          <a:xfrm>
            <a:off x="540119" y="1588594"/>
            <a:ext cx="8971533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是正方形，理由：由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可知，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是中线，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平行四边形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矩形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5E77CB-F8A2-A2CF-9A2F-98A78BA3EBA4}"/>
              </a:ext>
            </a:extLst>
          </p:cNvPr>
          <p:cNvSpPr txBox="1"/>
          <p:nvPr/>
        </p:nvSpPr>
        <p:spPr>
          <a:xfrm>
            <a:off x="450108" y="1541788"/>
            <a:ext cx="9050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是正方形，理由：由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78D057-0BDE-8C76-5136-CF24ECABF4C9}"/>
              </a:ext>
            </a:extLst>
          </p:cNvPr>
          <p:cNvSpPr txBox="1"/>
          <p:nvPr/>
        </p:nvSpPr>
        <p:spPr>
          <a:xfrm>
            <a:off x="450108" y="2017276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40FFED-A1F2-A215-C563-B3651FB99D1C}"/>
              </a:ext>
            </a:extLst>
          </p:cNvPr>
          <p:cNvSpPr txBox="1"/>
          <p:nvPr/>
        </p:nvSpPr>
        <p:spPr>
          <a:xfrm>
            <a:off x="450108" y="2492764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13FE2D-3C51-F6A3-2978-232509048FD6}"/>
              </a:ext>
            </a:extLst>
          </p:cNvPr>
          <p:cNvSpPr txBox="1"/>
          <p:nvPr/>
        </p:nvSpPr>
        <p:spPr>
          <a:xfrm>
            <a:off x="450108" y="2968252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9FD022-17BA-B774-5544-DBA874E52078}"/>
              </a:ext>
            </a:extLst>
          </p:cNvPr>
          <p:cNvSpPr txBox="1"/>
          <p:nvPr/>
        </p:nvSpPr>
        <p:spPr>
          <a:xfrm>
            <a:off x="450108" y="3443740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1D617D-1F62-9AA5-4B89-39D779BBC37A}"/>
              </a:ext>
            </a:extLst>
          </p:cNvPr>
          <p:cNvSpPr txBox="1"/>
          <p:nvPr/>
        </p:nvSpPr>
        <p:spPr>
          <a:xfrm>
            <a:off x="450108" y="3919228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8A994A-1013-27C6-507C-51784684B2BA}"/>
              </a:ext>
            </a:extLst>
          </p:cNvPr>
          <p:cNvSpPr txBox="1"/>
          <p:nvPr/>
        </p:nvSpPr>
        <p:spPr>
          <a:xfrm>
            <a:off x="450108" y="4394716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01903B-9A5C-F3C0-D1AF-50A37FCE7AD6}"/>
              </a:ext>
            </a:extLst>
          </p:cNvPr>
          <p:cNvSpPr txBox="1"/>
          <p:nvPr/>
        </p:nvSpPr>
        <p:spPr>
          <a:xfrm>
            <a:off x="450108" y="4870204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BCA4CF-6AA1-A1B0-4A6B-F2003FB40BBB}"/>
              </a:ext>
            </a:extLst>
          </p:cNvPr>
          <p:cNvSpPr txBox="1"/>
          <p:nvPr/>
        </p:nvSpPr>
        <p:spPr>
          <a:xfrm>
            <a:off x="450108" y="5345692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441"/>
          <p:cNvSpPr txBox="1"/>
          <p:nvPr/>
        </p:nvSpPr>
        <p:spPr>
          <a:xfrm>
            <a:off x="540000" y="932257"/>
            <a:ext cx="8880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，试判断四边形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的形状，并证明你的结论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439" title="H_89.8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7533" y="2582664"/>
            <a:ext cx="2104466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8" name="yt_image_12348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81926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1" name="yt_shape_12351"/>
          <p:cNvSpPr txBox="1"/>
          <p:nvPr/>
        </p:nvSpPr>
        <p:spPr>
          <a:xfrm>
            <a:off x="540120" y="119914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同侧作正方形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是否相等？为什么？</a:t>
            </a:r>
          </a:p>
        </p:txBody>
      </p:sp>
      <p:pic>
        <p:nvPicPr>
          <p:cNvPr id="12352" name="yt_image_12352" title="H_106.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6489" y="2317802"/>
            <a:ext cx="2019020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4" name="yt_shape_12354"/>
          <p:cNvSpPr txBox="1"/>
          <p:nvPr/>
        </p:nvSpPr>
        <p:spPr>
          <a:xfrm>
            <a:off x="540119" y="371703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理由如下：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都是正方形，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2355"/>
          <p:cNvSpPr txBox="1"/>
          <p:nvPr/>
        </p:nvSpPr>
        <p:spPr>
          <a:xfrm>
            <a:off x="540119" y="51058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通过证明三角形全等得到边和角相等，是有关四边形中证边或角相等的最常用的方法，而正方形的四条边相等、四个角都是直角为证明三角形全等提供了条件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7" name="yt_shape_12357"/>
          <p:cNvSpPr txBox="1"/>
          <p:nvPr/>
        </p:nvSpPr>
        <p:spPr>
          <a:xfrm>
            <a:off x="540000" y="900000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56" name="yt_image_12356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9" name="yt_shape_12359"/>
          <p:cNvSpPr txBox="1"/>
          <p:nvPr/>
        </p:nvSpPr>
        <p:spPr>
          <a:xfrm>
            <a:off x="540000" y="1603297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正方形的性质</a:t>
            </a:r>
          </a:p>
        </p:txBody>
      </p:sp>
      <p:sp>
        <p:nvSpPr>
          <p:cNvPr id="12360" name="yt_shape_12360"/>
          <p:cNvSpPr txBox="1"/>
          <p:nvPr/>
        </p:nvSpPr>
        <p:spPr>
          <a:xfrm>
            <a:off x="540000" y="2107607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平行四边形、矩形、菱形、正方形都具有的性质是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1" name="yt_table_123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409584"/>
              </p:ext>
            </p:extLst>
          </p:nvPr>
        </p:nvGraphicFramePr>
        <p:xfrm>
          <a:off x="540000" y="2586910"/>
          <a:ext cx="8469630" cy="950976"/>
        </p:xfrm>
        <a:graphic>
          <a:graphicData uri="http://schemas.openxmlformats.org/drawingml/2006/table">
            <a:tbl>
              <a:tblPr/>
              <a:tblGrid>
                <a:gridCol w="3938905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4530725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对角线互相垂直平分且相等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sp>
        <p:nvSpPr>
          <p:cNvPr id="12363" name="yt_shape_12363"/>
          <p:cNvSpPr txBox="1"/>
          <p:nvPr/>
        </p:nvSpPr>
        <p:spPr>
          <a:xfrm>
            <a:off x="540119" y="35884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有一条公共边，点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在正方形外，连接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2367" name="yt_shape_12367"/>
          <p:cNvSpPr txBox="1"/>
          <p:nvPr/>
        </p:nvSpPr>
        <p:spPr>
          <a:xfrm>
            <a:off x="540000" y="63034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64" name="yt_shape_12364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4710" y="4700263"/>
            <a:ext cx="1842579" cy="1552716"/>
            <a:chOff x="0" y="0"/>
            <a:chExt cx="1842579" cy="1552716"/>
          </a:xfrm>
        </p:grpSpPr>
        <p:pic>
          <p:nvPicPr>
            <p:cNvPr id="2" name="yt_image_12364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2579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6" name="yt_shape_12366"/>
            <p:cNvSpPr txBox="1"/>
            <p:nvPr/>
          </p:nvSpPr>
          <p:spPr>
            <a:xfrm>
              <a:off x="388008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640610">
            <a:extLst>
              <a:ext uri="{FF2B5EF4-FFF2-40B4-BE49-F238E27FC236}">
                <a16:creationId xmlns:a16="http://schemas.microsoft.com/office/drawing/2014/main" id="{6CE07338-5BC6-D6D3-143C-B0AC6DAEB4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2F7E6F3-1AC9-BB08-49A8-79D0D511D834}"/>
              </a:ext>
            </a:extLst>
          </p:cNvPr>
          <p:cNvSpPr txBox="1"/>
          <p:nvPr/>
        </p:nvSpPr>
        <p:spPr>
          <a:xfrm>
            <a:off x="7993789" y="20608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3AE0A5-41DF-7C63-C054-C3F5312D66F4}"/>
              </a:ext>
            </a:extLst>
          </p:cNvPr>
          <p:cNvSpPr txBox="1"/>
          <p:nvPr/>
        </p:nvSpPr>
        <p:spPr>
          <a:xfrm>
            <a:off x="2261446" y="40171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119" y="17525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72" name="yt_shape_12372"/>
          <p:cNvSpPr txBox="1"/>
          <p:nvPr/>
        </p:nvSpPr>
        <p:spPr>
          <a:xfrm>
            <a:off x="540000" y="51428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69" name="yt_shape_12369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9885" y="2864311"/>
            <a:ext cx="1832229" cy="2228229"/>
            <a:chOff x="0" y="0"/>
            <a:chExt cx="1832229" cy="2228229"/>
          </a:xfrm>
        </p:grpSpPr>
        <p:pic>
          <p:nvPicPr>
            <p:cNvPr id="2" name="yt_image_1236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2229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1" name="yt_shape_12371"/>
            <p:cNvSpPr txBox="1"/>
            <p:nvPr/>
          </p:nvSpPr>
          <p:spPr>
            <a:xfrm>
              <a:off x="382833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9DDE30E-4C01-CAB9-CB89-2DA19CFD7ADF}"/>
              </a:ext>
            </a:extLst>
          </p:cNvPr>
          <p:cNvSpPr txBox="1"/>
          <p:nvPr/>
        </p:nvSpPr>
        <p:spPr>
          <a:xfrm>
            <a:off x="4960196" y="2181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3" name="yt_shape_12373"/>
          <p:cNvSpPr txBox="1"/>
          <p:nvPr/>
        </p:nvSpPr>
        <p:spPr>
          <a:xfrm>
            <a:off x="540120" y="10930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长顺第二中学月考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边上任意点，连接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74" name="yt_image_12374" title="H_120.9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4975" y="2204864"/>
            <a:ext cx="128471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76"/>
          <p:cNvSpPr txBox="1"/>
          <p:nvPr/>
        </p:nvSpPr>
        <p:spPr>
          <a:xfrm>
            <a:off x="540000" y="2074762"/>
            <a:ext cx="574035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957F9D-5F91-AC7D-3817-E3B9C40253DE}"/>
              </a:ext>
            </a:extLst>
          </p:cNvPr>
          <p:cNvSpPr txBox="1"/>
          <p:nvPr/>
        </p:nvSpPr>
        <p:spPr>
          <a:xfrm>
            <a:off x="449989" y="2027956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1CE066-1382-3CB6-AA87-571B388EF599}"/>
              </a:ext>
            </a:extLst>
          </p:cNvPr>
          <p:cNvSpPr txBox="1"/>
          <p:nvPr/>
        </p:nvSpPr>
        <p:spPr>
          <a:xfrm>
            <a:off x="449989" y="2503444"/>
            <a:ext cx="357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9BEEBB-28C4-0D2A-EE69-4818EEE9937D}"/>
              </a:ext>
            </a:extLst>
          </p:cNvPr>
          <p:cNvSpPr txBox="1"/>
          <p:nvPr/>
        </p:nvSpPr>
        <p:spPr>
          <a:xfrm>
            <a:off x="449989" y="2978932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AE0058-C411-D367-4D9E-181D28321636}"/>
              </a:ext>
            </a:extLst>
          </p:cNvPr>
          <p:cNvSpPr txBox="1"/>
          <p:nvPr/>
        </p:nvSpPr>
        <p:spPr>
          <a:xfrm>
            <a:off x="449989" y="3454420"/>
            <a:ext cx="586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B3AB90-61DF-6C7C-6D7D-3FCAB1AAC163}"/>
              </a:ext>
            </a:extLst>
          </p:cNvPr>
          <p:cNvSpPr txBox="1"/>
          <p:nvPr/>
        </p:nvSpPr>
        <p:spPr>
          <a:xfrm>
            <a:off x="449989" y="3929908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A45444-1F9B-5B59-54BF-2FFB9667B9D8}"/>
              </a:ext>
            </a:extLst>
          </p:cNvPr>
          <p:cNvSpPr txBox="1"/>
          <p:nvPr/>
        </p:nvSpPr>
        <p:spPr>
          <a:xfrm>
            <a:off x="449989" y="440539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3EBC19-8200-0715-91F0-14DC8AEDB5D4}"/>
              </a:ext>
            </a:extLst>
          </p:cNvPr>
          <p:cNvSpPr txBox="1"/>
          <p:nvPr/>
        </p:nvSpPr>
        <p:spPr>
          <a:xfrm>
            <a:off x="449989" y="4880884"/>
            <a:ext cx="410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F1DBEB2-F848-235C-EC11-4FFE98F5B850}"/>
              </a:ext>
            </a:extLst>
          </p:cNvPr>
          <p:cNvSpPr txBox="1"/>
          <p:nvPr/>
        </p:nvSpPr>
        <p:spPr>
          <a:xfrm>
            <a:off x="449989" y="5356372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7" name="yt_shape_12377"/>
          <p:cNvSpPr txBox="1"/>
          <p:nvPr/>
        </p:nvSpPr>
        <p:spPr>
          <a:xfrm>
            <a:off x="540000" y="876787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正方形的判定</a:t>
            </a:r>
          </a:p>
        </p:txBody>
      </p:sp>
      <p:sp>
        <p:nvSpPr>
          <p:cNvPr id="12378" name="yt_shape_12378"/>
          <p:cNvSpPr txBox="1"/>
          <p:nvPr/>
        </p:nvSpPr>
        <p:spPr>
          <a:xfrm>
            <a:off x="540120" y="13810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79" name="yt_image_12379" title="H_130.4815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659" y="2117287"/>
            <a:ext cx="2537460" cy="165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40680" title="H_28.801733">
            <a:extLst>
              <a:ext uri="{FF2B5EF4-FFF2-40B4-BE49-F238E27FC236}">
                <a16:creationId xmlns:a16="http://schemas.microsoft.com/office/drawing/2014/main" id="{65E27F31-2941-D8B2-1536-108BEBFF49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18464"/>
            <a:ext cx="1355917" cy="365782"/>
          </a:xfrm>
          <a:prstGeom prst="rect">
            <a:avLst/>
          </a:prstGeom>
        </p:spPr>
      </p:pic>
      <p:sp>
        <p:nvSpPr>
          <p:cNvPr id="6" name="yt_shape_12381"/>
          <p:cNvSpPr txBox="1"/>
          <p:nvPr/>
        </p:nvSpPr>
        <p:spPr>
          <a:xfrm>
            <a:off x="540000" y="2555726"/>
            <a:ext cx="5111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证明：如图，作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yt_shape_12383"/>
          <p:cNvSpPr txBox="1"/>
          <p:nvPr/>
        </p:nvSpPr>
        <p:spPr>
          <a:xfrm>
            <a:off x="4906069" y="3187393"/>
            <a:ext cx="1963358" cy="12597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白正" pitchFamily="68"/>
                <a:ea typeface="宋体" pitchFamily="68"/>
              </a:rPr>
              <a:t> </a:t>
            </a:r>
            <a:r>
              <a:rPr lang="en-US" altLang="zh-CN" sz="6850" b="0" i="0" u="none" spc="13760">
                <a:solidFill>
                  <a:srgbClr val="1EE3CF"/>
                </a:solidFill>
                <a:effectLst/>
                <a:latin typeface="白正" pitchFamily="68"/>
                <a:ea typeface="宋体" pitchFamily="68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8" name="yt_image_12382" title="H_107.5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3995871"/>
            <a:ext cx="1962946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385"/>
          <p:cNvSpPr txBox="1"/>
          <p:nvPr/>
        </p:nvSpPr>
        <p:spPr>
          <a:xfrm>
            <a:off x="540000" y="3069427"/>
            <a:ext cx="505465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1E71D1-94B7-EC86-D5FA-1AF8486DDE9B}"/>
              </a:ext>
            </a:extLst>
          </p:cNvPr>
          <p:cNvSpPr txBox="1"/>
          <p:nvPr/>
        </p:nvSpPr>
        <p:spPr>
          <a:xfrm>
            <a:off x="449989" y="2508920"/>
            <a:ext cx="5242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证明：如图，作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157323-CD11-2938-C6A5-18EBBFD1D4B0}"/>
              </a:ext>
            </a:extLst>
          </p:cNvPr>
          <p:cNvSpPr txBox="1"/>
          <p:nvPr/>
        </p:nvSpPr>
        <p:spPr>
          <a:xfrm>
            <a:off x="449989" y="3022621"/>
            <a:ext cx="483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4EDDF8-39D6-3D87-83B0-0FDF48813AE6}"/>
              </a:ext>
            </a:extLst>
          </p:cNvPr>
          <p:cNvSpPr txBox="1"/>
          <p:nvPr/>
        </p:nvSpPr>
        <p:spPr>
          <a:xfrm>
            <a:off x="449989" y="3498109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A7AC62-FD66-220A-B321-4629253639D4}"/>
              </a:ext>
            </a:extLst>
          </p:cNvPr>
          <p:cNvSpPr txBox="1"/>
          <p:nvPr/>
        </p:nvSpPr>
        <p:spPr>
          <a:xfrm>
            <a:off x="449989" y="3973597"/>
            <a:ext cx="51858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B4C0621-46FB-BE10-26AA-E9C8B20E1FB4}"/>
              </a:ext>
            </a:extLst>
          </p:cNvPr>
          <p:cNvSpPr txBox="1"/>
          <p:nvPr/>
        </p:nvSpPr>
        <p:spPr>
          <a:xfrm>
            <a:off x="449989" y="4449085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88ABCB8-93E6-E609-7920-C9A43D33DE29}"/>
              </a:ext>
            </a:extLst>
          </p:cNvPr>
          <p:cNvSpPr txBox="1"/>
          <p:nvPr/>
        </p:nvSpPr>
        <p:spPr>
          <a:xfrm>
            <a:off x="449989" y="4924573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8D7B6CE-4AB8-D632-1CE8-D3AA00F68678}"/>
              </a:ext>
            </a:extLst>
          </p:cNvPr>
          <p:cNvSpPr txBox="1"/>
          <p:nvPr/>
        </p:nvSpPr>
        <p:spPr>
          <a:xfrm>
            <a:off x="449989" y="5400061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" name="yt_shape_12391"/>
          <p:cNvSpPr txBox="1"/>
          <p:nvPr/>
        </p:nvSpPr>
        <p:spPr>
          <a:xfrm>
            <a:off x="540000" y="1926361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忽略正方形判定所具备的条件而致错</a:t>
            </a:r>
          </a:p>
        </p:txBody>
      </p:sp>
      <p:sp>
        <p:nvSpPr>
          <p:cNvPr id="12392" name="yt_shape_12392"/>
          <p:cNvSpPr txBox="1"/>
          <p:nvPr/>
        </p:nvSpPr>
        <p:spPr>
          <a:xfrm>
            <a:off x="540119" y="24306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织金县第六中学期中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，下列条件中能判定这个四边形是正方形的是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3" name="yt_table_123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302947"/>
              </p:ext>
            </p:extLst>
          </p:nvPr>
        </p:nvGraphicFramePr>
        <p:xfrm>
          <a:off x="540000" y="3390106"/>
          <a:ext cx="4878388" cy="1901952"/>
        </p:xfrm>
        <a:graphic>
          <a:graphicData uri="http://schemas.openxmlformats.org/drawingml/2006/table">
            <a:tbl>
              <a:tblPr/>
              <a:tblGrid>
                <a:gridCol w="4878388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pic>
        <p:nvPicPr>
          <p:cNvPr id="3" name="yt_shape_1700218640749" title="H_28.801733">
            <a:extLst>
              <a:ext uri="{FF2B5EF4-FFF2-40B4-BE49-F238E27FC236}">
                <a16:creationId xmlns:a16="http://schemas.microsoft.com/office/drawing/2014/main" id="{4D216A47-4F1E-9F42-A8E6-C3124FA0B0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0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02FA77-29F3-22F1-0EF9-4762872E4666}"/>
              </a:ext>
            </a:extLst>
          </p:cNvPr>
          <p:cNvSpPr txBox="1"/>
          <p:nvPr/>
        </p:nvSpPr>
        <p:spPr>
          <a:xfrm>
            <a:off x="4717308" y="28593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6" name="yt_shape_12396"/>
          <p:cNvSpPr txBox="1"/>
          <p:nvPr/>
        </p:nvSpPr>
        <p:spPr>
          <a:xfrm>
            <a:off x="540000" y="178489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95" name="yt_image_1239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489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8" name="yt_shape_12398"/>
          <p:cNvSpPr txBox="1"/>
          <p:nvPr/>
        </p:nvSpPr>
        <p:spPr>
          <a:xfrm>
            <a:off x="540119" y="24767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2" name="yt_table_124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631473"/>
              </p:ext>
            </p:extLst>
          </p:nvPr>
        </p:nvGraphicFramePr>
        <p:xfrm>
          <a:off x="540000" y="3436200"/>
          <a:ext cx="9427528" cy="475488"/>
        </p:xfrm>
        <a:graphic>
          <a:graphicData uri="http://schemas.openxmlformats.org/drawingml/2006/table">
            <a:tbl>
              <a:tblPr/>
              <a:tblGrid>
                <a:gridCol w="212598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840355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687955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1773238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grpSp>
        <p:nvGrpSpPr>
          <p:cNvPr id="12399" name="yt_shape_12399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5517" y="3436200"/>
            <a:ext cx="1684337" cy="1997343"/>
            <a:chOff x="0" y="0"/>
            <a:chExt cx="1691519" cy="1997343"/>
          </a:xfrm>
        </p:grpSpPr>
        <p:pic>
          <p:nvPicPr>
            <p:cNvPr id="2" name="yt_image_1239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1519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1" name="yt_shape_12401"/>
            <p:cNvSpPr txBox="1"/>
            <p:nvPr/>
          </p:nvSpPr>
          <p:spPr>
            <a:xfrm>
              <a:off x="312478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3C97FE-F9B9-D08F-43AB-6BD1CB181FE6}"/>
              </a:ext>
            </a:extLst>
          </p:cNvPr>
          <p:cNvSpPr txBox="1"/>
          <p:nvPr/>
        </p:nvSpPr>
        <p:spPr>
          <a:xfrm>
            <a:off x="8422532" y="29054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4" name="yt_shape_12404"/>
          <p:cNvSpPr txBox="1"/>
          <p:nvPr/>
        </p:nvSpPr>
        <p:spPr>
          <a:xfrm>
            <a:off x="540119" y="19336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67.5°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08" name="yt_shape_12408"/>
          <p:cNvSpPr txBox="1"/>
          <p:nvPr/>
        </p:nvSpPr>
        <p:spPr>
          <a:xfrm>
            <a:off x="540000" y="49617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05" name="yt_shape_12405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5694" y="3045436"/>
            <a:ext cx="1360611" cy="1865898"/>
            <a:chOff x="0" y="0"/>
            <a:chExt cx="1360611" cy="1865898"/>
          </a:xfrm>
        </p:grpSpPr>
        <p:pic>
          <p:nvPicPr>
            <p:cNvPr id="2" name="yt_image_1240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0611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7" name="yt_shape_12407"/>
            <p:cNvSpPr txBox="1"/>
            <p:nvPr/>
          </p:nvSpPr>
          <p:spPr>
            <a:xfrm>
              <a:off x="147024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5DA4CF-4A67-51F8-CA1A-EAEFC4B05F34}"/>
              </a:ext>
            </a:extLst>
          </p:cNvPr>
          <p:cNvSpPr txBox="1"/>
          <p:nvPr/>
        </p:nvSpPr>
        <p:spPr>
          <a:xfrm>
            <a:off x="8143132" y="2362319"/>
            <a:ext cx="114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67.5°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1835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