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7" Type="http://schemas.openxmlformats.org/officeDocument/2006/relationships/image" Target="../media/image13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1.bin"/><Relationship Id="rId4" Type="http://schemas.openxmlformats.org/officeDocument/2006/relationships/image" Target="../media/image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000" y="1328451"/>
            <a:ext cx="518731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根据实际问题判断函数图象</a:t>
            </a:r>
          </a:p>
        </p:txBody>
      </p:sp>
      <p:sp>
        <p:nvSpPr>
          <p:cNvPr id="13876" name="yt_shape_13876"/>
          <p:cNvSpPr txBox="1"/>
          <p:nvPr/>
        </p:nvSpPr>
        <p:spPr>
          <a:xfrm>
            <a:off x="540119" y="183276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学校组织部分师生去烈士陵园参加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不忘初心、牢记使命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主题教育活动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师生队伍从学校出发，匀速行走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分钟到达烈士陵园，用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小时在烈士陵园进行了祭扫和参观学习等活动，之后队伍按原路匀速步行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分钟返校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设师生队伍离学校的距离为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米，离校的时间为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分钟，则下列图象能大致反映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77" name="yt_image_138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384954"/>
            <a:ext cx="101512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8" name="yt_image_138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5126" y="4384954"/>
            <a:ext cx="101512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9" name="yt_image_138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0252" y="4384954"/>
            <a:ext cx="101512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80" name="yt_image_138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5378" y="4384954"/>
            <a:ext cx="101512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3" name="yt_shape_13883"/>
          <p:cNvSpPr txBox="1"/>
          <p:nvPr/>
        </p:nvSpPr>
        <p:spPr>
          <a:xfrm>
            <a:off x="847529" y="542737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884" name="yt_shape_13884"/>
          <p:cNvSpPr txBox="1"/>
          <p:nvPr/>
        </p:nvSpPr>
        <p:spPr>
          <a:xfrm>
            <a:off x="2231062" y="542737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885" name="yt_shape_13885"/>
          <p:cNvSpPr txBox="1"/>
          <p:nvPr/>
        </p:nvSpPr>
        <p:spPr>
          <a:xfrm>
            <a:off x="3606188" y="542737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886" name="yt_shape_13886"/>
          <p:cNvSpPr txBox="1"/>
          <p:nvPr/>
        </p:nvSpPr>
        <p:spPr>
          <a:xfrm>
            <a:off x="4972907" y="542737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892723">
            <a:extLst>
              <a:ext uri="{FF2B5EF4-FFF2-40B4-BE49-F238E27FC236}">
                <a16:creationId xmlns:a16="http://schemas.microsoft.com/office/drawing/2014/main" id="{5381DF34-76C6-8EA9-211F-01CA279660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98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83CAA7-1708-F972-1DC5-5E5FBD8FA69F}"/>
              </a:ext>
            </a:extLst>
          </p:cNvPr>
          <p:cNvSpPr txBox="1"/>
          <p:nvPr/>
        </p:nvSpPr>
        <p:spPr>
          <a:xfrm>
            <a:off x="1059708" y="36879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000" y="1548784"/>
            <a:ext cx="518731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根据函数图象判断实物图形</a:t>
            </a:r>
          </a:p>
        </p:txBody>
      </p:sp>
      <p:sp>
        <p:nvSpPr>
          <p:cNvPr id="13888" name="yt_shape_13888"/>
          <p:cNvSpPr txBox="1"/>
          <p:nvPr/>
        </p:nvSpPr>
        <p:spPr>
          <a:xfrm>
            <a:off x="540119" y="20530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匀速向一个容器内注水，最后把容器注满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在注水过程中，水面高度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的变化规律如图所示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为折线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这个容器的形状可能是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89" name="yt_image_138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3823" y="3340325"/>
            <a:ext cx="1991552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1" name="yt_image_138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87914"/>
            <a:ext cx="784011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2" name="yt_image_138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4011" y="3887914"/>
            <a:ext cx="784011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3" name="yt_image_138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8022" y="3887914"/>
            <a:ext cx="784011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4" name="yt_image_138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2033" y="3887914"/>
            <a:ext cx="784011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7" name="yt_shape_13897"/>
          <p:cNvSpPr txBox="1"/>
          <p:nvPr/>
        </p:nvSpPr>
        <p:spPr>
          <a:xfrm>
            <a:off x="731971" y="46011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898" name="yt_shape_13898"/>
          <p:cNvSpPr txBox="1"/>
          <p:nvPr/>
        </p:nvSpPr>
        <p:spPr>
          <a:xfrm>
            <a:off x="1884389" y="46011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899" name="yt_shape_13899"/>
          <p:cNvSpPr txBox="1"/>
          <p:nvPr/>
        </p:nvSpPr>
        <p:spPr>
          <a:xfrm>
            <a:off x="3028400" y="46011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900" name="yt_shape_13900"/>
          <p:cNvSpPr txBox="1"/>
          <p:nvPr/>
        </p:nvSpPr>
        <p:spPr>
          <a:xfrm>
            <a:off x="4164004" y="46011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892792">
            <a:extLst>
              <a:ext uri="{FF2B5EF4-FFF2-40B4-BE49-F238E27FC236}">
                <a16:creationId xmlns:a16="http://schemas.microsoft.com/office/drawing/2014/main" id="{878BE457-757E-2209-FF32-560F3E8DE0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016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FAE252-6EC9-31F2-7E9D-6591BD039B63}"/>
              </a:ext>
            </a:extLst>
          </p:cNvPr>
          <p:cNvSpPr txBox="1"/>
          <p:nvPr/>
        </p:nvSpPr>
        <p:spPr>
          <a:xfrm>
            <a:off x="1059708" y="29572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540119" y="21334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龟兔赛跑之后，输了比赛的兔子决定和乌龟再赛一场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图中的函数图象表示了龟兔再次赛跑的过程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表示兔子和乌龟从起点出发所走的时间，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分别表示兔子与乌龟走的路程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4" name="yt_table_1390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670875"/>
              </p:ext>
            </p:extLst>
          </p:nvPr>
        </p:nvGraphicFramePr>
        <p:xfrm>
          <a:off x="540000" y="3573016"/>
          <a:ext cx="6207125" cy="1901952"/>
        </p:xfrm>
        <a:graphic>
          <a:graphicData uri="http://schemas.openxmlformats.org/drawingml/2006/table">
            <a:tbl>
              <a:tblPr/>
              <a:tblGrid>
                <a:gridCol w="6207125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兔子和乌龟比赛路程是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中途，兔子比乌龟多休息了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兔子比乌龟多走了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比赛结果，兔子比乌龟早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分钟到达终点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pic>
        <p:nvPicPr>
          <p:cNvPr id="13903" name="yt_image_13903_skip" title="H_164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5170" y="3573016"/>
            <a:ext cx="3185015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6C426B-7101-AD96-4DC7-11E8287C228B}"/>
              </a:ext>
            </a:extLst>
          </p:cNvPr>
          <p:cNvSpPr txBox="1"/>
          <p:nvPr/>
        </p:nvSpPr>
        <p:spPr>
          <a:xfrm>
            <a:off x="8070107" y="30376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901"/>
          <p:cNvSpPr txBox="1"/>
          <p:nvPr/>
        </p:nvSpPr>
        <p:spPr>
          <a:xfrm>
            <a:off x="540000" y="1427773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获取实际问题中函数图象的信息</a:t>
            </a:r>
          </a:p>
        </p:txBody>
      </p:sp>
      <p:pic>
        <p:nvPicPr>
          <p:cNvPr id="7" name="yt_shape_1700218892847">
            <a:extLst>
              <a:ext uri="{FF2B5EF4-FFF2-40B4-BE49-F238E27FC236}">
                <a16:creationId xmlns:a16="http://schemas.microsoft.com/office/drawing/2014/main" id="{38C7967D-D5D0-DE65-25D3-9B6B16F103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9151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6" name="yt_shape_13906"/>
          <p:cNvSpPr txBox="1"/>
          <p:nvPr/>
        </p:nvSpPr>
        <p:spPr>
          <a:xfrm>
            <a:off x="540120" y="17622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甲、乙两位同学放学后走路回家，他们走过的路程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与所用的时间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根据图中信息，下列说法错误的是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8" name="yt_table_139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696505"/>
              </p:ext>
            </p:extLst>
          </p:nvPr>
        </p:nvGraphicFramePr>
        <p:xfrm>
          <a:off x="540000" y="3201784"/>
          <a:ext cx="5503863" cy="1901952"/>
        </p:xfrm>
        <a:graphic>
          <a:graphicData uri="http://schemas.openxmlformats.org/drawingml/2006/table">
            <a:tbl>
              <a:tblPr/>
              <a:tblGrid>
                <a:gridCol w="550386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分钟，甲比乙的速度慢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经过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分钟，甲、乙都走了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甲的平均速度为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经过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分钟，甲比乙走过的路程少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pic>
        <p:nvPicPr>
          <p:cNvPr id="13907" name="yt_image_13907_skip" title="H_177.4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5121" y="3201784"/>
            <a:ext cx="3225072" cy="225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E055C9-66FD-9BAB-2C64-9B013077D3AC}"/>
              </a:ext>
            </a:extLst>
          </p:cNvPr>
          <p:cNvSpPr txBox="1"/>
          <p:nvPr/>
        </p:nvSpPr>
        <p:spPr>
          <a:xfrm>
            <a:off x="1059709" y="26663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0" name="yt_shape_13910"/>
          <p:cNvSpPr txBox="1"/>
          <p:nvPr/>
        </p:nvSpPr>
        <p:spPr>
          <a:xfrm>
            <a:off x="540120" y="20691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图中各角均为直角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路线匀速运动，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之间的函数关系图象如图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所示，下列说法正确的是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2" name="yt_table_139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57480"/>
              </p:ext>
            </p:extLst>
          </p:nvPr>
        </p:nvGraphicFramePr>
        <p:xfrm>
          <a:off x="540000" y="3508680"/>
          <a:ext cx="4369118" cy="950976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pic>
        <p:nvPicPr>
          <p:cNvPr id="13911" name="yt_image_13911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7486" y="3508680"/>
            <a:ext cx="435295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A7AE55-4946-5789-6C1D-0C32D6F3B844}"/>
              </a:ext>
            </a:extLst>
          </p:cNvPr>
          <p:cNvSpPr txBox="1"/>
          <p:nvPr/>
        </p:nvSpPr>
        <p:spPr>
          <a:xfrm>
            <a:off x="8967046" y="297328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2023-11-19T05:09:18Z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