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9" r:id="rId7"/>
    <p:sldId id="371" r:id="rId8"/>
    <p:sldId id="379" r:id="rId9"/>
    <p:sldId id="373" r:id="rId10"/>
    <p:sldId id="375" r:id="rId11"/>
    <p:sldId id="380" r:id="rId12"/>
    <p:sldId id="376" r:id="rId13"/>
    <p:sldId id="381" r:id="rId14"/>
    <p:sldId id="38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4" name="yt_image_13804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1" y="272325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7" name="yt_shape_13807"/>
          <p:cNvSpPr txBox="1"/>
          <p:nvPr/>
        </p:nvSpPr>
        <p:spPr>
          <a:xfrm>
            <a:off x="540120" y="32404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做一件事情，有时有不同的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实施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比较这些方案，从中选择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最佳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方案作为行动计划，是非常必要的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0A88E7-4C63-B10E-8DAA-6EA7F9A1C1D3}"/>
              </a:ext>
            </a:extLst>
          </p:cNvPr>
          <p:cNvSpPr txBox="1"/>
          <p:nvPr/>
        </p:nvSpPr>
        <p:spPr>
          <a:xfrm>
            <a:off x="5022109" y="319362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实施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F0E94D-9DAE-12F6-2D3C-738094009F57}"/>
              </a:ext>
            </a:extLst>
          </p:cNvPr>
          <p:cNvSpPr txBox="1"/>
          <p:nvPr/>
        </p:nvSpPr>
        <p:spPr>
          <a:xfrm>
            <a:off x="10279908" y="319362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C9D9592-D705-604E-C645-8B27E9301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99976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3" name="yt_shape_13853"/>
              <p:cNvSpPr txBox="1"/>
              <p:nvPr/>
            </p:nvSpPr>
            <p:spPr>
              <a:xfrm>
                <a:off x="540000" y="2060848"/>
                <a:ext cx="7992573" cy="4606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设购买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型设备，则购买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由实际意义可知，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的增大而增大，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最小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131500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，且最少购买费用为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131500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853" name="yt_shape_138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0848"/>
                <a:ext cx="7992573" cy="4606967"/>
              </a:xfrm>
              <a:prstGeom prst="rect">
                <a:avLst/>
              </a:prstGeom>
              <a:blipFill>
                <a:blip r:embed="rId2"/>
                <a:stretch>
                  <a:fillRect l="-2365" t="-1058" r="-144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EFFF2A-76EC-ACD0-B4F1-95A634242092}"/>
              </a:ext>
            </a:extLst>
          </p:cNvPr>
          <p:cNvSpPr txBox="1"/>
          <p:nvPr/>
        </p:nvSpPr>
        <p:spPr>
          <a:xfrm>
            <a:off x="449989" y="2014042"/>
            <a:ext cx="809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型设备，则购买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55446-0387-3ADA-1C40-8DE03F4A56AE}"/>
              </a:ext>
            </a:extLst>
          </p:cNvPr>
          <p:cNvSpPr txBox="1"/>
          <p:nvPr/>
        </p:nvSpPr>
        <p:spPr>
          <a:xfrm>
            <a:off x="449989" y="2489530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827422-7B5C-12DA-549A-D7834A113CCC}"/>
                  </a:ext>
                </a:extLst>
              </p:cNvPr>
              <p:cNvSpPr txBox="1"/>
              <p:nvPr/>
            </p:nvSpPr>
            <p:spPr>
              <a:xfrm>
                <a:off x="449989" y="2965018"/>
                <a:ext cx="495414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由实际意义可知，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827422-7B5C-12DA-549A-D7834A113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5018"/>
                <a:ext cx="4954143" cy="1854213"/>
              </a:xfrm>
              <a:prstGeom prst="rect">
                <a:avLst/>
              </a:prstGeom>
              <a:blipFill>
                <a:blip r:embed="rId3"/>
                <a:stretch>
                  <a:fillRect l="-1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6CB61CC-E610-5750-C2CE-C4C23C92CDAB}"/>
              </a:ext>
            </a:extLst>
          </p:cNvPr>
          <p:cNvSpPr txBox="1"/>
          <p:nvPr/>
        </p:nvSpPr>
        <p:spPr>
          <a:xfrm>
            <a:off x="449989" y="4725620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8B2103-39C4-81B0-2BD3-935C05BE9F18}"/>
              </a:ext>
            </a:extLst>
          </p:cNvPr>
          <p:cNvSpPr txBox="1"/>
          <p:nvPr/>
        </p:nvSpPr>
        <p:spPr>
          <a:xfrm>
            <a:off x="449989" y="5201107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464E0A-A30C-F6DB-0DD2-15945F8BD104}"/>
              </a:ext>
            </a:extLst>
          </p:cNvPr>
          <p:cNvSpPr txBox="1"/>
          <p:nvPr/>
        </p:nvSpPr>
        <p:spPr>
          <a:xfrm>
            <a:off x="449989" y="5676595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ABB467-0C8C-0B3E-4105-D6DEF082F485}"/>
              </a:ext>
            </a:extLst>
          </p:cNvPr>
          <p:cNvSpPr txBox="1"/>
          <p:nvPr/>
        </p:nvSpPr>
        <p:spPr>
          <a:xfrm>
            <a:off x="449989" y="6152083"/>
            <a:ext cx="6860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，且最少购买费用为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847"/>
              <p:cNvSpPr txBox="1"/>
              <p:nvPr/>
            </p:nvSpPr>
            <p:spPr>
              <a:xfrm>
                <a:off x="540119" y="851217"/>
                <a:ext cx="11111999" cy="11605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该校计划购买两种设备共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台，要求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型设备数量不少于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设购买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型设备，购买总费用为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的函数关系式，并求出最少购买费用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38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51217"/>
                <a:ext cx="11111999" cy="1160574"/>
              </a:xfrm>
              <a:prstGeom prst="rect">
                <a:avLst/>
              </a:prstGeom>
              <a:blipFill>
                <a:blip r:embed="rId4"/>
                <a:stretch>
                  <a:fillRect l="-1701" r="-1592" b="-1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1840004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55" name="yt_image_138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0004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540119" y="253758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通辽市中考改编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政策，丰富学生课后体育生活，某学校计划到甲、乙两个商店购买一批新的体育用品，两个商店的优惠活动如下：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000" y="3503882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甲：所有商品按原价八五折出售；</a:t>
            </a:r>
          </a:p>
        </p:txBody>
      </p:sp>
      <p:sp>
        <p:nvSpPr>
          <p:cNvPr id="13860" name="yt_shape_13860"/>
          <p:cNvSpPr txBox="1"/>
          <p:nvPr/>
        </p:nvSpPr>
        <p:spPr>
          <a:xfrm>
            <a:off x="540000" y="3990046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乙：一次性购买商品总金额不超过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元的按原价付费，超过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元的部分打七折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61" name="yt_shape_13861"/>
          <p:cNvSpPr txBox="1"/>
          <p:nvPr/>
        </p:nvSpPr>
        <p:spPr>
          <a:xfrm>
            <a:off x="540119" y="44693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设需要购买的体育用品的原价总金额为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元，去甲商店购买实付金额为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元，去乙商店购买实付金额为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000" y="1422320"/>
            <a:ext cx="58974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863"/>
              <p:cNvSpPr txBox="1"/>
              <p:nvPr/>
            </p:nvSpPr>
            <p:spPr>
              <a:xfrm>
                <a:off x="540000" y="2060848"/>
                <a:ext cx="7316105" cy="2991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0848"/>
                <a:ext cx="7316105" cy="2991460"/>
              </a:xfrm>
              <a:prstGeom prst="rect">
                <a:avLst/>
              </a:prstGeom>
              <a:blipFill>
                <a:blip r:embed="rId2"/>
                <a:stretch>
                  <a:fillRect l="-2583" t="-1629" r="-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65" name="yt_image_1386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5304" y="2060848"/>
            <a:ext cx="2006695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A3B00D-29A0-CCAA-B2EF-C30D01F5C35B}"/>
              </a:ext>
            </a:extLst>
          </p:cNvPr>
          <p:cNvSpPr txBox="1"/>
          <p:nvPr/>
        </p:nvSpPr>
        <p:spPr>
          <a:xfrm>
            <a:off x="449989" y="201404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CEDC6-A782-5DA7-7960-111920EA9B05}"/>
              </a:ext>
            </a:extLst>
          </p:cNvPr>
          <p:cNvSpPr txBox="1"/>
          <p:nvPr/>
        </p:nvSpPr>
        <p:spPr>
          <a:xfrm>
            <a:off x="449989" y="2489530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B79CC3-C669-E58B-56CE-70FDB573CCB3}"/>
              </a:ext>
            </a:extLst>
          </p:cNvPr>
          <p:cNvSpPr txBox="1"/>
          <p:nvPr/>
        </p:nvSpPr>
        <p:spPr>
          <a:xfrm>
            <a:off x="449989" y="2965018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C6166A-C39B-654B-9518-C7C3B6DC3FC4}"/>
              </a:ext>
            </a:extLst>
          </p:cNvPr>
          <p:cNvSpPr txBox="1"/>
          <p:nvPr/>
        </p:nvSpPr>
        <p:spPr>
          <a:xfrm>
            <a:off x="449989" y="3440506"/>
            <a:ext cx="7323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01797E-6FF8-E6E0-12A1-2B4E76B65DAF}"/>
                  </a:ext>
                </a:extLst>
              </p:cNvPr>
              <p:cNvSpPr txBox="1"/>
              <p:nvPr/>
            </p:nvSpPr>
            <p:spPr>
              <a:xfrm>
                <a:off x="449989" y="3915994"/>
                <a:ext cx="414445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01797E-6FF8-E6E0-12A1-2B4E76B65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5994"/>
                <a:ext cx="4144454" cy="1154189"/>
              </a:xfrm>
              <a:prstGeom prst="rect">
                <a:avLst/>
              </a:prstGeom>
              <a:blipFill>
                <a:blip r:embed="rId4"/>
                <a:stretch>
                  <a:fillRect l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000" y="1630267"/>
            <a:ext cx="60689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若两函数图象交于点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</p:txBody>
      </p:sp>
      <p:sp>
        <p:nvSpPr>
          <p:cNvPr id="3" name="yt_shape_13868"/>
          <p:cNvSpPr txBox="1"/>
          <p:nvPr/>
        </p:nvSpPr>
        <p:spPr>
          <a:xfrm>
            <a:off x="540000" y="2268795"/>
            <a:ext cx="694901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869" name="yt_image_1386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5304" y="2268795"/>
            <a:ext cx="2006695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1" name="yt_shape_13871"/>
          <p:cNvSpPr txBox="1"/>
          <p:nvPr/>
        </p:nvSpPr>
        <p:spPr>
          <a:xfrm>
            <a:off x="540000" y="4047418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请根据函数图象，直接写出学校去哪个商店购买体育用品更合算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872"/>
          <p:cNvSpPr txBox="1"/>
          <p:nvPr/>
        </p:nvSpPr>
        <p:spPr>
          <a:xfrm>
            <a:off x="540120" y="46790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时，去甲商店购买体育用品更合算；当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时，去两家商店购买体育用品一样合算；当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时，去乙商店购买体育用品更合算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477CBD-1A20-FA66-9899-E010E4A785EC}"/>
              </a:ext>
            </a:extLst>
          </p:cNvPr>
          <p:cNvSpPr txBox="1"/>
          <p:nvPr/>
        </p:nvSpPr>
        <p:spPr>
          <a:xfrm>
            <a:off x="449989" y="2221989"/>
            <a:ext cx="706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84DA9A-CB9C-538B-0E00-9E8F89C8548C}"/>
              </a:ext>
            </a:extLst>
          </p:cNvPr>
          <p:cNvSpPr txBox="1"/>
          <p:nvPr/>
        </p:nvSpPr>
        <p:spPr>
          <a:xfrm>
            <a:off x="449989" y="2697477"/>
            <a:ext cx="6917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1A128-9A2F-A609-DE20-3234F375E31B}"/>
              </a:ext>
            </a:extLst>
          </p:cNvPr>
          <p:cNvSpPr txBox="1"/>
          <p:nvPr/>
        </p:nvSpPr>
        <p:spPr>
          <a:xfrm>
            <a:off x="449989" y="3172965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9C0658-AC62-407D-4E5B-D464758730AD}"/>
              </a:ext>
            </a:extLst>
          </p:cNvPr>
          <p:cNvSpPr txBox="1"/>
          <p:nvPr/>
        </p:nvSpPr>
        <p:spPr>
          <a:xfrm>
            <a:off x="450109" y="4632279"/>
            <a:ext cx="11270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时，去甲商店购买体育用品更合算；当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时，去两家商店购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ED0C3A-AD56-A658-3260-03057609C07F}"/>
              </a:ext>
            </a:extLst>
          </p:cNvPr>
          <p:cNvSpPr txBox="1"/>
          <p:nvPr/>
        </p:nvSpPr>
        <p:spPr>
          <a:xfrm>
            <a:off x="450109" y="5107767"/>
            <a:ext cx="907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买体育用品一样合算；当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时，去乙商店购买体育用品更合算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8" name="yt_image_1380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63586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1" name="yt_shape_13811"/>
          <p:cNvSpPr txBox="1"/>
          <p:nvPr/>
        </p:nvSpPr>
        <p:spPr>
          <a:xfrm>
            <a:off x="540119" y="220486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山王坪的门票销售分两类：一类为散客门票，价格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张，另一类为团体门票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一次性购买门票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张及以上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，每张门票价格在散客价格基础上打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某班部分同学要去山王坪旅游，设参加旅游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人，购买门票需要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之间的函数解析式，并写出自变量的取值范围；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请根据人数变化设计一种比较省钱的购票方案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4" name="yt_shape_13814"/>
              <p:cNvSpPr txBox="1"/>
              <p:nvPr/>
            </p:nvSpPr>
            <p:spPr>
              <a:xfrm>
                <a:off x="540119" y="1052736"/>
                <a:ext cx="11111999" cy="25312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按散客门票：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按团体票：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之间的函数解析式是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&lt;10)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1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3814" name="yt_shape_138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2531270"/>
              </a:xfrm>
              <a:prstGeom prst="rect">
                <a:avLst/>
              </a:prstGeom>
              <a:blipFill>
                <a:blip r:embed="rId2"/>
                <a:stretch>
                  <a:fillRect l="-1701" t="-4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819"/>
          <p:cNvSpPr txBox="1"/>
          <p:nvPr/>
        </p:nvSpPr>
        <p:spPr>
          <a:xfrm>
            <a:off x="540119" y="3717032"/>
            <a:ext cx="11111999" cy="28107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按团体票购买最少需花费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元，按散客购买花费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元时，游客有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，所以当人数为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时，两种购票方案钱数相同；当人数少于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时，按散客门票购票比较省钱；当人数多于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时，按团体票购票比较省钱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解决含有多个变量的问题时，可以分析这些变量之间的关系，从中选取一个取值能影响其他变量的值的变量作为自变量，然后根据问题的条件寻求可以反映实际问题的函数，以此作为解决问题的数学模型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2" name="yt_shape_13822"/>
          <p:cNvSpPr txBox="1"/>
          <p:nvPr/>
        </p:nvSpPr>
        <p:spPr>
          <a:xfrm>
            <a:off x="540000" y="164532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21" name="yt_image_13821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4532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4" name="yt_shape_13824"/>
          <p:cNvSpPr txBox="1"/>
          <p:nvPr/>
        </p:nvSpPr>
        <p:spPr>
          <a:xfrm>
            <a:off x="540000" y="2348626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通过比较选择最佳方案</a:t>
            </a:r>
          </a:p>
        </p:txBody>
      </p:sp>
      <p:sp>
        <p:nvSpPr>
          <p:cNvPr id="13825" name="yt_shape_13825"/>
          <p:cNvSpPr txBox="1"/>
          <p:nvPr/>
        </p:nvSpPr>
        <p:spPr>
          <a:xfrm>
            <a:off x="540119" y="28529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某电信局收取网费如下：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网费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网费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元，但要收取每月基本费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如果一个网民每月上网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，他应选择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网费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网费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网费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00218882415" title="H_28.801733">
            <a:extLst>
              <a:ext uri="{FF2B5EF4-FFF2-40B4-BE49-F238E27FC236}">
                <a16:creationId xmlns:a16="http://schemas.microsoft.com/office/drawing/2014/main" id="{5D98B8AE-B0AF-4099-BA54-86E277E6CB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903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DD61C7-6738-F3FB-1A75-D1924E3AB908}"/>
              </a:ext>
            </a:extLst>
          </p:cNvPr>
          <p:cNvSpPr txBox="1"/>
          <p:nvPr/>
        </p:nvSpPr>
        <p:spPr>
          <a:xfrm>
            <a:off x="9213107" y="328161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网费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7" name="yt_shape_13827"/>
          <p:cNvSpPr txBox="1"/>
          <p:nvPr/>
        </p:nvSpPr>
        <p:spPr>
          <a:xfrm>
            <a:off x="540119" y="1361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方式一：顾客先购买会员卡，每张会员卡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元，仅限本人一年内使用，凭卡游泳，每次游泳再付费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28" name="yt_shape_13828"/>
          <p:cNvSpPr txBox="1"/>
          <p:nvPr/>
        </p:nvSpPr>
        <p:spPr>
          <a:xfrm>
            <a:off x="540000" y="2320939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方式二：顾客不购买会员卡，每次游泳付费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29" name="yt_shape_13829"/>
          <p:cNvSpPr txBox="1"/>
          <p:nvPr/>
        </p:nvSpPr>
        <p:spPr>
          <a:xfrm>
            <a:off x="540119" y="28002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设小亮在一年内来此游泳馆的次数为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次，选择方式一的总费用为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，选择方式二的总费用为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30" name="yt_shape_13830"/>
          <p:cNvSpPr txBox="1"/>
          <p:nvPr/>
        </p:nvSpPr>
        <p:spPr>
          <a:xfrm>
            <a:off x="540000" y="3759677"/>
            <a:ext cx="630781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请分别写出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</p:txBody>
      </p:sp>
      <p:sp>
        <p:nvSpPr>
          <p:cNvPr id="13831" name="yt_shape_13831"/>
          <p:cNvSpPr txBox="1"/>
          <p:nvPr/>
        </p:nvSpPr>
        <p:spPr>
          <a:xfrm>
            <a:off x="540000" y="4245841"/>
            <a:ext cx="4802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832" name="yt_shape_13832"/>
          <p:cNvSpPr txBox="1"/>
          <p:nvPr/>
        </p:nvSpPr>
        <p:spPr>
          <a:xfrm>
            <a:off x="540119" y="472514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小亮一年内在此游泳馆游泳的次数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在什么范围内，选择方式一比方式二省钱？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540000" y="5691439"/>
            <a:ext cx="704199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时，选择方式一比方式二省钱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ECABE6-18BE-FD25-E325-991EA48CE302}"/>
              </a:ext>
            </a:extLst>
          </p:cNvPr>
          <p:cNvSpPr txBox="1"/>
          <p:nvPr/>
        </p:nvSpPr>
        <p:spPr>
          <a:xfrm>
            <a:off x="449989" y="4199035"/>
            <a:ext cx="4885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FF414F-1B30-23C6-A228-1189D9C71E88}"/>
              </a:ext>
            </a:extLst>
          </p:cNvPr>
          <p:cNvSpPr txBox="1"/>
          <p:nvPr/>
        </p:nvSpPr>
        <p:spPr>
          <a:xfrm>
            <a:off x="449989" y="5644633"/>
            <a:ext cx="715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89E7C4-21B6-33F3-3257-C7B292D81120}"/>
              </a:ext>
            </a:extLst>
          </p:cNvPr>
          <p:cNvSpPr txBox="1"/>
          <p:nvPr/>
        </p:nvSpPr>
        <p:spPr>
          <a:xfrm>
            <a:off x="449989" y="6120121"/>
            <a:ext cx="557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时，选择方式一比方式二省钱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000" y="820860"/>
            <a:ext cx="449353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某游泳馆推出了两种收费方式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" name="yt_shape_13834"/>
          <p:cNvSpPr txBox="1"/>
          <p:nvPr/>
        </p:nvSpPr>
        <p:spPr>
          <a:xfrm>
            <a:off x="540000" y="1942258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根据函数的增减性选择最佳方案</a:t>
            </a:r>
          </a:p>
        </p:txBody>
      </p:sp>
      <p:sp>
        <p:nvSpPr>
          <p:cNvPr id="13835" name="yt_shape_13835"/>
          <p:cNvSpPr txBox="1"/>
          <p:nvPr/>
        </p:nvSpPr>
        <p:spPr>
          <a:xfrm>
            <a:off x="540119" y="2446568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某学校绿化校园，计划购进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两种树苗共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棵，已知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种树苗每棵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种树苗每棵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元，设购买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种树苗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棵，购买两种树苗所需费用为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种树苗为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棵，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故费用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1470.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函数解析式为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700218882485" title="H_28.801733">
            <a:extLst>
              <a:ext uri="{FF2B5EF4-FFF2-40B4-BE49-F238E27FC236}">
                <a16:creationId xmlns:a16="http://schemas.microsoft.com/office/drawing/2014/main" id="{B63A7F83-0BE2-1F27-B686-74863FD7D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393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79166C-A1D8-3D3F-651D-728CE4C8252B}"/>
              </a:ext>
            </a:extLst>
          </p:cNvPr>
          <p:cNvSpPr txBox="1"/>
          <p:nvPr/>
        </p:nvSpPr>
        <p:spPr>
          <a:xfrm>
            <a:off x="450108" y="3826226"/>
            <a:ext cx="644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种树苗为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7456E3-AB02-F4A4-4AE2-04DB3E326333}"/>
              </a:ext>
            </a:extLst>
          </p:cNvPr>
          <p:cNvSpPr txBox="1"/>
          <p:nvPr/>
        </p:nvSpPr>
        <p:spPr>
          <a:xfrm>
            <a:off x="450108" y="4301714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故费用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1470.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609A5F-3464-D0AD-54E2-DC53A3A98631}"/>
              </a:ext>
            </a:extLst>
          </p:cNvPr>
          <p:cNvSpPr txBox="1"/>
          <p:nvPr/>
        </p:nvSpPr>
        <p:spPr>
          <a:xfrm>
            <a:off x="450108" y="4777202"/>
            <a:ext cx="599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8" name="yt_shape_13838"/>
          <p:cNvSpPr txBox="1"/>
          <p:nvPr/>
        </p:nvSpPr>
        <p:spPr>
          <a:xfrm>
            <a:off x="540119" y="19547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种树苗的数量少于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种树苗的数量，请给出一种费用最省的方案，并求出该方案所需费用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39" name="yt_shape_13839"/>
          <p:cNvSpPr txBox="1"/>
          <p:nvPr/>
        </p:nvSpPr>
        <p:spPr>
          <a:xfrm>
            <a:off x="540000" y="2914197"/>
            <a:ext cx="1028948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种树苗的数量少于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种树苗的数量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取整数，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有最小值，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此时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使费用最省的方案是购买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种树苗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棵，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种树苗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棵，所需费用为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0E16EC-1B6B-134F-A4D5-A3E016166ADC}"/>
              </a:ext>
            </a:extLst>
          </p:cNvPr>
          <p:cNvSpPr txBox="1"/>
          <p:nvPr/>
        </p:nvSpPr>
        <p:spPr>
          <a:xfrm>
            <a:off x="449989" y="2867391"/>
            <a:ext cx="7180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种树苗的数量少于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种树苗的数量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D8D09A-1864-9D52-BF9C-814C4826A304}"/>
              </a:ext>
            </a:extLst>
          </p:cNvPr>
          <p:cNvSpPr txBox="1"/>
          <p:nvPr/>
        </p:nvSpPr>
        <p:spPr>
          <a:xfrm>
            <a:off x="449989" y="3342879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419F0A-6896-501C-AB64-D742E263E586}"/>
              </a:ext>
            </a:extLst>
          </p:cNvPr>
          <p:cNvSpPr txBox="1"/>
          <p:nvPr/>
        </p:nvSpPr>
        <p:spPr>
          <a:xfrm>
            <a:off x="449989" y="3818367"/>
            <a:ext cx="81586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有最小值，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123F90-2CD0-E9E6-5992-ACEC979EAA54}"/>
              </a:ext>
            </a:extLst>
          </p:cNvPr>
          <p:cNvSpPr txBox="1"/>
          <p:nvPr/>
        </p:nvSpPr>
        <p:spPr>
          <a:xfrm>
            <a:off x="449989" y="4293855"/>
            <a:ext cx="69918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FAB4A2-F70E-67CE-FA48-B1FBF1F55A5B}"/>
              </a:ext>
            </a:extLst>
          </p:cNvPr>
          <p:cNvSpPr txBox="1"/>
          <p:nvPr/>
        </p:nvSpPr>
        <p:spPr>
          <a:xfrm>
            <a:off x="449989" y="4769343"/>
            <a:ext cx="10370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使费用最省的方案是购买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种树苗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种树苗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棵，所需费用为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1" name="yt_shape_13841"/>
          <p:cNvSpPr txBox="1"/>
          <p:nvPr/>
        </p:nvSpPr>
        <p:spPr>
          <a:xfrm>
            <a:off x="540000" y="102994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40" name="yt_image_13840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994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3" name="yt_shape_13843"/>
          <p:cNvSpPr txBox="1"/>
          <p:nvPr/>
        </p:nvSpPr>
        <p:spPr>
          <a:xfrm>
            <a:off x="540000" y="172181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下表中有两种移动电话计费方式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844" name="yt_table_13844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85491"/>
              </p:ext>
            </p:extLst>
          </p:nvPr>
        </p:nvGraphicFramePr>
        <p:xfrm>
          <a:off x="540000" y="2353482"/>
          <a:ext cx="11111997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41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3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9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69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月使用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主叫限定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min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主叫超时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被叫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方式一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免费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方式二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免费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46" name="yt_shape_13846"/>
          <p:cNvSpPr txBox="1"/>
          <p:nvPr/>
        </p:nvSpPr>
        <p:spPr>
          <a:xfrm>
            <a:off x="540120" y="47992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设一个月内用移动电话主叫为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，你能从中发现如何根据主叫时间选择省钱的计费方式吗？当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时，选择方式一；当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时，选择方式二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476C10-96CB-9C44-008F-215F1A76829C}"/>
              </a:ext>
            </a:extLst>
          </p:cNvPr>
          <p:cNvSpPr txBox="1"/>
          <p:nvPr/>
        </p:nvSpPr>
        <p:spPr>
          <a:xfrm>
            <a:off x="5106247" y="5227956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CA05B1-26CD-B924-4D15-C03D929F7E6A}"/>
              </a:ext>
            </a:extLst>
          </p:cNvPr>
          <p:cNvSpPr txBox="1"/>
          <p:nvPr/>
        </p:nvSpPr>
        <p:spPr>
          <a:xfrm>
            <a:off x="9998921" y="5227956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7" name="yt_shape_13847"/>
              <p:cNvSpPr txBox="1"/>
              <p:nvPr/>
            </p:nvSpPr>
            <p:spPr>
              <a:xfrm>
                <a:off x="540119" y="1503650"/>
                <a:ext cx="11111999" cy="35176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遵义市中考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遵义市开展信息与教学深度融合的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精准化教学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，某实验学校计划购买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两种型号教学设备，已知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型设备价格比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型设备价格每台高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型设备的数量比用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型设备的数量多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型设备单价分别是多少元；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设每台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型设备的价格为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元，则每台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型设备的价格为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元，根据题意得，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2500.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每台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型设备的价格为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元，则每台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型设备的价格为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847" name="yt_shape_138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3650"/>
                <a:ext cx="11111999" cy="3517630"/>
              </a:xfrm>
              <a:prstGeom prst="rect">
                <a:avLst/>
              </a:prstGeom>
              <a:blipFill>
                <a:blip r:embed="rId2"/>
                <a:stretch>
                  <a:fillRect l="-1701" t="-1560" r="-1701" b="-4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961832-5A4F-386F-54D0-84151D96A949}"/>
              </a:ext>
            </a:extLst>
          </p:cNvPr>
          <p:cNvSpPr txBox="1"/>
          <p:nvPr/>
        </p:nvSpPr>
        <p:spPr>
          <a:xfrm>
            <a:off x="450108" y="3358796"/>
            <a:ext cx="11108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型设备的价格为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元，根据题意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93ABCF-D42B-57E8-7583-F7F44EACEA1C}"/>
                  </a:ext>
                </a:extLst>
              </p:cNvPr>
              <p:cNvSpPr txBox="1"/>
              <p:nvPr/>
            </p:nvSpPr>
            <p:spPr>
              <a:xfrm>
                <a:off x="450108" y="3834284"/>
                <a:ext cx="10481311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2500.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经检验，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是原方程的解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93ABCF-D42B-57E8-7583-F7F44EACE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34284"/>
                <a:ext cx="10481311" cy="775412"/>
              </a:xfrm>
              <a:prstGeom prst="rect">
                <a:avLst/>
              </a:prstGeom>
              <a:blipFill>
                <a:blip r:embed="rId3"/>
                <a:stretch>
                  <a:fillRect l="-931" r="-93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302B2E9-4069-5965-91D9-E1F94E6C6FF0}"/>
              </a:ext>
            </a:extLst>
          </p:cNvPr>
          <p:cNvSpPr txBox="1"/>
          <p:nvPr/>
        </p:nvSpPr>
        <p:spPr>
          <a:xfrm>
            <a:off x="450108" y="4516084"/>
            <a:ext cx="9771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型设备的价格为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2361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