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87" r:id="rId5"/>
    <p:sldId id="368" r:id="rId6"/>
    <p:sldId id="372" r:id="rId7"/>
    <p:sldId id="379" r:id="rId8"/>
    <p:sldId id="383" r:id="rId9"/>
    <p:sldId id="388" r:id="rId10"/>
    <p:sldId id="385" r:id="rId11"/>
    <p:sldId id="389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3.bin"/><Relationship Id="rId7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97" name="yt_image_14097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436185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100" name="yt_shape_14100"/>
              <p:cNvSpPr txBox="1"/>
              <p:nvPr/>
            </p:nvSpPr>
            <p:spPr>
              <a:xfrm>
                <a:off x="540119" y="2877592"/>
                <a:ext cx="11111999" cy="12192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一组数据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中，它的平均数为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，这种平均数也叫做算术平均数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00" name="yt_shape_141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77592"/>
                <a:ext cx="11111999" cy="1219245"/>
              </a:xfrm>
              <a:prstGeom prst="rect">
                <a:avLst/>
              </a:prstGeom>
              <a:blipFill>
                <a:blip r:embed="rId3"/>
                <a:stretch>
                  <a:fillRect l="-1701" r="-878"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102" name="yt_shape_14102"/>
              <p:cNvSpPr txBox="1"/>
              <p:nvPr/>
            </p:nvSpPr>
            <p:spPr>
              <a:xfrm>
                <a:off x="540119" y="4147625"/>
                <a:ext cx="11111999" cy="12975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一般地，若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个数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-15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-15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spc="-15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的权分别为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2400" b="0" i="0" u="none" spc="-15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2400" b="0" i="0" u="none" spc="-15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2400" b="0" i="1" u="none" spc="-15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zh-CN" altLang="zh-CN" sz="100" b="0" i="0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spc="-15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pc="-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u="sng" spc="-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 u="sng" spc="-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 u="sng" spc="-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 u="sng" spc="-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u="sng" spc="-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 u="sng" spc="-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 u="sng" spc="-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 u="sng" spc="-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2400" b="0" i="1" u="sng" spc="-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sng" spc="-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5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叫做这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个数的加权平均数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02" name="yt_shape_14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47625"/>
                <a:ext cx="11111999" cy="1297599"/>
              </a:xfrm>
              <a:prstGeom prst="rect">
                <a:avLst/>
              </a:prstGeom>
              <a:blipFill>
                <a:blip r:embed="rId4"/>
                <a:stretch>
                  <a:fillRect l="-1701" b="-13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CFF5B8-F508-AA40-4373-8E6C3F24C6E0}"/>
                  </a:ext>
                </a:extLst>
              </p:cNvPr>
              <p:cNvSpPr txBox="1"/>
              <p:nvPr/>
            </p:nvSpPr>
            <p:spPr>
              <a:xfrm>
                <a:off x="6569921" y="2674360"/>
                <a:ext cx="2950590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CFF5B8-F508-AA40-4373-8E6C3F24C6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9921" y="2674360"/>
                <a:ext cx="2950590" cy="876694"/>
              </a:xfrm>
              <a:prstGeom prst="rect">
                <a:avLst/>
              </a:prstGeom>
              <a:blipFill>
                <a:blip r:embed="rId5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6B08C2-2B11-8714-C7A3-510EFA1C8D2D}"/>
                  </a:ext>
                </a:extLst>
              </p:cNvPr>
              <p:cNvSpPr txBox="1"/>
              <p:nvPr/>
            </p:nvSpPr>
            <p:spPr>
              <a:xfrm>
                <a:off x="8544272" y="3916115"/>
                <a:ext cx="3382963" cy="9031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6B08C2-2B11-8714-C7A3-510EFA1C8D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4272" y="3916115"/>
                <a:ext cx="3382963" cy="90317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F65B35BF-F4F5-D14E-05F2-723B53764B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72025" y="1654004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62" name="yt_shape_14162"/>
              <p:cNvSpPr txBox="1"/>
              <p:nvPr/>
            </p:nvSpPr>
            <p:spPr>
              <a:xfrm>
                <a:off x="540119" y="1021057"/>
                <a:ext cx="11111999" cy="5672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若将甲、乙的测试成绩按照扇形统计图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各项所占之比分别计算两人各自的综合成绩，判断是否会改变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的录用结果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能力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所占比例为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学历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所占比例为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所占比例为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能力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学历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的比为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甲三项成绩加权平均分为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×9+3×5+1×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乙三项成绩加权平均分为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×8+3×9+1×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会录用乙，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会改变录用结果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162" name="yt_shape_141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21057"/>
                <a:ext cx="11111999" cy="5672066"/>
              </a:xfrm>
              <a:prstGeom prst="rect">
                <a:avLst/>
              </a:prstGeom>
              <a:blipFill>
                <a:blip r:embed="rId2"/>
                <a:stretch>
                  <a:fillRect l="-1701" t="-859" r="-439" b="-23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65" name="yt_image_14165" title="H_152.0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1659" y="2132856"/>
            <a:ext cx="4770340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64DF32-76D1-1412-0856-B6D04FCD8CB2}"/>
                  </a:ext>
                </a:extLst>
              </p:cNvPr>
              <p:cNvSpPr txBox="1"/>
              <p:nvPr/>
            </p:nvSpPr>
            <p:spPr>
              <a:xfrm>
                <a:off x="450108" y="1925227"/>
                <a:ext cx="5723636" cy="894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能力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所占比例为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64DF32-76D1-1412-0856-B6D04FCD8C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25227"/>
                <a:ext cx="5723636" cy="894284"/>
              </a:xfrm>
              <a:prstGeom prst="rect">
                <a:avLst/>
              </a:prstGeom>
              <a:blipFill>
                <a:blip r:embed="rId4"/>
                <a:stretch>
                  <a:fillRect l="-1704" r="-1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F87ADC-D184-DDFD-86DF-6B534503FECF}"/>
                  </a:ext>
                </a:extLst>
              </p:cNvPr>
              <p:cNvSpPr txBox="1"/>
              <p:nvPr/>
            </p:nvSpPr>
            <p:spPr>
              <a:xfrm>
                <a:off x="450108" y="2725899"/>
                <a:ext cx="4352036" cy="8942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学历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所占比例为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F87ADC-D184-DDFD-86DF-6B534503FE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25899"/>
                <a:ext cx="4352036" cy="894283"/>
              </a:xfrm>
              <a:prstGeom prst="rect">
                <a:avLst/>
              </a:prstGeom>
              <a:blipFill>
                <a:blip r:embed="rId5"/>
                <a:stretch>
                  <a:fillRect l="-2241" r="-2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49667B-1513-6D03-9460-830859F258A9}"/>
                  </a:ext>
                </a:extLst>
              </p:cNvPr>
              <p:cNvSpPr txBox="1"/>
              <p:nvPr/>
            </p:nvSpPr>
            <p:spPr>
              <a:xfrm>
                <a:off x="450108" y="3526570"/>
                <a:ext cx="4352036" cy="894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经验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所占比例为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49667B-1513-6D03-9460-830859F258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26570"/>
                <a:ext cx="4352036" cy="894284"/>
              </a:xfrm>
              <a:prstGeom prst="rect">
                <a:avLst/>
              </a:prstGeom>
              <a:blipFill>
                <a:blip r:embed="rId6"/>
                <a:stretch>
                  <a:fillRect l="-2241" r="-2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45F2234-77EF-AD52-8A85-7B4CAE521F83}"/>
              </a:ext>
            </a:extLst>
          </p:cNvPr>
          <p:cNvSpPr txBox="1"/>
          <p:nvPr/>
        </p:nvSpPr>
        <p:spPr>
          <a:xfrm>
            <a:off x="450108" y="4327242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能力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学历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0EE9AA-C897-1976-7E88-7B1497271000}"/>
                  </a:ext>
                </a:extLst>
              </p:cNvPr>
              <p:cNvSpPr txBox="1"/>
              <p:nvPr/>
            </p:nvSpPr>
            <p:spPr>
              <a:xfrm>
                <a:off x="450108" y="4802730"/>
                <a:ext cx="5853811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甲三项成绩加权平均分为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×9+3×5+1×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0EE9AA-C897-1976-7E88-7B14972710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02730"/>
                <a:ext cx="5853811" cy="775792"/>
              </a:xfrm>
              <a:prstGeom prst="rect">
                <a:avLst/>
              </a:prstGeom>
              <a:blipFill>
                <a:blip r:embed="rId7"/>
                <a:stretch>
                  <a:fillRect l="-1667" r="-1667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B6D793-9399-0346-09E4-2BA8A5B90515}"/>
                  </a:ext>
                </a:extLst>
              </p:cNvPr>
              <p:cNvSpPr txBox="1"/>
              <p:nvPr/>
            </p:nvSpPr>
            <p:spPr>
              <a:xfrm>
                <a:off x="450108" y="5484910"/>
                <a:ext cx="5631561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乙三项成绩加权平均分为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×8+3×9+1×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B6D793-9399-0346-09E4-2BA8A5B905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84910"/>
                <a:ext cx="5631561" cy="775793"/>
              </a:xfrm>
              <a:prstGeom prst="rect">
                <a:avLst/>
              </a:prstGeom>
              <a:blipFill>
                <a:blip r:embed="rId8"/>
                <a:stretch>
                  <a:fillRect l="-1732" r="-1732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44256F6-9CF6-E741-8DDC-1C7F3C1019A6}"/>
              </a:ext>
            </a:extLst>
          </p:cNvPr>
          <p:cNvSpPr txBox="1"/>
          <p:nvPr/>
        </p:nvSpPr>
        <p:spPr>
          <a:xfrm>
            <a:off x="450108" y="6167091"/>
            <a:ext cx="5742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会录用乙，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会改变录用结果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04" name="yt_image_14104" title="H_25.92">
            <a:extLst>
              <a:ext uri="">
                <a16:creationId xmlns="" xmlns:a16="http://schemas.microsoft.com/office/drawing/2014/main" xmlns:mc="http://schemas.openxmlformats.org/markup-compatibility/2006" xmlns:p14="http://schemas.microsoft.com/office/powerpoint/2010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1" y="1173786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07" name="yt_shape_14107"/>
          <p:cNvSpPr txBox="1"/>
          <p:nvPr/>
        </p:nvSpPr>
        <p:spPr>
          <a:xfrm>
            <a:off x="540120" y="155366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某广告公司欲招聘广告策划人员一名，对甲、乙两名候选人进行了三项测试，他们的各项测试成绩如下表：</a:t>
            </a:r>
          </a:p>
        </p:txBody>
      </p:sp>
      <p:graphicFrame>
        <p:nvGraphicFramePr>
          <p:cNvPr id="14108" name="yt_table_14108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9342"/>
              </p:ext>
            </p:extLst>
          </p:nvPr>
        </p:nvGraphicFramePr>
        <p:xfrm>
          <a:off x="540000" y="2672328"/>
          <a:ext cx="11111998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40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10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10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89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候选人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测试成绩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百分制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创新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综合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语言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10" name="yt_shape_14110"/>
          <p:cNvSpPr txBox="1"/>
          <p:nvPr/>
        </p:nvSpPr>
        <p:spPr>
          <a:xfrm>
            <a:off x="540120" y="52095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根据实际需要，公司将创新、综合、语言三项测试得分按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的比例确定各人的测试成绩，此时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将被录用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11" name="yt_shape_14111"/>
              <p:cNvSpPr txBox="1"/>
              <p:nvPr/>
            </p:nvSpPr>
            <p:spPr>
              <a:xfrm>
                <a:off x="540119" y="2225768"/>
                <a:ext cx="11111999" cy="27664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甲的测试成绩为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×5+80×3+82×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5+3+2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76.4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，乙的测试成绩为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×5+72×3+75×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5+3+2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79.6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79.6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76.4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，所以乙将被录取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通过本节应体会到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差异对结果的影响，认识到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的重要性，从中也认识到算术平均数与加权平均数的区别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111" name="yt_shape_14111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766463"/>
              </a:xfrm>
              <a:prstGeom prst="rect">
                <a:avLst/>
              </a:prstGeom>
              <a:blipFill>
                <a:blip r:embed="rId2"/>
                <a:stretch>
                  <a:fillRect l="-1701" b="-5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6" name="yt_shape_14116"/>
          <p:cNvSpPr txBox="1"/>
          <p:nvPr/>
        </p:nvSpPr>
        <p:spPr>
          <a:xfrm>
            <a:off x="540000" y="1042247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115" name="yt_image_14115" title="H_51.39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42247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18" name="yt_shape_14118"/>
          <p:cNvSpPr txBox="1"/>
          <p:nvPr/>
        </p:nvSpPr>
        <p:spPr>
          <a:xfrm>
            <a:off x="540000" y="1745544"/>
            <a:ext cx="26000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平均数</a:t>
            </a:r>
          </a:p>
        </p:txBody>
      </p:sp>
      <p:sp>
        <p:nvSpPr>
          <p:cNvPr id="14119" name="yt_shape_14119"/>
          <p:cNvSpPr txBox="1"/>
          <p:nvPr/>
        </p:nvSpPr>
        <p:spPr>
          <a:xfrm>
            <a:off x="540119" y="22498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内江市中考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店今年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月新能源汽车的销量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，这组数据的平均数是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0" name="yt_table_141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286088"/>
              </p:ext>
            </p:extLst>
          </p:nvPr>
        </p:nvGraphicFramePr>
        <p:xfrm>
          <a:off x="540000" y="3209289"/>
          <a:ext cx="8022591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</a:tbl>
          </a:graphicData>
        </a:graphic>
      </p:graphicFrame>
      <p:sp>
        <p:nvSpPr>
          <p:cNvPr id="14122" name="yt_shape_14122"/>
          <p:cNvSpPr txBox="1"/>
          <p:nvPr/>
        </p:nvSpPr>
        <p:spPr>
          <a:xfrm>
            <a:off x="540000" y="3735460"/>
            <a:ext cx="9018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3" name="yt_table_141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523153"/>
              </p:ext>
            </p:extLst>
          </p:nvPr>
        </p:nvGraphicFramePr>
        <p:xfrm>
          <a:off x="540000" y="4214763"/>
          <a:ext cx="7870191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</a:tbl>
          </a:graphicData>
        </a:graphic>
      </p:graphicFrame>
      <p:sp>
        <p:nvSpPr>
          <p:cNvPr id="14125" name="yt_shape_14125"/>
          <p:cNvSpPr txBox="1"/>
          <p:nvPr/>
        </p:nvSpPr>
        <p:spPr>
          <a:xfrm>
            <a:off x="540120" y="47409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位评委给一个演讲者打分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，若去掉一个最高分和一个最低分，这名演讲者的最后平均分是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6" name="yt_table_141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026702"/>
              </p:ext>
            </p:extLst>
          </p:nvPr>
        </p:nvGraphicFramePr>
        <p:xfrm>
          <a:off x="540000" y="5700369"/>
          <a:ext cx="8319453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</a:tbl>
          </a:graphicData>
        </a:graphic>
      </p:graphicFrame>
      <p:pic>
        <p:nvPicPr>
          <p:cNvPr id="3" name="yt_shape_1700218942365" title="H_28.801733">
            <a:extLst>
              <a:ext uri="{FF2B5EF4-FFF2-40B4-BE49-F238E27FC236}">
                <a16:creationId xmlns:a16="http://schemas.microsoft.com/office/drawing/2014/main" id="{426FEC7C-67A7-760D-95F6-E858EC5F37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87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84EFDB-FD02-4300-6F05-FA45174830E2}"/>
              </a:ext>
            </a:extLst>
          </p:cNvPr>
          <p:cNvSpPr txBox="1"/>
          <p:nvPr/>
        </p:nvSpPr>
        <p:spPr>
          <a:xfrm>
            <a:off x="5631708" y="26785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1CBA7-C8E6-9A62-CE91-96F00CC3C697}"/>
              </a:ext>
            </a:extLst>
          </p:cNvPr>
          <p:cNvSpPr txBox="1"/>
          <p:nvPr/>
        </p:nvSpPr>
        <p:spPr>
          <a:xfrm>
            <a:off x="8568464" y="36886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E0F09E-C8C0-4F40-CEC5-ED3D37CC714C}"/>
              </a:ext>
            </a:extLst>
          </p:cNvPr>
          <p:cNvSpPr txBox="1"/>
          <p:nvPr/>
        </p:nvSpPr>
        <p:spPr>
          <a:xfrm>
            <a:off x="8374908" y="51696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8" name="yt_shape_14128"/>
          <p:cNvSpPr txBox="1"/>
          <p:nvPr/>
        </p:nvSpPr>
        <p:spPr>
          <a:xfrm>
            <a:off x="540000" y="854944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加权平均数</a:t>
            </a:r>
          </a:p>
        </p:txBody>
      </p:sp>
      <p:sp>
        <p:nvSpPr>
          <p:cNvPr id="14129" name="yt_shape_14129"/>
          <p:cNvSpPr txBox="1"/>
          <p:nvPr/>
        </p:nvSpPr>
        <p:spPr>
          <a:xfrm>
            <a:off x="540119" y="1359254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青岛市中考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建团百年，我为团旗添光彩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主题演讲比赛，其演讲形象、内容、效果三项得分分别是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若将三项得分依次按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的比例确定最终成绩，则小明的最终比赛成绩为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8.3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下表是某学校女子排球队队员的年龄分布：</a:t>
            </a:r>
          </a:p>
        </p:txBody>
      </p:sp>
      <p:graphicFrame>
        <p:nvGraphicFramePr>
          <p:cNvPr id="14131" name="yt_table_1413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187675"/>
              </p:ext>
            </p:extLst>
          </p:nvPr>
        </p:nvGraphicFramePr>
        <p:xfrm>
          <a:off x="540000" y="3284984"/>
          <a:ext cx="11111998" cy="9359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9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年龄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133" name="yt_shape_14133"/>
          <p:cNvSpPr txBox="1"/>
          <p:nvPr/>
        </p:nvSpPr>
        <p:spPr>
          <a:xfrm>
            <a:off x="540000" y="429112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则该校女子排球队队员的平均年龄为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14.5</a:t>
            </a:r>
            <a:r>
              <a:rPr lang="zh-CN" altLang="zh-CN" sz="2400" b="0" i="0" u="sng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00218942427" title="H_28.801733">
            <a:extLst>
              <a:ext uri="{FF2B5EF4-FFF2-40B4-BE49-F238E27FC236}">
                <a16:creationId xmlns:a16="http://schemas.microsoft.com/office/drawing/2014/main" id="{B2E1D7E0-D427-6D4C-F893-8774F637E1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966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479596-5F8C-F774-7D34-B5A18A39AD0C}"/>
              </a:ext>
            </a:extLst>
          </p:cNvPr>
          <p:cNvSpPr txBox="1"/>
          <p:nvPr/>
        </p:nvSpPr>
        <p:spPr>
          <a:xfrm>
            <a:off x="6546107" y="226342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72D4B3-6031-1D56-6A33-22EF070F9FB2}"/>
              </a:ext>
            </a:extLst>
          </p:cNvPr>
          <p:cNvSpPr txBox="1"/>
          <p:nvPr/>
        </p:nvSpPr>
        <p:spPr>
          <a:xfrm>
            <a:off x="5631589" y="4244314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134"/>
          <p:cNvSpPr txBox="1"/>
          <p:nvPr/>
        </p:nvSpPr>
        <p:spPr>
          <a:xfrm>
            <a:off x="540000" y="4818570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对平均数的概念理解不透彻而致错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4135"/>
              <p:cNvSpPr txBox="1"/>
              <p:nvPr/>
            </p:nvSpPr>
            <p:spPr>
              <a:xfrm>
                <a:off x="540119" y="5322880"/>
                <a:ext cx="11111999" cy="12359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某汽车从甲地以速度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匀速行驶至乙地后，又从乙地以速度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匀速返回甲地，则汽车在整个行驶过程中的平均速度是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41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322880"/>
                <a:ext cx="11111999" cy="1235979"/>
              </a:xfrm>
              <a:prstGeom prst="rect">
                <a:avLst/>
              </a:prstGeom>
              <a:blipFill>
                <a:blip r:embed="rId3"/>
                <a:stretch>
                  <a:fillRect l="-1701" t="-3941" r="-1317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shape_1700218942486">
            <a:extLst>
              <a:ext uri="{FF2B5EF4-FFF2-40B4-BE49-F238E27FC236}">
                <a16:creationId xmlns:a16="http://schemas.microsoft.com/office/drawing/2014/main" id="{B3477EAC-5D0D-46D3-C78B-78CDCA8285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860247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6991CCE-92FA-1FF1-EB1D-98A369998BA6}"/>
                  </a:ext>
                </a:extLst>
              </p:cNvPr>
              <p:cNvSpPr txBox="1"/>
              <p:nvPr/>
            </p:nvSpPr>
            <p:spPr>
              <a:xfrm>
                <a:off x="5326908" y="5530661"/>
                <a:ext cx="1340358" cy="8421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𝑣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𝑣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𝑣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𝑣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kumimoji="0" lang="zh-CN" altLang="zh-CN" sz="100" b="0" i="0" strike="noStrike" kern="1200" cap="none" spc="-100" normalizeH="0" baseline="0" noProof="0" dirty="0">
                    <a:ln>
                      <a:noFill/>
                    </a:ln>
                    <a:noFill/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6991CCE-92FA-1FF1-EB1D-98A369998B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6908" y="5530661"/>
                <a:ext cx="1340358" cy="842150"/>
              </a:xfrm>
              <a:prstGeom prst="rect">
                <a:avLst/>
              </a:prstGeom>
              <a:blipFill>
                <a:blip r:embed="rId5"/>
                <a:stretch>
                  <a:fillRect r="-7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8" name="yt_shape_14138"/>
          <p:cNvSpPr txBox="1"/>
          <p:nvPr/>
        </p:nvSpPr>
        <p:spPr>
          <a:xfrm>
            <a:off x="540000" y="937525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137" name="yt_image_14137" title="H_50.49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37525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0" name="yt_shape_14140"/>
          <p:cNvSpPr txBox="1"/>
          <p:nvPr/>
        </p:nvSpPr>
        <p:spPr>
          <a:xfrm>
            <a:off x="540119" y="162939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黄平二中月考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地球的水资源越来越枯竭，全世界都提倡节约用水，小明将自己家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月份的用水量绘制成折线图如图，那么小明家这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个月的月平均用水量是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42" name="yt_table_1414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768352"/>
              </p:ext>
            </p:extLst>
          </p:nvPr>
        </p:nvGraphicFramePr>
        <p:xfrm>
          <a:off x="540000" y="3068960"/>
          <a:ext cx="8235316" cy="475488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p:pic>
        <p:nvPicPr>
          <p:cNvPr id="14141" name="yt_image_14141_skip" title="H_157.23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78952" y="2757616"/>
            <a:ext cx="2371053" cy="199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2135C9-1DDF-6BEB-7F2C-412BD0EE8009}"/>
              </a:ext>
            </a:extLst>
          </p:cNvPr>
          <p:cNvSpPr txBox="1"/>
          <p:nvPr/>
        </p:nvSpPr>
        <p:spPr>
          <a:xfrm>
            <a:off x="1364508" y="2533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144"/>
          <p:cNvSpPr txBox="1"/>
          <p:nvPr/>
        </p:nvSpPr>
        <p:spPr>
          <a:xfrm>
            <a:off x="540119" y="4922396"/>
            <a:ext cx="1131652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如果一组数据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的平均数是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，那么另一组数据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的平均数是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1CF899-E4ED-4A6D-2BC1-0513DDABFB72}"/>
              </a:ext>
            </a:extLst>
          </p:cNvPr>
          <p:cNvSpPr txBox="1"/>
          <p:nvPr/>
        </p:nvSpPr>
        <p:spPr>
          <a:xfrm>
            <a:off x="4002478" y="535107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46" name="yt_table_1414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85860"/>
              </p:ext>
            </p:extLst>
          </p:nvPr>
        </p:nvGraphicFramePr>
        <p:xfrm>
          <a:off x="540000" y="2780198"/>
          <a:ext cx="11111997" cy="140399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55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0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01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01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359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选手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表达能力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阅读理解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综合素质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汉字听写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148" name="yt_shape_14148"/>
              <p:cNvSpPr txBox="1"/>
              <p:nvPr/>
            </p:nvSpPr>
            <p:spPr>
              <a:xfrm>
                <a:off x="540119" y="4293096"/>
                <a:ext cx="11111999" cy="20678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由表中成绩已算得甲的平均成绩为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80.25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，请计算乙的平均成绩，从他们的这一成绩看，应选派谁？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乙的平均成绩为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73+80+82+83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79.5.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80.25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79.5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，所以应选派甲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148" name="yt_shape_141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93096"/>
                <a:ext cx="11111999" cy="2067810"/>
              </a:xfrm>
              <a:prstGeom prst="rect">
                <a:avLst/>
              </a:prstGeom>
              <a:blipFill>
                <a:blip r:embed="rId2"/>
                <a:stretch>
                  <a:fillRect l="-1701" t="-2360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635A0D-4B64-BC2F-FEB7-1B654B9262FC}"/>
                  </a:ext>
                </a:extLst>
              </p:cNvPr>
              <p:cNvSpPr txBox="1"/>
              <p:nvPr/>
            </p:nvSpPr>
            <p:spPr>
              <a:xfrm>
                <a:off x="450108" y="5197266"/>
                <a:ext cx="61141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乙的平均成绩为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73+80+82+83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79.5.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635A0D-4B64-BC2F-FEB7-1B654B9262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97266"/>
                <a:ext cx="6114161" cy="766077"/>
              </a:xfrm>
              <a:prstGeom prst="rect">
                <a:avLst/>
              </a:prstGeom>
              <a:blipFill>
                <a:blip r:embed="rId3"/>
                <a:stretch>
                  <a:fillRect l="-1595" r="-159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251E707-40AD-A4F9-AE62-6B35962A1767}"/>
              </a:ext>
            </a:extLst>
          </p:cNvPr>
          <p:cNvSpPr txBox="1"/>
          <p:nvPr/>
        </p:nvSpPr>
        <p:spPr>
          <a:xfrm>
            <a:off x="450108" y="5869732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80.25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79.5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，所以应选派甲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4145"/>
          <p:cNvSpPr txBox="1"/>
          <p:nvPr/>
        </p:nvSpPr>
        <p:spPr>
          <a:xfrm>
            <a:off x="540119" y="1218000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学校准备从甲、乙两位选手中选择一位选手代表学校参加所在地区的汉字听写大赛，学校对两位选手从表达能力、阅读理解、综合素质和汉字听写四个方面进行了测试，他们各自的成绩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百分制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如下表：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51" name="yt_shape_14151"/>
              <p:cNvSpPr txBox="1"/>
              <p:nvPr/>
            </p:nvSpPr>
            <p:spPr>
              <a:xfrm>
                <a:off x="540119" y="1749612"/>
                <a:ext cx="11111999" cy="37187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如果表达能力、阅读理解、综合素质和汉字听写分别赋予它们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的权，请分别计算两位选手的平均成绩，从他们的这一成绩看，应选派谁？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甲的平均成绩为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×2+78×1+85×3+73×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2+1+3+4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79.5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乙的平均成绩为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×2+80×1+82×3+83×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2+1+3+4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80.4.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79.5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，所以应选派乙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151" name="yt_shape_14151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49612"/>
                <a:ext cx="11111999" cy="3718775"/>
              </a:xfrm>
              <a:prstGeom prst="rect">
                <a:avLst/>
              </a:prstGeom>
              <a:blipFill>
                <a:blip r:embed="rId2"/>
                <a:stretch>
                  <a:fillRect l="-1701" t="-1311" b="-4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28C29CD-52C9-A163-FE49-1EECC24265C8}"/>
              </a:ext>
            </a:extLst>
          </p:cNvPr>
          <p:cNvSpPr txBox="1"/>
          <p:nvPr/>
        </p:nvSpPr>
        <p:spPr>
          <a:xfrm>
            <a:off x="450108" y="265378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甲的平均成绩为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6AFA87-2CB0-465A-97D9-1A489B3B281C}"/>
                  </a:ext>
                </a:extLst>
              </p:cNvPr>
              <p:cNvSpPr txBox="1"/>
              <p:nvPr/>
            </p:nvSpPr>
            <p:spPr>
              <a:xfrm>
                <a:off x="450108" y="3129270"/>
                <a:ext cx="398691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×2+78×1+85×3+73×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2+1+3+4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79.5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DF6AFA87-2CB0-465A-97D9-1A489B3B28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29270"/>
                <a:ext cx="3986911" cy="775221"/>
              </a:xfrm>
              <a:prstGeom prst="rect">
                <a:avLst/>
              </a:prstGeom>
              <a:blipFill>
                <a:blip r:embed="rId3"/>
                <a:stretch>
                  <a:fillRect r="-2446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8746FAA-F721-D831-28C5-D4F0E4640AD3}"/>
              </a:ext>
            </a:extLst>
          </p:cNvPr>
          <p:cNvSpPr txBox="1"/>
          <p:nvPr/>
        </p:nvSpPr>
        <p:spPr>
          <a:xfrm>
            <a:off x="450108" y="381087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乙的平均成绩为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638097E-D3FA-A3D6-78AB-204A17D2FE4B}"/>
                  </a:ext>
                </a:extLst>
              </p:cNvPr>
              <p:cNvSpPr txBox="1"/>
              <p:nvPr/>
            </p:nvSpPr>
            <p:spPr>
              <a:xfrm>
                <a:off x="450108" y="4286367"/>
                <a:ext cx="37583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×2+80×1+82×3+83×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2+1+3+4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80.4.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B638097E-D3FA-A3D6-78AB-204A17D2FE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86367"/>
                <a:ext cx="3758311" cy="768490"/>
              </a:xfrm>
              <a:prstGeom prst="rect">
                <a:avLst/>
              </a:prstGeom>
              <a:blipFill>
                <a:blip r:embed="rId4"/>
                <a:stretch>
                  <a:fillRect r="-276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8192AB1-2F95-2D94-41F9-70798A4A56C9}"/>
              </a:ext>
            </a:extLst>
          </p:cNvPr>
          <p:cNvSpPr txBox="1"/>
          <p:nvPr/>
        </p:nvSpPr>
        <p:spPr>
          <a:xfrm>
            <a:off x="450108" y="4961245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79.5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，所以应选派乙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5" name="yt_shape_14155"/>
          <p:cNvSpPr txBox="1"/>
          <p:nvPr/>
        </p:nvSpPr>
        <p:spPr>
          <a:xfrm>
            <a:off x="540000" y="1259328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154" name="yt_image_14154" title="H_50.94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59328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57" name="yt_shape_14157"/>
          <p:cNvSpPr txBox="1"/>
          <p:nvPr/>
        </p:nvSpPr>
        <p:spPr>
          <a:xfrm>
            <a:off x="540119" y="1956911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某公司要在甲、乙两人中招聘一名职员，对两人的学历、能力、经验进行了测试，各项满分均为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分，成绩高者被录用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是甲、乙测试成绩的条形统计图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分别求出甲、乙三项成绩之和，并指出会录用谁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甲三项成绩之和为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15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乙三项成绩之和为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22.</a:t>
            </a:r>
            <a:r>
              <a:rPr lang="zh-CN" altLang="zh-CN" sz="100" b="0" i="0" u="none" spc="15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，录取规则是分高者录取，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会录用甲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15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4160" name="yt_image_14160" title="H_152.0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1659" y="4028144"/>
            <a:ext cx="4770340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F7C4F8-102A-EE1C-60EF-C00DF0DDC007}"/>
              </a:ext>
            </a:extLst>
          </p:cNvPr>
          <p:cNvSpPr txBox="1"/>
          <p:nvPr/>
        </p:nvSpPr>
        <p:spPr>
          <a:xfrm>
            <a:off x="450108" y="3812057"/>
            <a:ext cx="6390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甲三项成绩之和为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5CF213-6973-588D-334C-F4AE811FBE9D}"/>
              </a:ext>
            </a:extLst>
          </p:cNvPr>
          <p:cNvSpPr txBox="1"/>
          <p:nvPr/>
        </p:nvSpPr>
        <p:spPr>
          <a:xfrm>
            <a:off x="450108" y="4287545"/>
            <a:ext cx="469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乙三项成绩之和为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6E149B-B5E5-DF57-6F9C-41906C3DBC87}"/>
              </a:ext>
            </a:extLst>
          </p:cNvPr>
          <p:cNvSpPr txBox="1"/>
          <p:nvPr/>
        </p:nvSpPr>
        <p:spPr>
          <a:xfrm>
            <a:off x="450109" y="4763033"/>
            <a:ext cx="564589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，录取规则是分高者录取，</a:t>
            </a:r>
            <a:endParaRPr kumimoji="0" lang="en-US" altLang="zh-CN" sz="2400" b="0" i="0" strike="noStrike" kern="1200" cap="none" spc="15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白正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会录用甲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1529</Words>
  <Application>Microsoft Office PowerPoint</Application>
  <PresentationFormat>宽屏</PresentationFormat>
  <Paragraphs>119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2023-11-20T08:14:58Z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