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3" r:id="rId6"/>
    <p:sldId id="376" r:id="rId7"/>
    <p:sldId id="377" r:id="rId8"/>
    <p:sldId id="378" r:id="rId9"/>
    <p:sldId id="380" r:id="rId10"/>
    <p:sldId id="382" r:id="rId11"/>
    <p:sldId id="383" r:id="rId12"/>
    <p:sldId id="384" r:id="rId13"/>
    <p:sldId id="387" r:id="rId14"/>
    <p:sldId id="389" r:id="rId15"/>
    <p:sldId id="385" r:id="rId16"/>
    <p:sldId id="39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bin"/><Relationship Id="rId5" Type="http://schemas.openxmlformats.org/officeDocument/2006/relationships/image" Target="../media/image9.bin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bin"/><Relationship Id="rId4" Type="http://schemas.openxmlformats.org/officeDocument/2006/relationships/image" Target="../media/image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8" name="yt_image_1320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2606" y="208719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1" name="yt_shape_13211"/>
          <p:cNvSpPr txBox="1"/>
          <p:nvPr/>
        </p:nvSpPr>
        <p:spPr>
          <a:xfrm>
            <a:off x="540119" y="266140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一般地，正比例函数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的图象是一条经过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原点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的直线，我们称它为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经过第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一、三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象限，从左向右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上升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增大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时，直线经过第二、四象限，从左向右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下降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减小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8F2C3C-B12F-5B8B-44C2-352952886947}"/>
              </a:ext>
            </a:extLst>
          </p:cNvPr>
          <p:cNvSpPr txBox="1"/>
          <p:nvPr/>
        </p:nvSpPr>
        <p:spPr>
          <a:xfrm>
            <a:off x="9430596" y="261460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D4B21E-59D3-E91F-5CD5-0972E25070BC}"/>
              </a:ext>
            </a:extLst>
          </p:cNvPr>
          <p:cNvSpPr txBox="1"/>
          <p:nvPr/>
        </p:nvSpPr>
        <p:spPr>
          <a:xfrm>
            <a:off x="2888508" y="3062342"/>
            <a:ext cx="180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3A607C-5E0C-B687-12D2-748269F0B513}"/>
              </a:ext>
            </a:extLst>
          </p:cNvPr>
          <p:cNvSpPr txBox="1"/>
          <p:nvPr/>
        </p:nvSpPr>
        <p:spPr>
          <a:xfrm>
            <a:off x="1288308" y="3565577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B5742F-01C8-C32A-432A-E4EB5F18A480}"/>
              </a:ext>
            </a:extLst>
          </p:cNvPr>
          <p:cNvSpPr txBox="1"/>
          <p:nvPr/>
        </p:nvSpPr>
        <p:spPr>
          <a:xfrm>
            <a:off x="5333258" y="35655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25AB48-C928-93FE-548A-0D473F1F6E5D}"/>
              </a:ext>
            </a:extLst>
          </p:cNvPr>
          <p:cNvSpPr txBox="1"/>
          <p:nvPr/>
        </p:nvSpPr>
        <p:spPr>
          <a:xfrm>
            <a:off x="8990857" y="35655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上升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04CA9A-D4F9-2BBE-B70E-99F7B617E91C}"/>
              </a:ext>
            </a:extLst>
          </p:cNvPr>
          <p:cNvSpPr txBox="1"/>
          <p:nvPr/>
        </p:nvSpPr>
        <p:spPr>
          <a:xfrm>
            <a:off x="1669308" y="40410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B113BE-03B3-3787-D395-42A02406FE22}"/>
              </a:ext>
            </a:extLst>
          </p:cNvPr>
          <p:cNvSpPr txBox="1"/>
          <p:nvPr/>
        </p:nvSpPr>
        <p:spPr>
          <a:xfrm>
            <a:off x="3498108" y="4041065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CCBC41-1BE0-5679-C663-C1E604174DCC}"/>
              </a:ext>
            </a:extLst>
          </p:cNvPr>
          <p:cNvSpPr txBox="1"/>
          <p:nvPr/>
        </p:nvSpPr>
        <p:spPr>
          <a:xfrm>
            <a:off x="9881446" y="404106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下降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27608A-2A2D-A77E-B703-6D0E03953CEC}"/>
              </a:ext>
            </a:extLst>
          </p:cNvPr>
          <p:cNvSpPr txBox="1"/>
          <p:nvPr/>
        </p:nvSpPr>
        <p:spPr>
          <a:xfrm>
            <a:off x="2413846" y="451655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1D11346-9BCD-7872-84CD-E0B32B39B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351703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5" name="yt_shape_13285"/>
              <p:cNvSpPr txBox="1"/>
              <p:nvPr/>
            </p:nvSpPr>
            <p:spPr>
              <a:xfrm>
                <a:off x="540000" y="1125274"/>
                <a:ext cx="6961649" cy="4967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求正比例函数的解析式；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正比例函数的解析式为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时的函数值；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5" name="yt_shape_13285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5274"/>
                <a:ext cx="6961649" cy="4967450"/>
              </a:xfrm>
              <a:prstGeom prst="rect">
                <a:avLst/>
              </a:prstGeom>
              <a:blipFill>
                <a:blip r:embed="rId2"/>
                <a:stretch>
                  <a:fillRect l="-2715" t="-1106" r="-1664" b="-1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EC5BB6-7512-A609-0542-B7DF5FABCFE4}"/>
              </a:ext>
            </a:extLst>
          </p:cNvPr>
          <p:cNvSpPr txBox="1"/>
          <p:nvPr/>
        </p:nvSpPr>
        <p:spPr>
          <a:xfrm>
            <a:off x="449989" y="2029444"/>
            <a:ext cx="617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6B3C24-C981-C035-59E9-FEBD6C02C8B2}"/>
              </a:ext>
            </a:extLst>
          </p:cNvPr>
          <p:cNvSpPr txBox="1"/>
          <p:nvPr/>
        </p:nvSpPr>
        <p:spPr>
          <a:xfrm>
            <a:off x="449989" y="2504932"/>
            <a:ext cx="433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正比例函数的解析式为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AF6B6-9EA3-A9E8-A9C4-EC8047C07BC3}"/>
              </a:ext>
            </a:extLst>
          </p:cNvPr>
          <p:cNvSpPr txBox="1"/>
          <p:nvPr/>
        </p:nvSpPr>
        <p:spPr>
          <a:xfrm>
            <a:off x="449989" y="3455908"/>
            <a:ext cx="433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AA2F74-5323-010A-C596-BBEFCFF64F37}"/>
              </a:ext>
            </a:extLst>
          </p:cNvPr>
          <p:cNvSpPr txBox="1"/>
          <p:nvPr/>
        </p:nvSpPr>
        <p:spPr>
          <a:xfrm>
            <a:off x="449989" y="4406884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ADC95B-D6AB-F99F-8601-481B6D4E5FF6}"/>
              </a:ext>
            </a:extLst>
          </p:cNvPr>
          <p:cNvSpPr txBox="1"/>
          <p:nvPr/>
        </p:nvSpPr>
        <p:spPr>
          <a:xfrm>
            <a:off x="449989" y="4882372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E03685-608A-847C-3F5F-060895EAB9DB}"/>
                  </a:ext>
                </a:extLst>
              </p:cNvPr>
              <p:cNvSpPr txBox="1"/>
              <p:nvPr/>
            </p:nvSpPr>
            <p:spPr>
              <a:xfrm>
                <a:off x="449989" y="5357860"/>
                <a:ext cx="158661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, 'hasSerialNum': 1}">
                <a:extLst>
                  <a:ext uri="{FF2B5EF4-FFF2-40B4-BE49-F238E27FC236}">
                    <a16:creationId xmlns:a16="http://schemas.microsoft.com/office/drawing/2014/main" id="{43E03685-608A-847C-3F5F-060895EAB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57860"/>
                <a:ext cx="1586612" cy="733629"/>
              </a:xfrm>
              <a:prstGeom prst="rect">
                <a:avLst/>
              </a:prstGeom>
              <a:blipFill>
                <a:blip r:embed="rId3"/>
                <a:stretch>
                  <a:fillRect l="-6154" r="-615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3" name="yt_shape_13293"/>
          <p:cNvSpPr txBox="1"/>
          <p:nvPr/>
        </p:nvSpPr>
        <p:spPr>
          <a:xfrm>
            <a:off x="540000" y="1706556"/>
            <a:ext cx="1093248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凯里四中月考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求这个函数解析式；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得，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所以函数解析式为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296" name="yt_image_13296" title="H_211.039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5959" y="2831248"/>
            <a:ext cx="2606040" cy="268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982FA4-6ABF-82F9-6EC4-2B44F2A1423B}"/>
              </a:ext>
            </a:extLst>
          </p:cNvPr>
          <p:cNvSpPr txBox="1"/>
          <p:nvPr/>
        </p:nvSpPr>
        <p:spPr>
          <a:xfrm>
            <a:off x="449989" y="2610726"/>
            <a:ext cx="696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EA1B60-FB6D-523A-E911-270CC2F35141}"/>
              </a:ext>
            </a:extLst>
          </p:cNvPr>
          <p:cNvSpPr txBox="1"/>
          <p:nvPr/>
        </p:nvSpPr>
        <p:spPr>
          <a:xfrm>
            <a:off x="449989" y="3086214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87DC70-114B-69D1-FA2D-1DA813E12F09}"/>
              </a:ext>
            </a:extLst>
          </p:cNvPr>
          <p:cNvSpPr txBox="1"/>
          <p:nvPr/>
        </p:nvSpPr>
        <p:spPr>
          <a:xfrm>
            <a:off x="449989" y="3561702"/>
            <a:ext cx="372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8" name="yt_shape_13298"/>
          <p:cNvSpPr txBox="1"/>
          <p:nvPr/>
        </p:nvSpPr>
        <p:spPr>
          <a:xfrm>
            <a:off x="540000" y="3433018"/>
            <a:ext cx="638636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画出这个函数图象；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如图：函数过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300" name="yt_image_13300" title="H_211.039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182" y="941094"/>
            <a:ext cx="2171623" cy="223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3" name="yt_shape_13303"/>
          <p:cNvSpPr txBox="1"/>
          <p:nvPr/>
        </p:nvSpPr>
        <p:spPr>
          <a:xfrm>
            <a:off x="5043077" y="4243281"/>
            <a:ext cx="1672189" cy="20688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50" b="0" i="0" u="none" spc="-11250">
                <a:solidFill>
                  <a:srgbClr val="1EE3CF"/>
                </a:solidFill>
                <a:effectLst/>
                <a:latin typeface="白正" pitchFamily="112"/>
                <a:ea typeface="宋体" pitchFamily="112"/>
              </a:rPr>
              <a:t> </a:t>
            </a:r>
            <a:r>
              <a:rPr lang="en-US" altLang="zh-CN" sz="11250" b="0" i="0" u="none" spc="10502">
                <a:solidFill>
                  <a:srgbClr val="1EE3CF"/>
                </a:solidFill>
                <a:effectLst/>
                <a:latin typeface="白正" pitchFamily="112"/>
                <a:ea typeface="宋体" pitchFamily="112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302" name="yt_image_13302" title="H_176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9926" y="964492"/>
            <a:ext cx="1688929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D389A5-E688-B950-6774-5848C260930F}"/>
              </a:ext>
            </a:extLst>
          </p:cNvPr>
          <p:cNvSpPr txBox="1"/>
          <p:nvPr/>
        </p:nvSpPr>
        <p:spPr>
          <a:xfrm>
            <a:off x="449989" y="3861700"/>
            <a:ext cx="650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如图：函数过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305"/>
          <p:cNvSpPr txBox="1"/>
          <p:nvPr/>
        </p:nvSpPr>
        <p:spPr>
          <a:xfrm>
            <a:off x="540000" y="4478067"/>
            <a:ext cx="11301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是否在这个函数图象上；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在函数图象上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4B3417-BBEB-35FB-0477-C475B9F3BD83}"/>
              </a:ext>
            </a:extLst>
          </p:cNvPr>
          <p:cNvSpPr txBox="1"/>
          <p:nvPr/>
        </p:nvSpPr>
        <p:spPr>
          <a:xfrm>
            <a:off x="449989" y="4979188"/>
            <a:ext cx="113346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分别代入解析式，得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86C348-22DF-7B22-E291-38438A9226F0}"/>
              </a:ext>
            </a:extLst>
          </p:cNvPr>
          <p:cNvSpPr txBox="1"/>
          <p:nvPr/>
        </p:nvSpPr>
        <p:spPr>
          <a:xfrm>
            <a:off x="449989" y="5475621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7D9384-8A60-E363-2A9C-2F2FADA8C107}"/>
              </a:ext>
            </a:extLst>
          </p:cNvPr>
          <p:cNvSpPr txBox="1"/>
          <p:nvPr/>
        </p:nvSpPr>
        <p:spPr>
          <a:xfrm>
            <a:off x="449989" y="5951109"/>
            <a:ext cx="580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不在函数图象上，点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在函数图象上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9" name="yt_shape_13309"/>
          <p:cNvSpPr txBox="1"/>
          <p:nvPr/>
        </p:nvSpPr>
        <p:spPr>
          <a:xfrm>
            <a:off x="540000" y="1953068"/>
            <a:ext cx="10571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图象上的两点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3310"/>
          <p:cNvSpPr txBox="1"/>
          <p:nvPr/>
        </p:nvSpPr>
        <p:spPr>
          <a:xfrm>
            <a:off x="540000" y="2584735"/>
            <a:ext cx="671818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的增大而减小，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311" name="yt_image_133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5959" y="2584735"/>
            <a:ext cx="2606040" cy="268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AF70A1-F36E-CDEC-DF49-594E970C2A38}"/>
              </a:ext>
            </a:extLst>
          </p:cNvPr>
          <p:cNvSpPr txBox="1"/>
          <p:nvPr/>
        </p:nvSpPr>
        <p:spPr>
          <a:xfrm>
            <a:off x="449989" y="2537929"/>
            <a:ext cx="683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E041EF-8062-60B2-3369-FB1346A52A6B}"/>
              </a:ext>
            </a:extLst>
          </p:cNvPr>
          <p:cNvSpPr txBox="1"/>
          <p:nvPr/>
        </p:nvSpPr>
        <p:spPr>
          <a:xfrm>
            <a:off x="449989" y="3013417"/>
            <a:ext cx="156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1BB140-81D0-8B3F-7607-F13D31718343}"/>
              </a:ext>
            </a:extLst>
          </p:cNvPr>
          <p:cNvSpPr txBox="1"/>
          <p:nvPr/>
        </p:nvSpPr>
        <p:spPr>
          <a:xfrm>
            <a:off x="449989" y="3488905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000" y="989438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13" name="yt_image_1331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9438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yt_shape_13316"/>
          <p:cNvSpPr txBox="1"/>
          <p:nvPr/>
        </p:nvSpPr>
        <p:spPr>
          <a:xfrm>
            <a:off x="540119" y="1687021"/>
            <a:ext cx="11111999" cy="14581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在第四象限，过点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轴，垂足为点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的横坐标为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求正比例函数的解析式；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320" name="yt_image_13320" title="H_126.5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3964" y="3284984"/>
            <a:ext cx="1768035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2A33B5-1946-0C1B-5842-D9E7A77D4061}"/>
              </a:ext>
            </a:extLst>
          </p:cNvPr>
          <p:cNvSpPr txBox="1"/>
          <p:nvPr/>
        </p:nvSpPr>
        <p:spPr>
          <a:xfrm>
            <a:off x="450108" y="3066679"/>
            <a:ext cx="724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26A900-4B21-04DA-34BE-D5D21ED2FED9}"/>
              </a:ext>
            </a:extLst>
          </p:cNvPr>
          <p:cNvSpPr txBox="1"/>
          <p:nvPr/>
        </p:nvSpPr>
        <p:spPr>
          <a:xfrm>
            <a:off x="450108" y="3542167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的纵坐标为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AD9255-1990-09FC-B441-939C2CD8FE7F}"/>
              </a:ext>
            </a:extLst>
          </p:cNvPr>
          <p:cNvSpPr txBox="1"/>
          <p:nvPr/>
        </p:nvSpPr>
        <p:spPr>
          <a:xfrm>
            <a:off x="450108" y="4017655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2ACC66-5451-EFE0-76FD-F244BBF341C6}"/>
              </a:ext>
            </a:extLst>
          </p:cNvPr>
          <p:cNvSpPr txBox="1"/>
          <p:nvPr/>
        </p:nvSpPr>
        <p:spPr>
          <a:xfrm>
            <a:off x="450108" y="4493143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正比例函数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900C94-F2F5-CD13-BE50-D5C67C6E99F5}"/>
                  </a:ext>
                </a:extLst>
              </p:cNvPr>
              <p:cNvSpPr txBox="1"/>
              <p:nvPr/>
            </p:nvSpPr>
            <p:spPr>
              <a:xfrm>
                <a:off x="450108" y="4968631"/>
                <a:ext cx="30931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900C94-F2F5-CD13-BE50-D5C67C6E9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68631"/>
                <a:ext cx="3093149" cy="768490"/>
              </a:xfrm>
              <a:prstGeom prst="rect">
                <a:avLst/>
              </a:prstGeom>
              <a:blipFill>
                <a:blip r:embed="rId4"/>
                <a:stretch>
                  <a:fillRect l="-3156" r="-31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E96A8F-B4C9-E6CB-22C5-1FB154CB76E8}"/>
                  </a:ext>
                </a:extLst>
              </p:cNvPr>
              <p:cNvSpPr txBox="1"/>
              <p:nvPr/>
            </p:nvSpPr>
            <p:spPr>
              <a:xfrm>
                <a:off x="450108" y="5643509"/>
                <a:ext cx="4617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正比例函数的解析式是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E96A8F-B4C9-E6CB-22C5-1FB154CB76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43509"/>
                <a:ext cx="4617148" cy="729565"/>
              </a:xfrm>
              <a:prstGeom prst="rect">
                <a:avLst/>
              </a:prstGeom>
              <a:blipFill>
                <a:blip r:embed="rId5"/>
                <a:stretch>
                  <a:fillRect l="-2114" r="-211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yt_shape_13322"/>
          <p:cNvSpPr txBox="1"/>
          <p:nvPr/>
        </p:nvSpPr>
        <p:spPr>
          <a:xfrm>
            <a:off x="540119" y="2249571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轴上能否找到一点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？若存在，求点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324" name="yt_image_13324" title="H_126.5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3964" y="3361370"/>
            <a:ext cx="1768035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0EC4B1-F0EC-6BF0-EDEF-D8305D36A269}"/>
              </a:ext>
            </a:extLst>
          </p:cNvPr>
          <p:cNvSpPr txBox="1"/>
          <p:nvPr/>
        </p:nvSpPr>
        <p:spPr>
          <a:xfrm>
            <a:off x="450108" y="3153741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02AA1D-086F-AE21-0EAE-17B275B8A7D8}"/>
              </a:ext>
            </a:extLst>
          </p:cNvPr>
          <p:cNvSpPr txBox="1"/>
          <p:nvPr/>
        </p:nvSpPr>
        <p:spPr>
          <a:xfrm>
            <a:off x="450108" y="3629229"/>
            <a:ext cx="659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D26DF8-8C43-E05A-1F42-B202FFEE5881}"/>
              </a:ext>
            </a:extLst>
          </p:cNvPr>
          <p:cNvSpPr txBox="1"/>
          <p:nvPr/>
        </p:nvSpPr>
        <p:spPr>
          <a:xfrm>
            <a:off x="450108" y="4104717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7142E7-BEB4-5A11-2366-CC156C143A60}"/>
              </a:ext>
            </a:extLst>
          </p:cNvPr>
          <p:cNvSpPr txBox="1"/>
          <p:nvPr/>
        </p:nvSpPr>
        <p:spPr>
          <a:xfrm>
            <a:off x="450108" y="4580205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3" name="yt_image_1321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66598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6" name="yt_shape_13216"/>
          <p:cNvSpPr txBox="1"/>
          <p:nvPr/>
        </p:nvSpPr>
        <p:spPr>
          <a:xfrm>
            <a:off x="540119" y="1045868"/>
            <a:ext cx="11111999" cy="2404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为何值时，函数图象经过第一、三象限；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根据函数图象经过第一、三象限列出关于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的不等式，求出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的取值范围即可；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的增大而减小列出关于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的不等式，求出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的取值范围即可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3220"/>
          <p:cNvSpPr txBox="1"/>
          <p:nvPr/>
        </p:nvSpPr>
        <p:spPr>
          <a:xfrm>
            <a:off x="540119" y="3501008"/>
            <a:ext cx="11111999" cy="32169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函数图象经过第一、三象限，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熟知正比例函数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时，函数图象经过第一、三象限，当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时，函数图象经过第二、四象限，且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的增大而减小是解答此类问题的关键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7" name="yt_shape_13227"/>
          <p:cNvSpPr txBox="1"/>
          <p:nvPr/>
        </p:nvSpPr>
        <p:spPr>
          <a:xfrm>
            <a:off x="540000" y="925066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26" name="yt_image_1322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5066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9" name="yt_shape_13229"/>
          <p:cNvSpPr txBox="1"/>
          <p:nvPr/>
        </p:nvSpPr>
        <p:spPr>
          <a:xfrm>
            <a:off x="540000" y="1628363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正比例函数的图象</a:t>
            </a:r>
          </a:p>
        </p:txBody>
      </p:sp>
      <p:sp>
        <p:nvSpPr>
          <p:cNvPr id="13230" name="yt_shape_13230"/>
          <p:cNvSpPr txBox="1"/>
          <p:nvPr/>
        </p:nvSpPr>
        <p:spPr>
          <a:xfrm>
            <a:off x="540000" y="2132673"/>
            <a:ext cx="5650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31" name="yt_image_1323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64340"/>
            <a:ext cx="102275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2" name="yt_image_1323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2758" y="2764340"/>
            <a:ext cx="102275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3" name="yt_image_1323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05516" y="2764340"/>
            <a:ext cx="102275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4" name="yt_image_1323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8274" y="2764340"/>
            <a:ext cx="102275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7" name="yt_shape_13237"/>
          <p:cNvSpPr txBox="1"/>
          <p:nvPr/>
        </p:nvSpPr>
        <p:spPr>
          <a:xfrm>
            <a:off x="851345" y="386619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238" name="yt_shape_13238"/>
          <p:cNvSpPr txBox="1"/>
          <p:nvPr/>
        </p:nvSpPr>
        <p:spPr>
          <a:xfrm>
            <a:off x="2242510" y="386619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239" name="yt_shape_13239"/>
          <p:cNvSpPr txBox="1"/>
          <p:nvPr/>
        </p:nvSpPr>
        <p:spPr>
          <a:xfrm>
            <a:off x="3625268" y="386619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240" name="yt_shape_13240"/>
          <p:cNvSpPr txBox="1"/>
          <p:nvPr/>
        </p:nvSpPr>
        <p:spPr>
          <a:xfrm>
            <a:off x="4999619" y="386619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241" name="yt_shape_13241"/>
          <p:cNvSpPr txBox="1"/>
          <p:nvPr/>
        </p:nvSpPr>
        <p:spPr>
          <a:xfrm>
            <a:off x="540119" y="437881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的图象经过第一、三象限，则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2" name="yt_table_132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130549"/>
              </p:ext>
            </p:extLst>
          </p:nvPr>
        </p:nvGraphicFramePr>
        <p:xfrm>
          <a:off x="540000" y="4858116"/>
          <a:ext cx="8997316" cy="475488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sp>
        <p:nvSpPr>
          <p:cNvPr id="13244" name="yt_shape_13244"/>
          <p:cNvSpPr txBox="1"/>
          <p:nvPr/>
        </p:nvSpPr>
        <p:spPr>
          <a:xfrm>
            <a:off x="540119" y="5384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的图象经过第二、四象限，则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满足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即可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789028">
            <a:extLst>
              <a:ext uri="{FF2B5EF4-FFF2-40B4-BE49-F238E27FC236}">
                <a16:creationId xmlns:a16="http://schemas.microsoft.com/office/drawing/2014/main" id="{942BCD08-79E7-3806-2B0E-1F823913FD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00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98B334-0074-9D80-9B15-EAF957149D6F}"/>
              </a:ext>
            </a:extLst>
          </p:cNvPr>
          <p:cNvSpPr txBox="1"/>
          <p:nvPr/>
        </p:nvSpPr>
        <p:spPr>
          <a:xfrm>
            <a:off x="5215664" y="20858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B81062-6598-B870-0868-177E65BD4B80}"/>
              </a:ext>
            </a:extLst>
          </p:cNvPr>
          <p:cNvSpPr txBox="1"/>
          <p:nvPr/>
        </p:nvSpPr>
        <p:spPr>
          <a:xfrm>
            <a:off x="10686307" y="43320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180B24-D66C-68EE-F1D7-AAC9060DABC1}"/>
              </a:ext>
            </a:extLst>
          </p:cNvPr>
          <p:cNvSpPr txBox="1"/>
          <p:nvPr/>
        </p:nvSpPr>
        <p:spPr>
          <a:xfrm>
            <a:off x="1059708" y="5812969"/>
            <a:ext cx="3363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000" y="1899007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正比例函数的性质</a:t>
            </a:r>
          </a:p>
        </p:txBody>
      </p:sp>
      <p:sp>
        <p:nvSpPr>
          <p:cNvPr id="13246" name="yt_shape_13246"/>
          <p:cNvSpPr txBox="1"/>
          <p:nvPr/>
        </p:nvSpPr>
        <p:spPr>
          <a:xfrm>
            <a:off x="540119" y="24033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7" name="yt_table_132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37115"/>
              </p:ext>
            </p:extLst>
          </p:nvPr>
        </p:nvGraphicFramePr>
        <p:xfrm>
          <a:off x="540000" y="3362752"/>
          <a:ext cx="10364153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13249" name="yt_shape_13249"/>
          <p:cNvSpPr txBox="1"/>
          <p:nvPr/>
        </p:nvSpPr>
        <p:spPr>
          <a:xfrm>
            <a:off x="540000" y="3888923"/>
            <a:ext cx="6710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0" name="yt_table_132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11561"/>
              </p:ext>
            </p:extLst>
          </p:nvPr>
        </p:nvGraphicFramePr>
        <p:xfrm>
          <a:off x="540000" y="4368226"/>
          <a:ext cx="10490518" cy="950976"/>
        </p:xfrm>
        <a:graphic>
          <a:graphicData uri="http://schemas.openxmlformats.org/drawingml/2006/table">
            <a:tbl>
              <a:tblPr/>
              <a:tblGrid>
                <a:gridCol w="644398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4046538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图象经过第一、三象限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图象必经过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为何值，总有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pic>
        <p:nvPicPr>
          <p:cNvPr id="3" name="yt_shape_1700218789091">
            <a:extLst>
              <a:ext uri="{FF2B5EF4-FFF2-40B4-BE49-F238E27FC236}">
                <a16:creationId xmlns:a16="http://schemas.microsoft.com/office/drawing/2014/main" id="{51BD1D1A-D3FA-7DC2-8BEF-E8EA26EDA9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4068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85B392-45BE-DF4A-C077-90FD0A4262A1}"/>
              </a:ext>
            </a:extLst>
          </p:cNvPr>
          <p:cNvSpPr txBox="1"/>
          <p:nvPr/>
        </p:nvSpPr>
        <p:spPr>
          <a:xfrm>
            <a:off x="1669308" y="28319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E421E8-EB0B-ECDC-263B-7FF9472A3984}"/>
              </a:ext>
            </a:extLst>
          </p:cNvPr>
          <p:cNvSpPr txBox="1"/>
          <p:nvPr/>
        </p:nvSpPr>
        <p:spPr>
          <a:xfrm>
            <a:off x="6282464" y="38421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2" name="yt_shape_13252"/>
              <p:cNvSpPr txBox="1"/>
              <p:nvPr/>
            </p:nvSpPr>
            <p:spPr>
              <a:xfrm>
                <a:off x="425371" y="1803698"/>
                <a:ext cx="11532545" cy="16382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的图象如图所示，当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，由此可知，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减小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都在此函数的图象上，则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52" name="yt_shape_132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803698"/>
                <a:ext cx="11532545" cy="1638269"/>
              </a:xfrm>
              <a:prstGeom prst="rect">
                <a:avLst/>
              </a:prstGeom>
              <a:blipFill>
                <a:blip r:embed="rId2"/>
                <a:stretch>
                  <a:fillRect l="-1638" r="-1533" b="-7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54" name="yt_image_1325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1353" y="3593503"/>
            <a:ext cx="1949293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70BBAD-F8BC-6E2F-9247-DE5D70395089}"/>
              </a:ext>
            </a:extLst>
          </p:cNvPr>
          <p:cNvSpPr txBox="1"/>
          <p:nvPr/>
        </p:nvSpPr>
        <p:spPr>
          <a:xfrm>
            <a:off x="8090298" y="1756892"/>
            <a:ext cx="6372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109418-F5D9-8769-7C50-E468B4B009A3}"/>
              </a:ext>
            </a:extLst>
          </p:cNvPr>
          <p:cNvSpPr txBox="1"/>
          <p:nvPr/>
        </p:nvSpPr>
        <p:spPr>
          <a:xfrm>
            <a:off x="10877796" y="1756892"/>
            <a:ext cx="4848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3D60F5-F515-1C1F-58DD-62C50DA2170E}"/>
              </a:ext>
            </a:extLst>
          </p:cNvPr>
          <p:cNvSpPr txBox="1"/>
          <p:nvPr/>
        </p:nvSpPr>
        <p:spPr>
          <a:xfrm>
            <a:off x="335360" y="24283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06AF03-0B9F-A875-0E2A-8C89C1BBD9DE}"/>
              </a:ext>
            </a:extLst>
          </p:cNvPr>
          <p:cNvSpPr txBox="1"/>
          <p:nvPr/>
        </p:nvSpPr>
        <p:spPr>
          <a:xfrm>
            <a:off x="3984228" y="24283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8C747C-4D33-66FC-21CF-BE7E6830AE34}"/>
              </a:ext>
            </a:extLst>
          </p:cNvPr>
          <p:cNvSpPr txBox="1"/>
          <p:nvPr/>
        </p:nvSpPr>
        <p:spPr>
          <a:xfrm>
            <a:off x="1804788" y="290382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6" name="yt_shape_13256"/>
              <p:cNvSpPr txBox="1"/>
              <p:nvPr/>
            </p:nvSpPr>
            <p:spPr>
              <a:xfrm>
                <a:off x="540000" y="1756473"/>
                <a:ext cx="7309693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为何值时，函数图象经过第一、三象限？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的增大而减小？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若函数图象经过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，求此函数的解析式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6" name="yt_shape_13256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6473"/>
                <a:ext cx="7309693" cy="3705053"/>
              </a:xfrm>
              <a:prstGeom prst="rect">
                <a:avLst/>
              </a:prstGeom>
              <a:blipFill>
                <a:blip r:embed="rId2"/>
                <a:stretch>
                  <a:fillRect l="-2585" t="-1316" r="-1585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9D9FB8-B464-1E93-0521-4A1492C2DB8F}"/>
                  </a:ext>
                </a:extLst>
              </p:cNvPr>
              <p:cNvSpPr txBox="1"/>
              <p:nvPr/>
            </p:nvSpPr>
            <p:spPr>
              <a:xfrm>
                <a:off x="449989" y="2660643"/>
                <a:ext cx="2213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E19D9FB8-B464-1E93-0521-4A1492C2DB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0643"/>
                <a:ext cx="2213674" cy="765061"/>
              </a:xfrm>
              <a:prstGeom prst="rect">
                <a:avLst/>
              </a:prstGeom>
              <a:blipFill>
                <a:blip r:embed="rId3"/>
                <a:stretch>
                  <a:fillRect l="-4408" r="-44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71B440-817B-EF5B-F303-67C9CBF5BA00}"/>
                  </a:ext>
                </a:extLst>
              </p:cNvPr>
              <p:cNvSpPr txBox="1"/>
              <p:nvPr/>
            </p:nvSpPr>
            <p:spPr>
              <a:xfrm>
                <a:off x="449989" y="3807580"/>
                <a:ext cx="2213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7071B440-817B-EF5B-F303-67C9CBF5BA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7580"/>
                <a:ext cx="2213674" cy="765061"/>
              </a:xfrm>
              <a:prstGeom prst="rect">
                <a:avLst/>
              </a:prstGeom>
              <a:blipFill>
                <a:blip r:embed="rId4"/>
                <a:stretch>
                  <a:fillRect l="-4408" r="-440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E45A231-40E6-B858-3B8F-663A3ADC7E6F}"/>
              </a:ext>
            </a:extLst>
          </p:cNvPr>
          <p:cNvSpPr txBox="1"/>
          <p:nvPr/>
        </p:nvSpPr>
        <p:spPr>
          <a:xfrm>
            <a:off x="449989" y="495451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5" name="yt_shape_13265"/>
          <p:cNvSpPr txBox="1"/>
          <p:nvPr/>
        </p:nvSpPr>
        <p:spPr>
          <a:xfrm>
            <a:off x="540000" y="1844570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忽视自变量的取值范围致错</a:t>
            </a:r>
          </a:p>
        </p:txBody>
      </p:sp>
      <p:sp>
        <p:nvSpPr>
          <p:cNvPr id="13266" name="yt_shape_13266"/>
          <p:cNvSpPr txBox="1"/>
          <p:nvPr/>
        </p:nvSpPr>
        <p:spPr>
          <a:xfrm>
            <a:off x="540000" y="2348880"/>
            <a:ext cx="7787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正方形的周长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67" name="yt_image_132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80547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68" name="yt_image_132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5628" y="2980547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69" name="yt_image_132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1256" y="2980547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70" name="yt_image_132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6884" y="2980547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3" name="yt_shape_13273"/>
          <p:cNvSpPr txBox="1"/>
          <p:nvPr/>
        </p:nvSpPr>
        <p:spPr>
          <a:xfrm>
            <a:off x="837780" y="398981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274" name="yt_shape_13274"/>
          <p:cNvSpPr txBox="1"/>
          <p:nvPr/>
        </p:nvSpPr>
        <p:spPr>
          <a:xfrm>
            <a:off x="2201815" y="398981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275" name="yt_shape_13275"/>
          <p:cNvSpPr txBox="1"/>
          <p:nvPr/>
        </p:nvSpPr>
        <p:spPr>
          <a:xfrm>
            <a:off x="3557443" y="398981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276" name="yt_shape_13276"/>
          <p:cNvSpPr txBox="1"/>
          <p:nvPr/>
        </p:nvSpPr>
        <p:spPr>
          <a:xfrm>
            <a:off x="4904664" y="398981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789169">
            <a:extLst>
              <a:ext uri="{FF2B5EF4-FFF2-40B4-BE49-F238E27FC236}">
                <a16:creationId xmlns:a16="http://schemas.microsoft.com/office/drawing/2014/main" id="{244C832E-A6B0-F640-38A6-5FB86FCC1E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862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975B4E-F2D9-B5B5-6972-1E477CD62270}"/>
              </a:ext>
            </a:extLst>
          </p:cNvPr>
          <p:cNvSpPr txBox="1"/>
          <p:nvPr/>
        </p:nvSpPr>
        <p:spPr>
          <a:xfrm>
            <a:off x="7349264" y="23020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8" name="yt_shape_13278"/>
          <p:cNvSpPr txBox="1"/>
          <p:nvPr/>
        </p:nvSpPr>
        <p:spPr>
          <a:xfrm>
            <a:off x="540000" y="182848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77" name="yt_image_1327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848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0" name="yt_shape_13280"/>
          <p:cNvSpPr txBox="1"/>
          <p:nvPr/>
        </p:nvSpPr>
        <p:spPr>
          <a:xfrm>
            <a:off x="540119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的图象上有两点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81" name="yt_table_13281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8698884"/>
                  </p:ext>
                </p:extLst>
              </p:nvPr>
            </p:nvGraphicFramePr>
            <p:xfrm>
              <a:off x="540000" y="3479788"/>
              <a:ext cx="4746943" cy="1059371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281" name="yt_table_13281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8698884"/>
                  </p:ext>
                </p:extLst>
              </p:nvPr>
            </p:nvGraphicFramePr>
            <p:xfrm>
              <a:off x="540000" y="3479788"/>
              <a:ext cx="4746943" cy="1149350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</a:tblGrid>
                  <a:tr h="6738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667" b="-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000" b="-918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5173A3-FE73-88CE-4B5B-343B1E747164}"/>
              </a:ext>
            </a:extLst>
          </p:cNvPr>
          <p:cNvSpPr txBox="1"/>
          <p:nvPr/>
        </p:nvSpPr>
        <p:spPr>
          <a:xfrm>
            <a:off x="6257183" y="29490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2" name="yt_shape_13282"/>
          <p:cNvSpPr txBox="1"/>
          <p:nvPr/>
        </p:nvSpPr>
        <p:spPr>
          <a:xfrm>
            <a:off x="540119" y="2088944"/>
            <a:ext cx="11316521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惠水四中月考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有公共点，则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83" name="yt_image_13283" title="H_114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544" y="3680874"/>
            <a:ext cx="1256911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7B5E71-2178-B2E3-0627-A4A397F5D2E2}"/>
              </a:ext>
            </a:extLst>
          </p:cNvPr>
          <p:cNvSpPr txBox="1"/>
          <p:nvPr/>
        </p:nvSpPr>
        <p:spPr>
          <a:xfrm>
            <a:off x="8616280" y="2517626"/>
            <a:ext cx="266429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答案不唯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21F85E-6B59-D126-1621-10E068663F4D}"/>
              </a:ext>
            </a:extLst>
          </p:cNvPr>
          <p:cNvSpPr txBox="1"/>
          <p:nvPr/>
        </p:nvSpPr>
        <p:spPr>
          <a:xfrm>
            <a:off x="450108" y="29931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1948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