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1" r:id="rId6"/>
    <p:sldId id="374" r:id="rId7"/>
    <p:sldId id="381" r:id="rId8"/>
    <p:sldId id="384" r:id="rId9"/>
    <p:sldId id="386" r:id="rId10"/>
    <p:sldId id="388" r:id="rId11"/>
    <p:sldId id="389" r:id="rId12"/>
    <p:sldId id="392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25" name="yt_image_12825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237200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8" name="yt_shape_12828"/>
          <p:cNvSpPr txBox="1"/>
          <p:nvPr/>
        </p:nvSpPr>
        <p:spPr>
          <a:xfrm>
            <a:off x="540119" y="2900551"/>
            <a:ext cx="11172505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一般地，在一个变化过程中，如果有两个变量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，并且对于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的每一个确定的值，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都有唯一确定的值与其对应，那么我们就说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自变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函数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，如果当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叫做当自变量的值为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函数值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确定自变量的取值范围时，不仅要考虑使函数关系式有意义，而且还要注意问题的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实际意义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C9B07E-1569-6177-3197-67059F5B2963}"/>
              </a:ext>
            </a:extLst>
          </p:cNvPr>
          <p:cNvSpPr txBox="1"/>
          <p:nvPr/>
        </p:nvSpPr>
        <p:spPr>
          <a:xfrm>
            <a:off x="7615849" y="332923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自变量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BA22FA-6B2A-F042-7DF5-91E3EDE92D1A}"/>
              </a:ext>
            </a:extLst>
          </p:cNvPr>
          <p:cNvSpPr txBox="1"/>
          <p:nvPr/>
        </p:nvSpPr>
        <p:spPr>
          <a:xfrm>
            <a:off x="10272464" y="332923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函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CB764E-3073-55CC-636E-BC76C187D76B}"/>
              </a:ext>
            </a:extLst>
          </p:cNvPr>
          <p:cNvSpPr txBox="1"/>
          <p:nvPr/>
        </p:nvSpPr>
        <p:spPr>
          <a:xfrm>
            <a:off x="7615848" y="380472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函数值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EA9B18-A1E6-A9C8-921F-47B53E46A707}"/>
              </a:ext>
            </a:extLst>
          </p:cNvPr>
          <p:cNvSpPr txBox="1"/>
          <p:nvPr/>
        </p:nvSpPr>
        <p:spPr>
          <a:xfrm>
            <a:off x="1059708" y="475569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实际意义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C814937-A40A-F9C0-C92D-B2C574118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5" y="1683359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" name="yt_shape_12902"/>
          <p:cNvSpPr txBox="1"/>
          <p:nvPr/>
        </p:nvSpPr>
        <p:spPr>
          <a:xfrm>
            <a:off x="540000" y="1301395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01" name="yt_image_12901" title="H_50.9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1395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4" name="yt_shape_12904"/>
          <p:cNvSpPr txBox="1"/>
          <p:nvPr/>
        </p:nvSpPr>
        <p:spPr>
          <a:xfrm>
            <a:off x="540119" y="1998978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移动时，有些线段的长度保持不变，有些则发生了变化；有些三角形的面积始终保持不变，另一些则发生了变化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请分别找出变化与不变的线段、三角形；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长度变化的线段有：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；长度不变的线段有：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面积变化的三角形为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面积不变的三角形为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907" name="yt_image_12907" title="H_89.3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1510" y="4077072"/>
            <a:ext cx="1570489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A3B191-479E-7A6D-B368-A7A8CD8FA316}"/>
              </a:ext>
            </a:extLst>
          </p:cNvPr>
          <p:cNvSpPr txBox="1"/>
          <p:nvPr/>
        </p:nvSpPr>
        <p:spPr>
          <a:xfrm>
            <a:off x="450108" y="385412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长度变化的线段有：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98FF0B-B563-0368-27B8-1BAF47872F20}"/>
              </a:ext>
            </a:extLst>
          </p:cNvPr>
          <p:cNvSpPr txBox="1"/>
          <p:nvPr/>
        </p:nvSpPr>
        <p:spPr>
          <a:xfrm>
            <a:off x="450108" y="4329612"/>
            <a:ext cx="84513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；长度不变的线段有：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E1E454-46D0-4D00-C399-1198B1313EFF}"/>
              </a:ext>
            </a:extLst>
          </p:cNvPr>
          <p:cNvSpPr txBox="1"/>
          <p:nvPr/>
        </p:nvSpPr>
        <p:spPr>
          <a:xfrm>
            <a:off x="450108" y="4805100"/>
            <a:ext cx="52699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面积变化的三角形为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BA12D5-D090-4153-84C9-097C8A3CF5C8}"/>
              </a:ext>
            </a:extLst>
          </p:cNvPr>
          <p:cNvSpPr txBox="1"/>
          <p:nvPr/>
        </p:nvSpPr>
        <p:spPr>
          <a:xfrm>
            <a:off x="450108" y="5280588"/>
            <a:ext cx="387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面积不变的三角形为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9" name="yt_shape_12909"/>
              <p:cNvSpPr txBox="1"/>
              <p:nvPr/>
            </p:nvSpPr>
            <p:spPr>
              <a:xfrm>
                <a:off x="540119" y="1871603"/>
                <a:ext cx="11111999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若矩形的长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，宽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，请分别写出变化的线段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、变化的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之间的函数关系式，并指出自变量的取值范围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的长度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之间的函数关系为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909" name="yt_shape_129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1603"/>
                <a:ext cx="11111999" cy="3507179"/>
              </a:xfrm>
              <a:prstGeom prst="rect">
                <a:avLst/>
              </a:prstGeom>
              <a:blipFill>
                <a:blip r:embed="rId2"/>
                <a:stretch>
                  <a:fillRect l="-1701" t="-1391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12" name="yt_image_12912" title="H_89.3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1510" y="2931512"/>
            <a:ext cx="1570489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BCD57A-AAF3-3FED-0165-676212471C60}"/>
              </a:ext>
            </a:extLst>
          </p:cNvPr>
          <p:cNvSpPr txBox="1"/>
          <p:nvPr/>
        </p:nvSpPr>
        <p:spPr>
          <a:xfrm>
            <a:off x="450108" y="3625193"/>
            <a:ext cx="629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A22151-F85D-56E0-6D58-5015545C74DC}"/>
              </a:ext>
            </a:extLst>
          </p:cNvPr>
          <p:cNvSpPr txBox="1"/>
          <p:nvPr/>
        </p:nvSpPr>
        <p:spPr>
          <a:xfrm>
            <a:off x="450108" y="4100681"/>
            <a:ext cx="1062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的长度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900F33-C4EA-2713-02D5-D855125E0D28}"/>
                  </a:ext>
                </a:extLst>
              </p:cNvPr>
              <p:cNvSpPr txBox="1"/>
              <p:nvPr/>
            </p:nvSpPr>
            <p:spPr>
              <a:xfrm>
                <a:off x="450108" y="4576170"/>
                <a:ext cx="105336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与线段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之间的函数关系为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2B900F33-C4EA-2713-02D5-D855125E0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6170"/>
                <a:ext cx="10533697" cy="765061"/>
              </a:xfrm>
              <a:prstGeom prst="rect">
                <a:avLst/>
              </a:prstGeom>
              <a:blipFill>
                <a:blip r:embed="rId4"/>
                <a:stretch>
                  <a:fillRect l="-926" r="-81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94A61C2-E2B2-284A-F6A7-397E8DEA6F4F}"/>
              </a:ext>
            </a:extLst>
          </p:cNvPr>
          <p:cNvSpPr txBox="1"/>
          <p:nvPr/>
        </p:nvSpPr>
        <p:spPr>
          <a:xfrm>
            <a:off x="450108" y="5247618"/>
            <a:ext cx="206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0" name="yt_image_12830" title="H_25.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96088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33" name="yt_shape_12833"/>
              <p:cNvSpPr txBox="1"/>
              <p:nvPr/>
            </p:nvSpPr>
            <p:spPr>
              <a:xfrm>
                <a:off x="540119" y="1340768"/>
                <a:ext cx="11111999" cy="28467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求下列函数自变量的取值范围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要确定自变量的取值范围，在没有实际问题限制时，只需使函数解析式有意义即可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，即自变量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的取值范围是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2833" name="yt_shape_12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0768"/>
                <a:ext cx="11111999" cy="2846741"/>
              </a:xfrm>
              <a:prstGeom prst="rect">
                <a:avLst/>
              </a:prstGeom>
              <a:blipFill>
                <a:blip r:embed="rId3"/>
                <a:stretch>
                  <a:fillRect l="-1701" t="-3854" r="-439" b="-2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840"/>
          <p:cNvSpPr txBox="1"/>
          <p:nvPr/>
        </p:nvSpPr>
        <p:spPr>
          <a:xfrm>
            <a:off x="540119" y="4665974"/>
            <a:ext cx="11111999" cy="1998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，即自变量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的取值范围是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白正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函数自变量的取值范围的确定方法：首先，自变量的取值必须使函数解析式有意义；其次，自变量的取值必须使实际问题有意义，而后者往往容易被忽略，因此，在分析具体问题时，一定要从多方面考虑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000" y="154539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42" name="yt_image_12842" title="H_51.3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539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5" name="yt_shape_12845"/>
          <p:cNvSpPr txBox="1"/>
          <p:nvPr/>
        </p:nvSpPr>
        <p:spPr>
          <a:xfrm>
            <a:off x="540000" y="2248695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函数的定义</a:t>
            </a:r>
          </a:p>
        </p:txBody>
      </p:sp>
      <p:sp>
        <p:nvSpPr>
          <p:cNvPr id="12846" name="yt_shape_12846"/>
          <p:cNvSpPr txBox="1"/>
          <p:nvPr/>
        </p:nvSpPr>
        <p:spPr>
          <a:xfrm>
            <a:off x="540000" y="2753005"/>
            <a:ext cx="59583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下列式子中，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7" name="yt_table_128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145686"/>
              </p:ext>
            </p:extLst>
          </p:nvPr>
        </p:nvGraphicFramePr>
        <p:xfrm>
          <a:off x="540000" y="3232308"/>
          <a:ext cx="9524366" cy="475488"/>
        </p:xfrm>
        <a:graphic>
          <a:graphicData uri="http://schemas.openxmlformats.org/drawingml/2006/table">
            <a:tbl>
              <a:tblPr/>
              <a:tblGrid>
                <a:gridCol w="2616518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827655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12849" name="yt_shape_12849"/>
          <p:cNvSpPr txBox="1"/>
          <p:nvPr/>
        </p:nvSpPr>
        <p:spPr>
          <a:xfrm>
            <a:off x="540119" y="37584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下列变量之间的关系中，是函数关系的有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三角形的面积与底边长；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多边形的内角和与边数；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圆的面积与半径；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2851" name="yt_table_128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772221"/>
              </p:ext>
            </p:extLst>
          </p:nvPr>
        </p:nvGraphicFramePr>
        <p:xfrm>
          <a:off x="540000" y="5197217"/>
          <a:ext cx="9297353" cy="475488"/>
        </p:xfrm>
        <a:graphic>
          <a:graphicData uri="http://schemas.openxmlformats.org/drawingml/2006/table">
            <a:tbl>
              <a:tblPr/>
              <a:tblGrid>
                <a:gridCol w="2616518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827655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pic>
        <p:nvPicPr>
          <p:cNvPr id="3" name="yt_shape_1700218731884" title="H_28.801733">
            <a:extLst>
              <a:ext uri="{FF2B5EF4-FFF2-40B4-BE49-F238E27FC236}">
                <a16:creationId xmlns:a16="http://schemas.microsoft.com/office/drawing/2014/main" id="{17A39E41-E887-5E3A-415B-6CD6DEC04C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037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10A391-C7C1-33AC-0772-7079A34E7462}"/>
              </a:ext>
            </a:extLst>
          </p:cNvPr>
          <p:cNvSpPr txBox="1"/>
          <p:nvPr/>
        </p:nvSpPr>
        <p:spPr>
          <a:xfrm>
            <a:off x="5520464" y="2706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A2EF9D-6CEA-FF5D-A56D-8F6D5EAF34BF}"/>
              </a:ext>
            </a:extLst>
          </p:cNvPr>
          <p:cNvSpPr txBox="1"/>
          <p:nvPr/>
        </p:nvSpPr>
        <p:spPr>
          <a:xfrm>
            <a:off x="6774707" y="371167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3" name="yt_shape_12853"/>
          <p:cNvSpPr txBox="1"/>
          <p:nvPr/>
        </p:nvSpPr>
        <p:spPr>
          <a:xfrm>
            <a:off x="540000" y="1991224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函数值</a:t>
            </a:r>
          </a:p>
        </p:txBody>
      </p:sp>
      <p:sp>
        <p:nvSpPr>
          <p:cNvPr id="12854" name="yt_shape_12854"/>
          <p:cNvSpPr txBox="1"/>
          <p:nvPr/>
        </p:nvSpPr>
        <p:spPr>
          <a:xfrm>
            <a:off x="540000" y="2495534"/>
            <a:ext cx="6982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5" name="yt_table_128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000021"/>
              </p:ext>
            </p:extLst>
          </p:nvPr>
        </p:nvGraphicFramePr>
        <p:xfrm>
          <a:off x="540000" y="297483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sp>
        <p:nvSpPr>
          <p:cNvPr id="12857" name="yt_shape_12857"/>
          <p:cNvSpPr txBox="1"/>
          <p:nvPr/>
        </p:nvSpPr>
        <p:spPr>
          <a:xfrm>
            <a:off x="540120" y="35010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某种型号的导弹的速度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与发射时间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，现导弹发出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后即将击中目标，则此时该导弹的速度应为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km/h.</a:t>
            </a:r>
          </a:p>
        </p:txBody>
      </p:sp>
      <p:pic>
        <p:nvPicPr>
          <p:cNvPr id="3" name="yt_shape_1700218731944" title="H_28.801733">
            <a:extLst>
              <a:ext uri="{FF2B5EF4-FFF2-40B4-BE49-F238E27FC236}">
                <a16:creationId xmlns:a16="http://schemas.microsoft.com/office/drawing/2014/main" id="{DB1D119D-3225-698B-AD6B-B635A737B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329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A9BAF7-D205-53E0-5EED-DD95C551AB8D}"/>
              </a:ext>
            </a:extLst>
          </p:cNvPr>
          <p:cNvSpPr txBox="1"/>
          <p:nvPr/>
        </p:nvSpPr>
        <p:spPr>
          <a:xfrm>
            <a:off x="6552339" y="24487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06DBB8-E9B1-9499-2DB1-B5E0B76E4471}"/>
              </a:ext>
            </a:extLst>
          </p:cNvPr>
          <p:cNvSpPr txBox="1"/>
          <p:nvPr/>
        </p:nvSpPr>
        <p:spPr>
          <a:xfrm>
            <a:off x="9602046" y="392969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8" name="yt_shape_12858"/>
          <p:cNvSpPr txBox="1"/>
          <p:nvPr/>
        </p:nvSpPr>
        <p:spPr>
          <a:xfrm>
            <a:off x="540000" y="908466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自变量的取值范围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59" name="yt_shape_12859"/>
              <p:cNvSpPr txBox="1"/>
              <p:nvPr/>
            </p:nvSpPr>
            <p:spPr>
              <a:xfrm>
                <a:off x="540119" y="1412776"/>
                <a:ext cx="11388529" cy="35598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黑龙江省中考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已知水池中有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立方米的水，每小时抽水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立方米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剩余水的体积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立方米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与时间</a:t>
                </a:r>
                <a:r>
                  <a:rPr lang="en-US" altLang="zh-CN" sz="2400" b="0" i="1" u="none" spc="-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小时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之间的函数解析式是</a:t>
                </a:r>
                <a:r>
                  <a:rPr lang="zh-CN" altLang="zh-CN" sz="100" b="0" i="0" spc="-15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spc="-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spc="-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              </a:t>
                </a:r>
                <a:r>
                  <a:rPr lang="en-US" altLang="zh-CN" sz="2400" b="0" i="1" u="sng" spc="-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sng" spc="-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 spc="-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1" u="sng" spc="-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sng" spc="-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5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spc="-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小时后，池中还有多少水？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小时后，池中还有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立方米水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859" name="yt_shape_128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2776"/>
                <a:ext cx="11388529" cy="3559821"/>
              </a:xfrm>
              <a:prstGeom prst="rect">
                <a:avLst/>
              </a:prstGeom>
              <a:blipFill>
                <a:blip r:embed="rId2"/>
                <a:stretch>
                  <a:fillRect l="-1660" b="-2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732007" title="H_28.801733">
            <a:extLst>
              <a:ext uri="{FF2B5EF4-FFF2-40B4-BE49-F238E27FC236}">
                <a16:creationId xmlns:a16="http://schemas.microsoft.com/office/drawing/2014/main" id="{9D0951D6-5B94-1BA8-A69F-72E25F787C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143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80D30E-819C-E332-0113-37B7B7291918}"/>
                  </a:ext>
                </a:extLst>
              </p:cNvPr>
              <p:cNvSpPr txBox="1"/>
              <p:nvPr/>
            </p:nvSpPr>
            <p:spPr>
              <a:xfrm>
                <a:off x="8724539" y="1365970"/>
                <a:ext cx="13580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80D30E-819C-E332-0113-37B7B72919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4539" y="1365970"/>
                <a:ext cx="1358012" cy="766077"/>
              </a:xfrm>
              <a:prstGeom prst="rect">
                <a:avLst/>
              </a:prstGeom>
              <a:blipFill>
                <a:blip r:embed="rId4"/>
                <a:stretch>
                  <a:fillRect l="-67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DE8B53A-BB5F-0453-D003-0DDE2EF21D79}"/>
              </a:ext>
            </a:extLst>
          </p:cNvPr>
          <p:cNvCxnSpPr/>
          <p:nvPr/>
        </p:nvCxnSpPr>
        <p:spPr>
          <a:xfrm>
            <a:off x="8509750" y="2104291"/>
            <a:ext cx="14827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8041C4E4-9730-CC6A-9395-711D5DDD9815}"/>
              </a:ext>
            </a:extLst>
          </p:cNvPr>
          <p:cNvSpPr txBox="1"/>
          <p:nvPr/>
        </p:nvSpPr>
        <p:spPr>
          <a:xfrm>
            <a:off x="9402052" y="2470734"/>
            <a:ext cx="208823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50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216F6D-F093-09EF-F88D-80EC2958E72D}"/>
              </a:ext>
            </a:extLst>
          </p:cNvPr>
          <p:cNvSpPr txBox="1"/>
          <p:nvPr/>
        </p:nvSpPr>
        <p:spPr>
          <a:xfrm>
            <a:off x="4344246" y="2974790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E7116-B7AA-4C70-ACDB-E59573520D2D}"/>
              </a:ext>
            </a:extLst>
          </p:cNvPr>
          <p:cNvSpPr txBox="1"/>
          <p:nvPr/>
        </p:nvSpPr>
        <p:spPr>
          <a:xfrm>
            <a:off x="450108" y="3950890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BA6830-DAEF-3836-AE33-8F370930655E}"/>
              </a:ext>
            </a:extLst>
          </p:cNvPr>
          <p:cNvSpPr txBox="1"/>
          <p:nvPr/>
        </p:nvSpPr>
        <p:spPr>
          <a:xfrm>
            <a:off x="450108" y="4426378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小时后，池中还有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立方米水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867"/>
          <p:cNvSpPr txBox="1"/>
          <p:nvPr/>
        </p:nvSpPr>
        <p:spPr>
          <a:xfrm>
            <a:off x="540000" y="5011266"/>
            <a:ext cx="937115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在求函数自变量的取值范围时，因忽略分母不等于零而错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2868"/>
              <p:cNvSpPr txBox="1"/>
              <p:nvPr/>
            </p:nvSpPr>
            <p:spPr>
              <a:xfrm>
                <a:off x="540120" y="5515576"/>
                <a:ext cx="11388528" cy="709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齐齐哈尔市中考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" name="yt_shape_128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515576"/>
                <a:ext cx="11388528" cy="709105"/>
              </a:xfrm>
              <a:prstGeom prst="rect">
                <a:avLst/>
              </a:prstGeom>
              <a:blipFill>
                <a:blip r:embed="rId5"/>
                <a:stretch>
                  <a:fillRect l="-1660" r="-803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shape_1700218732065" title="H_28.801733">
            <a:extLst>
              <a:ext uri="{FF2B5EF4-FFF2-40B4-BE49-F238E27FC236}">
                <a16:creationId xmlns:a16="http://schemas.microsoft.com/office/drawing/2014/main" id="{D25977A4-F1A9-DC5B-04BF-EC1BF188AC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052943"/>
            <a:ext cx="1355917" cy="36578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5C0B6F6-BF5A-1581-0D39-A99C5B9C98A3}"/>
              </a:ext>
            </a:extLst>
          </p:cNvPr>
          <p:cNvSpPr txBox="1"/>
          <p:nvPr/>
        </p:nvSpPr>
        <p:spPr>
          <a:xfrm>
            <a:off x="9768408" y="5468770"/>
            <a:ext cx="1800200" cy="7958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8" grpId="0" build="allAtOnce"/>
      <p:bldP spid="9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000" y="1008635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70" name="yt_image_12870" title="H_50.4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863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73" name="yt_shape_12873"/>
              <p:cNvSpPr txBox="1"/>
              <p:nvPr/>
            </p:nvSpPr>
            <p:spPr>
              <a:xfrm>
                <a:off x="540000" y="1700504"/>
                <a:ext cx="8537978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时，函数值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2873" name="yt_shape_1287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0504"/>
                <a:ext cx="8537978" cy="1070934"/>
              </a:xfrm>
              <a:prstGeom prst="rect">
                <a:avLst/>
              </a:prstGeom>
              <a:blipFill>
                <a:blip r:embed="rId3"/>
                <a:stretch>
                  <a:fillRect l="-2214" r="-1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75" name="yt_table_128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50634"/>
              </p:ext>
            </p:extLst>
          </p:nvPr>
        </p:nvGraphicFramePr>
        <p:xfrm>
          <a:off x="540000" y="282222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sp>
        <p:nvSpPr>
          <p:cNvPr id="12877" name="yt_shape_12877"/>
          <p:cNvSpPr txBox="1"/>
          <p:nvPr/>
        </p:nvSpPr>
        <p:spPr>
          <a:xfrm>
            <a:off x="540120" y="33483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遵义县五中单元卷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，则其底边长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与腰长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的函数关系式及自变量的取值范围应为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8" name="yt_table_1287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615419"/>
              </p:ext>
            </p:extLst>
          </p:nvPr>
        </p:nvGraphicFramePr>
        <p:xfrm>
          <a:off x="540000" y="4307832"/>
          <a:ext cx="4392613" cy="1901952"/>
        </p:xfrm>
        <a:graphic>
          <a:graphicData uri="http://schemas.openxmlformats.org/drawingml/2006/table">
            <a:tbl>
              <a:tblPr/>
              <a:tblGrid>
                <a:gridCol w="439261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为一切实数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8AA2139-4908-55A9-2A1E-EEACD33DC7E9}"/>
              </a:ext>
            </a:extLst>
          </p:cNvPr>
          <p:cNvSpPr txBox="1"/>
          <p:nvPr/>
        </p:nvSpPr>
        <p:spPr>
          <a:xfrm>
            <a:off x="8075133" y="1916832"/>
            <a:ext cx="400748" cy="8910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79E0A2-EA9C-1EA4-7642-C68E05ED47EC}"/>
              </a:ext>
            </a:extLst>
          </p:cNvPr>
          <p:cNvSpPr txBox="1"/>
          <p:nvPr/>
        </p:nvSpPr>
        <p:spPr>
          <a:xfrm>
            <a:off x="7222383" y="37770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0" name="yt_shape_12880"/>
              <p:cNvSpPr txBox="1"/>
              <p:nvPr/>
            </p:nvSpPr>
            <p:spPr>
              <a:xfrm>
                <a:off x="540119" y="2335542"/>
                <a:ext cx="11111999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呼和浩特市中考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某超市糯米的价格为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千克，端午节推出促销活动：一次购买的数量不超过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时，按原价售出；超过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时，超过的部分打八折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若某人付款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元，则他购买了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糯米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设这个人的付款金额为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元，购买量为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，则购买量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关于付款金额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80" name="yt_shape_128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5542"/>
                <a:ext cx="11111999" cy="2079287"/>
              </a:xfrm>
              <a:prstGeom prst="rect">
                <a:avLst/>
              </a:prstGeom>
              <a:blipFill>
                <a:blip r:embed="rId2"/>
                <a:stretch>
                  <a:fillRect l="-1701" t="-2346" r="-1153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4587CC-4F68-E0DC-4040-02DE3C822965}"/>
              </a:ext>
            </a:extLst>
          </p:cNvPr>
          <p:cNvSpPr txBox="1"/>
          <p:nvPr/>
        </p:nvSpPr>
        <p:spPr>
          <a:xfrm>
            <a:off x="3193308" y="323971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D32555-D7B9-8610-9E76-FE6321312152}"/>
                  </a:ext>
                </a:extLst>
              </p:cNvPr>
              <p:cNvSpPr txBox="1"/>
              <p:nvPr/>
            </p:nvSpPr>
            <p:spPr>
              <a:xfrm>
                <a:off x="6646121" y="3573016"/>
                <a:ext cx="149574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D32555-D7B9-8610-9E76-FE6321312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121" y="3573016"/>
                <a:ext cx="1495743" cy="765061"/>
              </a:xfrm>
              <a:prstGeom prst="rect">
                <a:avLst/>
              </a:prstGeom>
              <a:blipFill>
                <a:blip r:embed="rId3"/>
                <a:stretch>
                  <a:fillRect l="-609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3" name="yt_shape_12883"/>
              <p:cNvSpPr txBox="1"/>
              <p:nvPr/>
            </p:nvSpPr>
            <p:spPr>
              <a:xfrm>
                <a:off x="540000" y="1628800"/>
                <a:ext cx="6581930" cy="48753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看成是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的函数，求出其函数关系式；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时，求函数值；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883" name="yt_shape_12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8800"/>
                <a:ext cx="6581930" cy="4875309"/>
              </a:xfrm>
              <a:prstGeom prst="rect">
                <a:avLst/>
              </a:prstGeom>
              <a:blipFill>
                <a:blip r:embed="rId2"/>
                <a:stretch>
                  <a:fillRect l="-2873" t="-1000" r="-1854" b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31BED0-EC6F-C8A2-467D-6F918405F855}"/>
              </a:ext>
            </a:extLst>
          </p:cNvPr>
          <p:cNvSpPr txBox="1"/>
          <p:nvPr/>
        </p:nvSpPr>
        <p:spPr>
          <a:xfrm>
            <a:off x="449989" y="2057482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8041EE-0BF0-E483-709C-B841A6ADA619}"/>
                  </a:ext>
                </a:extLst>
              </p:cNvPr>
              <p:cNvSpPr txBox="1"/>
              <p:nvPr/>
            </p:nvSpPr>
            <p:spPr>
              <a:xfrm>
                <a:off x="449989" y="2532970"/>
                <a:ext cx="33979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8041EE-0BF0-E483-709C-B841A6ADA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2970"/>
                <a:ext cx="3397948" cy="769062"/>
              </a:xfrm>
              <a:prstGeom prst="rect">
                <a:avLst/>
              </a:prstGeom>
              <a:blipFill>
                <a:blip r:embed="rId3"/>
                <a:stretch>
                  <a:fillRect l="-2873" r="-28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1B7134-B481-699E-867C-87B6BBEF8181}"/>
                  </a:ext>
                </a:extLst>
              </p:cNvPr>
              <p:cNvSpPr txBox="1"/>
              <p:nvPr/>
            </p:nvSpPr>
            <p:spPr>
              <a:xfrm>
                <a:off x="449989" y="3683908"/>
                <a:ext cx="51267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1B7134-B481-699E-867C-87B6BBEF8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3908"/>
                <a:ext cx="5126736" cy="769061"/>
              </a:xfrm>
              <a:prstGeom prst="rect">
                <a:avLst/>
              </a:prstGeom>
              <a:blipFill>
                <a:blip r:embed="rId4"/>
                <a:stretch>
                  <a:fillRect l="-1902" r="-17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33C7AFE-952E-D31E-DE5D-EADEC25E4EFD}"/>
              </a:ext>
            </a:extLst>
          </p:cNvPr>
          <p:cNvSpPr txBox="1"/>
          <p:nvPr/>
        </p:nvSpPr>
        <p:spPr>
          <a:xfrm>
            <a:off x="449989" y="4359357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5546A1-EF53-4000-5ACB-C8BE0B61E6DB}"/>
                  </a:ext>
                </a:extLst>
              </p:cNvPr>
              <p:cNvSpPr txBox="1"/>
              <p:nvPr/>
            </p:nvSpPr>
            <p:spPr>
              <a:xfrm>
                <a:off x="449989" y="5310333"/>
                <a:ext cx="60236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5546A1-EF53-4000-5ACB-C8BE0B61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10333"/>
                <a:ext cx="6023673" cy="769062"/>
              </a:xfrm>
              <a:prstGeom prst="rect">
                <a:avLst/>
              </a:prstGeom>
              <a:blipFill>
                <a:blip r:embed="rId5"/>
                <a:stretch>
                  <a:fillRect l="-1619" r="-151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467A5E6-66FE-4E64-338B-3E1301D5E33C}"/>
              </a:ext>
            </a:extLst>
          </p:cNvPr>
          <p:cNvSpPr txBox="1"/>
          <p:nvPr/>
        </p:nvSpPr>
        <p:spPr>
          <a:xfrm>
            <a:off x="449989" y="5985783"/>
            <a:ext cx="13056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968" y="953350"/>
            <a:ext cx="460074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楷体" pitchFamily="24"/>
              </a:rPr>
              <a:t>原创题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已知：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2" name="yt_shape_12892"/>
          <p:cNvSpPr txBox="1"/>
          <p:nvPr/>
        </p:nvSpPr>
        <p:spPr>
          <a:xfrm>
            <a:off x="540119" y="127870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保山二中月考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的矩形白纸按如图的方法粘合起来，粘合部分宽为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张白纸粘合后的长度；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895" name="yt_image_12895" title="H_52.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2583" y="2513408"/>
            <a:ext cx="4469416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7" name="yt_shape_12897"/>
          <p:cNvSpPr txBox="1"/>
          <p:nvPr/>
        </p:nvSpPr>
        <p:spPr>
          <a:xfrm>
            <a:off x="540119" y="359025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张白纸粘合后的总长度为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100" b="0" i="0" u="none" spc="-100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46E946-FE1C-20CD-9D75-A3FC362658C6}"/>
              </a:ext>
            </a:extLst>
          </p:cNvPr>
          <p:cNvSpPr txBox="1"/>
          <p:nvPr/>
        </p:nvSpPr>
        <p:spPr>
          <a:xfrm>
            <a:off x="450108" y="2658365"/>
            <a:ext cx="527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82627A-8A2F-6DA0-989F-C8F48B2A4A55}"/>
              </a:ext>
            </a:extLst>
          </p:cNvPr>
          <p:cNvSpPr txBox="1"/>
          <p:nvPr/>
        </p:nvSpPr>
        <p:spPr>
          <a:xfrm>
            <a:off x="450108" y="4494421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63078F-E136-C608-A2D3-207DB42157DE}"/>
              </a:ext>
            </a:extLst>
          </p:cNvPr>
          <p:cNvSpPr txBox="1"/>
          <p:nvPr/>
        </p:nvSpPr>
        <p:spPr>
          <a:xfrm>
            <a:off x="450108" y="4969909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90B867-45FB-ECC4-B019-5ED248CFA5C8}"/>
              </a:ext>
            </a:extLst>
          </p:cNvPr>
          <p:cNvSpPr txBox="1"/>
          <p:nvPr/>
        </p:nvSpPr>
        <p:spPr>
          <a:xfrm>
            <a:off x="450108" y="5445397"/>
            <a:ext cx="538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1982</Words>
  <Application>Microsoft Office PowerPoint</Application>
  <PresentationFormat>宽屏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2023-11-20T08:12:46Z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