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8"/>
  </p:notesMasterIdLst>
  <p:sldIdLst>
    <p:sldId id="363" r:id="rId3"/>
    <p:sldId id="367" r:id="rId4"/>
    <p:sldId id="368" r:id="rId5"/>
    <p:sldId id="372" r:id="rId6"/>
    <p:sldId id="374" r:id="rId7"/>
    <p:sldId id="375" r:id="rId8"/>
    <p:sldId id="376" r:id="rId9"/>
    <p:sldId id="377" r:id="rId10"/>
    <p:sldId id="379" r:id="rId11"/>
    <p:sldId id="388" r:id="rId12"/>
    <p:sldId id="389" r:id="rId13"/>
    <p:sldId id="390" r:id="rId14"/>
    <p:sldId id="394" r:id="rId15"/>
    <p:sldId id="395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722313-68BA-4B02-B7E0-D7B1B7FD5F68}" type="datetimeFigureOut">
              <a:rPr lang="zh-CN" altLang="en-US" smtClean="0"/>
              <a:t>2023/11/20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8DD56D-4BAD-41AB-9CA7-8281772D6B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438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8DD56D-4BAD-41AB-9CA7-8281772D6B5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8320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29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bin"/><Relationship Id="rId2" Type="http://schemas.openxmlformats.org/officeDocument/2006/relationships/image" Target="../media/image36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in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7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0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97" name="yt_image_13697" title="H_25.9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712" y="2046366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00" name="yt_shape_13700"/>
          <p:cNvSpPr txBox="1"/>
          <p:nvPr/>
        </p:nvSpPr>
        <p:spPr>
          <a:xfrm>
            <a:off x="540119" y="2567968"/>
            <a:ext cx="11111999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一元一次方程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是常数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的解即为一次函数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轴交点的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横坐标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；反之，一次函数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轴交点的横坐标即为一元一次方程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解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一元一次不等式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或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的解集，从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的角度看就是一次函数的函数值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大于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或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小于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相对应的自变量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的取值范围；从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的角度看，就是一次函数的图象在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轴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上方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或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下方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时，相应的自变量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的取值范围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567CAB3-18B9-BBB7-2701-342E570650B6}"/>
              </a:ext>
            </a:extLst>
          </p:cNvPr>
          <p:cNvSpPr txBox="1"/>
          <p:nvPr/>
        </p:nvSpPr>
        <p:spPr>
          <a:xfrm>
            <a:off x="9448057" y="2493415"/>
            <a:ext cx="1346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707776B-8A1B-CC4F-9B1F-D3335C64C70A}"/>
              </a:ext>
            </a:extLst>
          </p:cNvPr>
          <p:cNvSpPr txBox="1"/>
          <p:nvPr/>
        </p:nvSpPr>
        <p:spPr>
          <a:xfrm>
            <a:off x="450108" y="2996650"/>
            <a:ext cx="1686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2700920-CF85-AE93-6208-4BF69B1B888C}"/>
              </a:ext>
            </a:extLst>
          </p:cNvPr>
          <p:cNvSpPr txBox="1"/>
          <p:nvPr/>
        </p:nvSpPr>
        <p:spPr>
          <a:xfrm>
            <a:off x="4834783" y="299665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横坐标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973A773-1FCC-98B1-2C70-49AC5E0A9F15}"/>
              </a:ext>
            </a:extLst>
          </p:cNvPr>
          <p:cNvSpPr txBox="1"/>
          <p:nvPr/>
        </p:nvSpPr>
        <p:spPr>
          <a:xfrm>
            <a:off x="5596783" y="347213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7052485-1071-FA59-C7D0-8E210AE28CCB}"/>
              </a:ext>
            </a:extLst>
          </p:cNvPr>
          <p:cNvSpPr txBox="1"/>
          <p:nvPr/>
        </p:nvSpPr>
        <p:spPr>
          <a:xfrm>
            <a:off x="2278908" y="4423114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大于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7BFE913-ABC5-7F2B-4A44-1BF9F9242F94}"/>
              </a:ext>
            </a:extLst>
          </p:cNvPr>
          <p:cNvSpPr txBox="1"/>
          <p:nvPr/>
        </p:nvSpPr>
        <p:spPr>
          <a:xfrm>
            <a:off x="4260108" y="4423114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小于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B46E5AB-4777-B1D1-2699-817C9A232313}"/>
              </a:ext>
            </a:extLst>
          </p:cNvPr>
          <p:cNvSpPr txBox="1"/>
          <p:nvPr/>
        </p:nvSpPr>
        <p:spPr>
          <a:xfrm>
            <a:off x="5157046" y="4898602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上方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50486A3-B139-10DD-1D47-E062286098B4}"/>
              </a:ext>
            </a:extLst>
          </p:cNvPr>
          <p:cNvSpPr txBox="1"/>
          <p:nvPr/>
        </p:nvSpPr>
        <p:spPr>
          <a:xfrm>
            <a:off x="6985846" y="4898602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下方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FB91077E-E841-94EE-5511-DA234FFF97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2025" y="1368990"/>
            <a:ext cx="2647950" cy="4667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71" name="yt_shape_13771"/>
              <p:cNvSpPr txBox="1"/>
              <p:nvPr/>
            </p:nvSpPr>
            <p:spPr>
              <a:xfrm>
                <a:off x="540119" y="2132856"/>
                <a:ext cx="11111999" cy="11213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安顺五中月考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经过点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的取值范围为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771" name="yt_shape_137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32856"/>
                <a:ext cx="11111999" cy="1121333"/>
              </a:xfrm>
              <a:prstGeom prst="rect">
                <a:avLst/>
              </a:prstGeom>
              <a:blipFill>
                <a:blip r:embed="rId2"/>
                <a:stretch>
                  <a:fillRect l="-1701" t="-4891" r="-494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773" name="yt_image_13773" title="H_94.5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62449" y="3457341"/>
            <a:ext cx="1667100" cy="120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24CC70D-4B21-37BE-B3B3-463C55FE54EB}"/>
              </a:ext>
            </a:extLst>
          </p:cNvPr>
          <p:cNvSpPr txBox="1"/>
          <p:nvPr/>
        </p:nvSpPr>
        <p:spPr>
          <a:xfrm>
            <a:off x="3286971" y="2561538"/>
            <a:ext cx="1077024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75" name="yt_shape_13775"/>
              <p:cNvSpPr txBox="1"/>
              <p:nvPr/>
            </p:nvSpPr>
            <p:spPr>
              <a:xfrm>
                <a:off x="540000" y="1010133"/>
                <a:ext cx="9512028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如图，已知直线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轴交于点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，与直线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交于点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775" name="yt_shape_137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010133"/>
                <a:ext cx="9512028" cy="639855"/>
              </a:xfrm>
              <a:prstGeom prst="rect">
                <a:avLst/>
              </a:prstGeom>
              <a:blipFill>
                <a:blip r:embed="rId2"/>
                <a:stretch>
                  <a:fillRect l="-1987" r="-109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777" name="yt_shape_13777"/>
          <p:cNvSpPr txBox="1"/>
          <p:nvPr/>
        </p:nvSpPr>
        <p:spPr>
          <a:xfrm>
            <a:off x="540000" y="1700776"/>
            <a:ext cx="321402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3778"/>
              <p:cNvSpPr txBox="1"/>
              <p:nvPr/>
            </p:nvSpPr>
            <p:spPr>
              <a:xfrm>
                <a:off x="540000" y="2066065"/>
                <a:ext cx="6996980" cy="35757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，则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联立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" name="yt_shape_137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66065"/>
                <a:ext cx="6996980" cy="3575787"/>
              </a:xfrm>
              <a:prstGeom prst="rect">
                <a:avLst/>
              </a:prstGeom>
              <a:blipFill>
                <a:blip r:embed="rId3"/>
                <a:stretch>
                  <a:fillRect l="-2703" r="-1744" b="-18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780" name="yt_image_13780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92356" y="2420888"/>
            <a:ext cx="1859643" cy="135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0A8C18B-894B-F4FF-FA7A-9074EDF83B17}"/>
                  </a:ext>
                </a:extLst>
              </p:cNvPr>
              <p:cNvSpPr txBox="1"/>
              <p:nvPr/>
            </p:nvSpPr>
            <p:spPr>
              <a:xfrm>
                <a:off x="449989" y="2019259"/>
                <a:ext cx="49473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令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，则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0A8C18B-894B-F4FF-FA7A-9074EDF83B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19259"/>
                <a:ext cx="4947348" cy="765061"/>
              </a:xfrm>
              <a:prstGeom prst="rect">
                <a:avLst/>
              </a:prstGeom>
              <a:blipFill>
                <a:blip r:embed="rId5"/>
                <a:stretch>
                  <a:fillRect l="-1973" r="-197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D848BE27-09A6-E61A-F67A-3369E90733A3}"/>
              </a:ext>
            </a:extLst>
          </p:cNvPr>
          <p:cNvSpPr txBox="1"/>
          <p:nvPr/>
        </p:nvSpPr>
        <p:spPr>
          <a:xfrm>
            <a:off x="449989" y="2690708"/>
            <a:ext cx="3472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2130A4D-30DF-5E45-426A-45230F774567}"/>
                  </a:ext>
                </a:extLst>
              </p:cNvPr>
              <p:cNvSpPr txBox="1"/>
              <p:nvPr/>
            </p:nvSpPr>
            <p:spPr>
              <a:xfrm>
                <a:off x="449989" y="2743292"/>
                <a:ext cx="7109396" cy="18542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联立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2130A4D-30DF-5E45-426A-45230F7745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43292"/>
                <a:ext cx="7109396" cy="1854213"/>
              </a:xfrm>
              <a:prstGeom prst="rect">
                <a:avLst/>
              </a:prstGeom>
              <a:blipFill>
                <a:blip r:embed="rId6"/>
                <a:stretch>
                  <a:fillRect l="-1372" r="-13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E50D2B6-F494-09FB-EAB9-59D246C41F67}"/>
                  </a:ext>
                </a:extLst>
              </p:cNvPr>
              <p:cNvSpPr txBox="1"/>
              <p:nvPr/>
            </p:nvSpPr>
            <p:spPr>
              <a:xfrm>
                <a:off x="449989" y="4533696"/>
                <a:ext cx="4877498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｜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｜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E50D2B6-F494-09FB-EAB9-59D246C41F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33696"/>
                <a:ext cx="4877498" cy="727279"/>
              </a:xfrm>
              <a:prstGeom prst="rect">
                <a:avLst/>
              </a:prstGeom>
              <a:blipFill>
                <a:blip r:embed="rId7"/>
                <a:stretch>
                  <a:fillRect l="-2000" r="-1875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yt_shape_13782"/>
          <p:cNvSpPr txBox="1"/>
          <p:nvPr/>
        </p:nvSpPr>
        <p:spPr>
          <a:xfrm>
            <a:off x="540000" y="5328632"/>
            <a:ext cx="39225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的取值范围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" name="yt_shape_13783"/>
          <p:cNvSpPr txBox="1"/>
          <p:nvPr/>
        </p:nvSpPr>
        <p:spPr>
          <a:xfrm>
            <a:off x="540000" y="5960299"/>
            <a:ext cx="60593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的取值范围是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31EA801-72F2-23CF-C3EA-1D26D37FB178}"/>
              </a:ext>
            </a:extLst>
          </p:cNvPr>
          <p:cNvSpPr txBox="1"/>
          <p:nvPr/>
        </p:nvSpPr>
        <p:spPr>
          <a:xfrm>
            <a:off x="449989" y="5913493"/>
            <a:ext cx="6180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的取值范围是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1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7" name="yt_shape_13787"/>
          <p:cNvSpPr txBox="1"/>
          <p:nvPr/>
        </p:nvSpPr>
        <p:spPr>
          <a:xfrm>
            <a:off x="540000" y="848127"/>
            <a:ext cx="3854966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786" name="yt_image_13786" title="H_50.94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48127"/>
            <a:ext cx="3824784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789" name="yt_shape_13789"/>
              <p:cNvSpPr txBox="1"/>
              <p:nvPr/>
            </p:nvSpPr>
            <p:spPr>
              <a:xfrm>
                <a:off x="540119" y="1494922"/>
                <a:ext cx="11111999" cy="497104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应用意识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某快递公司每天上午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为集中揽件和派件时段，甲仓库用来揽收快件、乙仓库用来派发快件，仓库快件数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与时间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之间的函数图象如图所示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求甲仓库揽收快件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与时间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之间的函数解析式；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设甲仓库揽收件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之间函数解析式为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将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代入解析式，得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&amp;400=60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甲仓库揽收件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的函数解析式为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3789" name="yt_shape_137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94922"/>
                <a:ext cx="11111999" cy="4971041"/>
              </a:xfrm>
              <a:prstGeom prst="rect">
                <a:avLst/>
              </a:prstGeom>
              <a:blipFill>
                <a:blip r:embed="rId3"/>
                <a:stretch>
                  <a:fillRect l="-1701" t="-980" r="-714" b="-28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793" name="yt_image_13793" title="H_129.96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12959" y="3573016"/>
            <a:ext cx="1839040" cy="165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6F6FFE9-E868-C9F0-F4B4-6CE84C84AB8D}"/>
              </a:ext>
            </a:extLst>
          </p:cNvPr>
          <p:cNvSpPr txBox="1"/>
          <p:nvPr/>
        </p:nvSpPr>
        <p:spPr>
          <a:xfrm>
            <a:off x="450108" y="3350068"/>
            <a:ext cx="7941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设甲仓库揽收件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之间函数解析式为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6FF74D6-A1FE-91DE-EE6C-7CB20C198F11}"/>
                  </a:ext>
                </a:extLst>
              </p:cNvPr>
              <p:cNvSpPr txBox="1"/>
              <p:nvPr/>
            </p:nvSpPr>
            <p:spPr>
              <a:xfrm>
                <a:off x="450108" y="3825556"/>
                <a:ext cx="830376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将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代入解析式，得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&amp;400=60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6FF74D6-A1FE-91DE-EE6C-7CB20C198F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825556"/>
                <a:ext cx="8303768" cy="1154189"/>
              </a:xfrm>
              <a:prstGeom prst="rect">
                <a:avLst/>
              </a:prstGeom>
              <a:blipFill>
                <a:blip r:embed="rId5"/>
                <a:stretch>
                  <a:fillRect l="-1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3D76938-1FD8-B572-028B-4FD23539D2A4}"/>
                  </a:ext>
                </a:extLst>
              </p:cNvPr>
              <p:cNvSpPr txBox="1"/>
              <p:nvPr/>
            </p:nvSpPr>
            <p:spPr>
              <a:xfrm>
                <a:off x="450108" y="4886133"/>
                <a:ext cx="198812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3D76938-1FD8-B572-028B-4FD23539D2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886133"/>
                <a:ext cx="1988121" cy="1154189"/>
              </a:xfrm>
              <a:prstGeom prst="rect">
                <a:avLst/>
              </a:prstGeom>
              <a:blipFill>
                <a:blip r:embed="rId6"/>
                <a:stretch>
                  <a:fillRect l="-49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15A37E3-41F8-873E-1D06-7BA8CFC2F64A}"/>
              </a:ext>
            </a:extLst>
          </p:cNvPr>
          <p:cNvSpPr txBox="1"/>
          <p:nvPr/>
        </p:nvSpPr>
        <p:spPr>
          <a:xfrm>
            <a:off x="450108" y="5946710"/>
            <a:ext cx="6434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甲仓库揽收件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的函数解析式为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95" name="yt_shape_13795"/>
              <p:cNvSpPr txBox="1"/>
              <p:nvPr/>
            </p:nvSpPr>
            <p:spPr>
              <a:xfrm>
                <a:off x="540119" y="1291374"/>
                <a:ext cx="11111999" cy="347159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问经过多少分钟时，两仓库快递件数相同，都是多少件？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可求得乙仓库派发快件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与时间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之间的函数解析式为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根据题意联立方程组，得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+240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=160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795" name="yt_shape_13795" descr="{&quot;rangeId&quot;:2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291374"/>
                <a:ext cx="11111999" cy="3471591"/>
              </a:xfrm>
              <a:prstGeom prst="rect">
                <a:avLst/>
              </a:prstGeom>
              <a:blipFill>
                <a:blip r:embed="rId2"/>
                <a:stretch>
                  <a:fillRect l="-1701" t="-1582" r="-1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798" name="yt_image_13798" title="H_129.96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12959" y="2414886"/>
            <a:ext cx="1839040" cy="165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00" name="yt_shape_13800"/>
          <p:cNvSpPr txBox="1"/>
          <p:nvPr/>
        </p:nvSpPr>
        <p:spPr>
          <a:xfrm>
            <a:off x="540000" y="4971490"/>
            <a:ext cx="73096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答：经过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分钟时，两仓库快递件数相同，都是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8FFAEE3-9775-5E30-DD37-6E609AE7C46F}"/>
              </a:ext>
            </a:extLst>
          </p:cNvPr>
          <p:cNvSpPr txBox="1"/>
          <p:nvPr/>
        </p:nvSpPr>
        <p:spPr>
          <a:xfrm>
            <a:off x="450108" y="1720056"/>
            <a:ext cx="111178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可求得乙仓库派发快件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与时间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之间的函数解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52E523B-8F3A-516E-BA87-7DC693078CEB}"/>
              </a:ext>
            </a:extLst>
          </p:cNvPr>
          <p:cNvSpPr txBox="1"/>
          <p:nvPr/>
        </p:nvSpPr>
        <p:spPr>
          <a:xfrm>
            <a:off x="450108" y="219554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析式为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CF0EB48-7801-0338-5393-686E19D4065B}"/>
              </a:ext>
            </a:extLst>
          </p:cNvPr>
          <p:cNvSpPr txBox="1"/>
          <p:nvPr/>
        </p:nvSpPr>
        <p:spPr>
          <a:xfrm>
            <a:off x="450108" y="2671032"/>
            <a:ext cx="4090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0636985-A34B-D0E7-B8DF-0B2158B3FA7A}"/>
              </a:ext>
            </a:extLst>
          </p:cNvPr>
          <p:cNvSpPr txBox="1"/>
          <p:nvPr/>
        </p:nvSpPr>
        <p:spPr>
          <a:xfrm>
            <a:off x="450108" y="3146520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根据题意联立方程组，得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9472AAF-67BD-ECAD-7A8B-8436117FE31F}"/>
                  </a:ext>
                </a:extLst>
              </p:cNvPr>
              <p:cNvSpPr txBox="1"/>
              <p:nvPr/>
            </p:nvSpPr>
            <p:spPr>
              <a:xfrm>
                <a:off x="450108" y="3622008"/>
                <a:ext cx="4650867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+240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=160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6" name="文本框 5" descr="{'rangeId': 26}">
                <a:extLst>
                  <a:ext uri="{FF2B5EF4-FFF2-40B4-BE49-F238E27FC236}">
                    <a16:creationId xmlns:a16="http://schemas.microsoft.com/office/drawing/2014/main" id="{39472AAF-67BD-ECAD-7A8B-8436117FE3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622008"/>
                <a:ext cx="4650867" cy="115418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06D9DECC-CF65-F095-FE81-7AA5B445ABF2}"/>
              </a:ext>
            </a:extLst>
          </p:cNvPr>
          <p:cNvSpPr txBox="1"/>
          <p:nvPr/>
        </p:nvSpPr>
        <p:spPr>
          <a:xfrm>
            <a:off x="449989" y="4924684"/>
            <a:ext cx="7419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答：经过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分钟时，两仓库快递件数相同，都是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03" name="yt_shape_13803"/>
          <p:cNvSpPr txBox="1"/>
          <p:nvPr/>
        </p:nvSpPr>
        <p:spPr>
          <a:xfrm>
            <a:off x="540119" y="2878259"/>
            <a:ext cx="11111999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一元一次不等式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或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是已知数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的解集，就是直线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上满足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或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的那条射线所对应的自变量的取值范围，应以关键点的横坐标确定自变量的取值范围，而不是纵坐标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image_13801" title="H_25.47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2427" y="2204864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02" name="yt_image_13702" title="H_25.9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830" y="935464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05" name="yt_shape_13705"/>
          <p:cNvSpPr txBox="1"/>
          <p:nvPr/>
        </p:nvSpPr>
        <p:spPr>
          <a:xfrm>
            <a:off x="540119" y="1553230"/>
            <a:ext cx="11111999" cy="18757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【例】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用画图象的方法解不等式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【思路分析】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将不等式化为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，作出直线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，然后观察：自变量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取何值时，图象上的点在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轴上方？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【自主解答】</a:t>
            </a:r>
          </a:p>
        </p:txBody>
      </p:sp>
      <p:sp>
        <p:nvSpPr>
          <p:cNvPr id="5" name="yt_shape_13708"/>
          <p:cNvSpPr txBox="1"/>
          <p:nvPr/>
        </p:nvSpPr>
        <p:spPr>
          <a:xfrm>
            <a:off x="540000" y="3597768"/>
            <a:ext cx="61555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解：</a:t>
            </a:r>
          </a:p>
        </p:txBody>
      </p:sp>
      <p:pic>
        <p:nvPicPr>
          <p:cNvPr id="6" name="yt_image_13709" title="H_143.3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0849" y="3182691"/>
            <a:ext cx="1859247" cy="1700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t_shape_13711"/>
          <p:cNvSpPr txBox="1"/>
          <p:nvPr/>
        </p:nvSpPr>
        <p:spPr>
          <a:xfrm>
            <a:off x="540120" y="504935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原不等式可化为：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，在直角坐标系中画出函数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的图象，如图，从图象可以看出，当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时，这条直线上的点在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轴上方，即这时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，所以不等式的解集为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13" name="yt_shape_13713"/>
          <p:cNvSpPr txBox="1"/>
          <p:nvPr/>
        </p:nvSpPr>
        <p:spPr>
          <a:xfrm>
            <a:off x="540000" y="953309"/>
            <a:ext cx="4138505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712" name="yt_image_13712" title="H_51.39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53309"/>
            <a:ext cx="4105485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15" name="yt_shape_13715"/>
          <p:cNvSpPr txBox="1"/>
          <p:nvPr/>
        </p:nvSpPr>
        <p:spPr>
          <a:xfrm>
            <a:off x="540000" y="1656606"/>
            <a:ext cx="506228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一次函数与一元一次方程</a:t>
            </a:r>
          </a:p>
        </p:txBody>
      </p:sp>
      <p:sp>
        <p:nvSpPr>
          <p:cNvPr id="13716" name="yt_shape_13716"/>
          <p:cNvSpPr txBox="1"/>
          <p:nvPr/>
        </p:nvSpPr>
        <p:spPr>
          <a:xfrm>
            <a:off x="540120" y="21609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一元一次方程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的解是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轴的交点坐标是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17" name="yt_table_1371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622840"/>
              </p:ext>
            </p:extLst>
          </p:nvPr>
        </p:nvGraphicFramePr>
        <p:xfrm>
          <a:off x="540001" y="3120351"/>
          <a:ext cx="5772024" cy="475488"/>
        </p:xfrm>
        <a:graphic>
          <a:graphicData uri="http://schemas.openxmlformats.org/drawingml/2006/table">
            <a:tbl>
              <a:tblPr/>
              <a:tblGrid>
                <a:gridCol w="3028996">
                  <a:extLst>
                    <a:ext uri="{9D8B030D-6E8A-4147-A177-3AD203B41FA5}">
                      <a16:colId xmlns:a16="http://schemas.microsoft.com/office/drawing/2014/main" val="10514"/>
                    </a:ext>
                  </a:extLst>
                </a:gridCol>
                <a:gridCol w="2743028">
                  <a:extLst>
                    <a:ext uri="{9D8B030D-6E8A-4147-A177-3AD203B41FA5}">
                      <a16:colId xmlns:a16="http://schemas.microsoft.com/office/drawing/2014/main" val="105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4"/>
                  </a:ext>
                </a:extLst>
              </a:tr>
            </a:tbl>
          </a:graphicData>
        </a:graphic>
      </p:graphicFrame>
      <p:sp>
        <p:nvSpPr>
          <p:cNvPr id="13719" name="yt_shape_13719"/>
          <p:cNvSpPr txBox="1"/>
          <p:nvPr/>
        </p:nvSpPr>
        <p:spPr>
          <a:xfrm>
            <a:off x="540119" y="369741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昆明官渡区期末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的一元一次方程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的解为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720" name="yt_image_13720" title="H_81.18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4584" y="4809214"/>
            <a:ext cx="1382830" cy="1030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00218867748" title="H_28.801733">
            <a:extLst>
              <a:ext uri="{FF2B5EF4-FFF2-40B4-BE49-F238E27FC236}">
                <a16:creationId xmlns:a16="http://schemas.microsoft.com/office/drawing/2014/main" id="{5147EF88-0D03-352A-44E1-8B49445B3D7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9828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0284360-CE48-901F-9F13-E6BFC0225284}"/>
              </a:ext>
            </a:extLst>
          </p:cNvPr>
          <p:cNvSpPr txBox="1"/>
          <p:nvPr/>
        </p:nvSpPr>
        <p:spPr>
          <a:xfrm>
            <a:off x="1059709" y="258959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AF508CB-18A8-9328-D7AE-709D3EE9B8FA}"/>
              </a:ext>
            </a:extLst>
          </p:cNvPr>
          <p:cNvSpPr txBox="1"/>
          <p:nvPr/>
        </p:nvSpPr>
        <p:spPr>
          <a:xfrm>
            <a:off x="5122121" y="4126097"/>
            <a:ext cx="1381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0616768"/>
              </p:ext>
            </p:extLst>
          </p:nvPr>
        </p:nvGraphicFramePr>
        <p:xfrm>
          <a:off x="6319488" y="3120351"/>
          <a:ext cx="5168970" cy="475488"/>
        </p:xfrm>
        <a:graphic>
          <a:graphicData uri="http://schemas.openxmlformats.org/drawingml/2006/table">
            <a:tbl>
              <a:tblPr/>
              <a:tblGrid>
                <a:gridCol w="2712530">
                  <a:extLst>
                    <a:ext uri="{9D8B030D-6E8A-4147-A177-3AD203B41FA5}">
                      <a16:colId xmlns:a16="http://schemas.microsoft.com/office/drawing/2014/main" val="3390789270"/>
                    </a:ext>
                  </a:extLst>
                </a:gridCol>
                <a:gridCol w="2456440">
                  <a:extLst>
                    <a:ext uri="{9D8B030D-6E8A-4147-A177-3AD203B41FA5}">
                      <a16:colId xmlns:a16="http://schemas.microsoft.com/office/drawing/2014/main" val="23989403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111572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" name="yt_shape_13722"/>
              <p:cNvSpPr txBox="1"/>
              <p:nvPr/>
            </p:nvSpPr>
            <p:spPr>
              <a:xfrm>
                <a:off x="540000" y="5840200"/>
                <a:ext cx="10789813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的解是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时，函数值是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</p:txBody>
          </p:sp>
        </mc:Choice>
        <mc:Fallback xmlns="">
          <p:sp>
            <p:nvSpPr>
              <p:cNvPr id="13" name="yt_shape_137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840200"/>
                <a:ext cx="10789813" cy="642740"/>
              </a:xfrm>
              <a:prstGeom prst="rect">
                <a:avLst/>
              </a:prstGeom>
              <a:blipFill>
                <a:blip r:embed="rId5"/>
                <a:stretch>
                  <a:fillRect l="-1751" r="-734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B6527B59-D113-AE7C-7E79-FA5F43E50F06}"/>
                  </a:ext>
                </a:extLst>
              </p:cNvPr>
              <p:cNvSpPr txBox="1"/>
              <p:nvPr/>
            </p:nvSpPr>
            <p:spPr>
              <a:xfrm>
                <a:off x="3709127" y="5793394"/>
                <a:ext cx="1358011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B6527B59-D113-AE7C-7E79-FA5F43E50F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9127" y="5793394"/>
                <a:ext cx="1358011" cy="730136"/>
              </a:xfrm>
              <a:prstGeom prst="rect">
                <a:avLst/>
              </a:prstGeom>
              <a:blipFill>
                <a:blip r:embed="rId6"/>
                <a:stretch>
                  <a:fillRect l="-6726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B368F78F-102A-D0E3-E85D-2970BE5022BF}"/>
              </a:ext>
            </a:extLst>
          </p:cNvPr>
          <p:cNvCxnSpPr/>
          <p:nvPr/>
        </p:nvCxnSpPr>
        <p:spPr>
          <a:xfrm>
            <a:off x="3494338" y="6495774"/>
            <a:ext cx="148278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FA47E202-463A-D6D1-2C08-D1236C774AF8}"/>
                  </a:ext>
                </a:extLst>
              </p:cNvPr>
              <p:cNvSpPr txBox="1"/>
              <p:nvPr/>
            </p:nvSpPr>
            <p:spPr>
              <a:xfrm>
                <a:off x="8339864" y="5793394"/>
                <a:ext cx="918274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FA47E202-463A-D6D1-2C08-D1236C774A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39864" y="5793394"/>
                <a:ext cx="918274" cy="730136"/>
              </a:xfrm>
              <a:prstGeom prst="rect">
                <a:avLst/>
              </a:prstGeom>
              <a:blipFill>
                <a:blip r:embed="rId7"/>
                <a:stretch>
                  <a:fillRect l="-9934" b="-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E91BE168-7B37-8DC6-696E-2216F85826E9}"/>
              </a:ext>
            </a:extLst>
          </p:cNvPr>
          <p:cNvCxnSpPr/>
          <p:nvPr/>
        </p:nvCxnSpPr>
        <p:spPr>
          <a:xfrm>
            <a:off x="8125075" y="6495774"/>
            <a:ext cx="10430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14" grpId="0" build="allAtOnce"/>
      <p:bldP spid="1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4" name="yt_shape_13724"/>
          <p:cNvSpPr txBox="1"/>
          <p:nvPr/>
        </p:nvSpPr>
        <p:spPr>
          <a:xfrm>
            <a:off x="540000" y="1651840"/>
            <a:ext cx="660116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一次函数与一元一次不等式及方程组</a:t>
            </a:r>
          </a:p>
        </p:txBody>
      </p:sp>
      <p:sp>
        <p:nvSpPr>
          <p:cNvPr id="13725" name="yt_shape_13725"/>
          <p:cNvSpPr txBox="1"/>
          <p:nvPr/>
        </p:nvSpPr>
        <p:spPr>
          <a:xfrm>
            <a:off x="540119" y="215615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，则不等式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的解集是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29" name="yt_table_1372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5902671"/>
              </p:ext>
            </p:extLst>
          </p:nvPr>
        </p:nvGraphicFramePr>
        <p:xfrm>
          <a:off x="540000" y="3531497"/>
          <a:ext cx="8148288" cy="475488"/>
        </p:xfrm>
        <a:graphic>
          <a:graphicData uri="http://schemas.openxmlformats.org/drawingml/2006/table">
            <a:tbl>
              <a:tblPr/>
              <a:tblGrid>
                <a:gridCol w="1954887">
                  <a:extLst>
                    <a:ext uri="{9D8B030D-6E8A-4147-A177-3AD203B41FA5}">
                      <a16:colId xmlns:a16="http://schemas.microsoft.com/office/drawing/2014/main" val="10502"/>
                    </a:ext>
                  </a:extLst>
                </a:gridCol>
                <a:gridCol w="2188411">
                  <a:extLst>
                    <a:ext uri="{9D8B030D-6E8A-4147-A177-3AD203B41FA5}">
                      <a16:colId xmlns:a16="http://schemas.microsoft.com/office/drawing/2014/main" val="10503"/>
                    </a:ext>
                  </a:extLst>
                </a:gridCol>
                <a:gridCol w="2559984">
                  <a:extLst>
                    <a:ext uri="{9D8B030D-6E8A-4147-A177-3AD203B41FA5}">
                      <a16:colId xmlns:a16="http://schemas.microsoft.com/office/drawing/2014/main" val="10504"/>
                    </a:ext>
                  </a:extLst>
                </a:gridCol>
                <a:gridCol w="1445006">
                  <a:extLst>
                    <a:ext uri="{9D8B030D-6E8A-4147-A177-3AD203B41FA5}">
                      <a16:colId xmlns:a16="http://schemas.microsoft.com/office/drawing/2014/main" val="105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1"/>
                  </a:ext>
                </a:extLst>
              </a:tr>
            </a:tbl>
          </a:graphicData>
        </a:graphic>
      </p:graphicFrame>
      <p:grpSp>
        <p:nvGrpSpPr>
          <p:cNvPr id="13726" name="yt_shape_13726_skip" title="H_155.5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24392" y="3019172"/>
            <a:ext cx="1778783" cy="1975626"/>
            <a:chOff x="0" y="0"/>
            <a:chExt cx="1778783" cy="1975626"/>
          </a:xfrm>
        </p:grpSpPr>
        <p:pic>
          <p:nvPicPr>
            <p:cNvPr id="2" name="yt_image_13726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78783" cy="15796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28" name="yt_shape_13728"/>
            <p:cNvSpPr txBox="1"/>
            <p:nvPr/>
          </p:nvSpPr>
          <p:spPr>
            <a:xfrm>
              <a:off x="356110" y="161562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00218867811">
            <a:extLst>
              <a:ext uri="{FF2B5EF4-FFF2-40B4-BE49-F238E27FC236}">
                <a16:creationId xmlns:a16="http://schemas.microsoft.com/office/drawing/2014/main" id="{AB6A6CE2-C007-8407-68F0-26DB9B4DC3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93517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E86AE38-0FC1-2B77-AAB0-B8758657D033}"/>
              </a:ext>
            </a:extLst>
          </p:cNvPr>
          <p:cNvSpPr txBox="1"/>
          <p:nvPr/>
        </p:nvSpPr>
        <p:spPr>
          <a:xfrm>
            <a:off x="3193308" y="258483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31" name="yt_shape_13731"/>
          <p:cNvSpPr txBox="1"/>
          <p:nvPr/>
        </p:nvSpPr>
        <p:spPr>
          <a:xfrm>
            <a:off x="540119" y="190399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的图象如图所示，当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35" name="yt_table_1373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123966"/>
              </p:ext>
            </p:extLst>
          </p:nvPr>
        </p:nvGraphicFramePr>
        <p:xfrm>
          <a:off x="540000" y="3243541"/>
          <a:ext cx="8364313" cy="475488"/>
        </p:xfrm>
        <a:graphic>
          <a:graphicData uri="http://schemas.openxmlformats.org/drawingml/2006/table">
            <a:tbl>
              <a:tblPr/>
              <a:tblGrid>
                <a:gridCol w="2295896">
                  <a:extLst>
                    <a:ext uri="{9D8B030D-6E8A-4147-A177-3AD203B41FA5}">
                      <a16:colId xmlns:a16="http://schemas.microsoft.com/office/drawing/2014/main" val="10506"/>
                    </a:ext>
                  </a:extLst>
                </a:gridCol>
                <a:gridCol w="2281103">
                  <a:extLst>
                    <a:ext uri="{9D8B030D-6E8A-4147-A177-3AD203B41FA5}">
                      <a16:colId xmlns:a16="http://schemas.microsoft.com/office/drawing/2014/main" val="10507"/>
                    </a:ext>
                  </a:extLst>
                </a:gridCol>
                <a:gridCol w="2281103">
                  <a:extLst>
                    <a:ext uri="{9D8B030D-6E8A-4147-A177-3AD203B41FA5}">
                      <a16:colId xmlns:a16="http://schemas.microsoft.com/office/drawing/2014/main" val="10508"/>
                    </a:ext>
                  </a:extLst>
                </a:gridCol>
                <a:gridCol w="1506211">
                  <a:extLst>
                    <a:ext uri="{9D8B030D-6E8A-4147-A177-3AD203B41FA5}">
                      <a16:colId xmlns:a16="http://schemas.microsoft.com/office/drawing/2014/main" val="105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2"/>
                  </a:ext>
                </a:extLst>
              </a:tr>
            </a:tbl>
          </a:graphicData>
        </a:graphic>
      </p:graphicFrame>
      <p:grpSp>
        <p:nvGrpSpPr>
          <p:cNvPr id="13732" name="yt_shape_13732_skip" title="H_155.5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84432" y="2731216"/>
            <a:ext cx="1784241" cy="1975626"/>
            <a:chOff x="0" y="0"/>
            <a:chExt cx="1784241" cy="1975626"/>
          </a:xfrm>
        </p:grpSpPr>
        <p:pic>
          <p:nvPicPr>
            <p:cNvPr id="2" name="yt_image_1373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84241" cy="15796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34" name="yt_shape_13734"/>
            <p:cNvSpPr txBox="1"/>
            <p:nvPr/>
          </p:nvSpPr>
          <p:spPr>
            <a:xfrm>
              <a:off x="358839" y="161562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7E91EA2-88EC-87E7-B79D-326D441F1F2C}"/>
              </a:ext>
            </a:extLst>
          </p:cNvPr>
          <p:cNvSpPr txBox="1"/>
          <p:nvPr/>
        </p:nvSpPr>
        <p:spPr>
          <a:xfrm>
            <a:off x="2278908" y="233267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37" name="yt_shape_13737"/>
          <p:cNvSpPr txBox="1"/>
          <p:nvPr/>
        </p:nvSpPr>
        <p:spPr>
          <a:xfrm>
            <a:off x="540119" y="187364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玉溪八中单元卷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的不等式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的解集是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741" name="yt_shape_13741"/>
          <p:cNvSpPr txBox="1"/>
          <p:nvPr/>
        </p:nvSpPr>
        <p:spPr>
          <a:xfrm>
            <a:off x="540000" y="502170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738" name="yt_shape_13738" title="H_156.3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02867" y="2985441"/>
            <a:ext cx="1786264" cy="1985913"/>
            <a:chOff x="0" y="0"/>
            <a:chExt cx="1786264" cy="1985913"/>
          </a:xfrm>
        </p:grpSpPr>
        <p:pic>
          <p:nvPicPr>
            <p:cNvPr id="2" name="yt_image_1373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86264" cy="15899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40" name="yt_shape_13740"/>
            <p:cNvSpPr txBox="1"/>
            <p:nvPr/>
          </p:nvSpPr>
          <p:spPr>
            <a:xfrm>
              <a:off x="359851" y="162591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8F17A2E-B4C9-1D81-78D6-B5213607E423}"/>
              </a:ext>
            </a:extLst>
          </p:cNvPr>
          <p:cNvSpPr txBox="1"/>
          <p:nvPr/>
        </p:nvSpPr>
        <p:spPr>
          <a:xfrm>
            <a:off x="5257058" y="2302324"/>
            <a:ext cx="1077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2" name="yt_shape_13742"/>
          <p:cNvSpPr txBox="1"/>
          <p:nvPr/>
        </p:nvSpPr>
        <p:spPr>
          <a:xfrm>
            <a:off x="540000" y="1357544"/>
            <a:ext cx="87171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743" name="yt_shape_13743"/>
          <p:cNvSpPr txBox="1"/>
          <p:nvPr/>
        </p:nvSpPr>
        <p:spPr>
          <a:xfrm>
            <a:off x="540000" y="1836847"/>
            <a:ext cx="2154436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的值；</a:t>
            </a:r>
          </a:p>
        </p:txBody>
      </p:sp>
      <p:sp>
        <p:nvSpPr>
          <p:cNvPr id="2" name="yt_shape_13744"/>
          <p:cNvSpPr txBox="1"/>
          <p:nvPr/>
        </p:nvSpPr>
        <p:spPr>
          <a:xfrm>
            <a:off x="540000" y="2475375"/>
            <a:ext cx="23083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；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3745" name="yt_image_13745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23164" y="2475375"/>
            <a:ext cx="1928835" cy="157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747" name="yt_shape_13747"/>
              <p:cNvSpPr txBox="1"/>
              <p:nvPr/>
            </p:nvSpPr>
            <p:spPr>
              <a:xfrm>
                <a:off x="540000" y="2881561"/>
                <a:ext cx="8504957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不解关于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请你直接写出它的解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747" name="yt_shape_137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81561"/>
                <a:ext cx="8504957" cy="1070934"/>
              </a:xfrm>
              <a:prstGeom prst="rect">
                <a:avLst/>
              </a:prstGeom>
              <a:blipFill>
                <a:blip r:embed="rId4"/>
                <a:stretch>
                  <a:fillRect l="-2222" r="-12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3749"/>
              <p:cNvSpPr txBox="1"/>
              <p:nvPr/>
            </p:nvSpPr>
            <p:spPr>
              <a:xfrm>
                <a:off x="540000" y="5084524"/>
                <a:ext cx="2588978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yt_shape_13749" descr="{&quot;rangeId&quot;:1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84524"/>
                <a:ext cx="2588978" cy="1070934"/>
              </a:xfrm>
              <a:prstGeom prst="rect">
                <a:avLst/>
              </a:prstGeom>
              <a:blipFill>
                <a:blip r:embed="rId5"/>
                <a:stretch>
                  <a:fillRect l="-73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7261CF1-E493-F823-DE9A-3390E2A9BA91}"/>
              </a:ext>
            </a:extLst>
          </p:cNvPr>
          <p:cNvSpPr txBox="1"/>
          <p:nvPr/>
        </p:nvSpPr>
        <p:spPr>
          <a:xfrm>
            <a:off x="449989" y="2428569"/>
            <a:ext cx="2466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E560A3A-B398-9A96-6D42-D2376C1A0B6F}"/>
                  </a:ext>
                </a:extLst>
              </p:cNvPr>
              <p:cNvSpPr txBox="1"/>
              <p:nvPr/>
            </p:nvSpPr>
            <p:spPr>
              <a:xfrm>
                <a:off x="449989" y="3959436"/>
                <a:ext cx="27440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E560A3A-B398-9A96-6D42-D2376C1A0B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59436"/>
                <a:ext cx="2744026" cy="1154189"/>
              </a:xfrm>
              <a:prstGeom prst="rect">
                <a:avLst/>
              </a:prstGeom>
              <a:blipFill>
                <a:blip r:embed="rId6"/>
                <a:stretch>
                  <a:fillRect l="-3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3" name="yt_shape_13753"/>
          <p:cNvSpPr txBox="1"/>
          <p:nvPr/>
        </p:nvSpPr>
        <p:spPr>
          <a:xfrm>
            <a:off x="540119" y="2057995"/>
            <a:ext cx="11111999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利用函数图象解不等式时，对函数值和点的坐标的关系不理解导致出错</a:t>
            </a:r>
          </a:p>
        </p:txBody>
      </p:sp>
      <p:sp>
        <p:nvSpPr>
          <p:cNvPr id="13754" name="yt_shape_13754"/>
          <p:cNvSpPr txBox="1"/>
          <p:nvPr/>
        </p:nvSpPr>
        <p:spPr>
          <a:xfrm>
            <a:off x="540119" y="256230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经过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两点，则不等式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的解集为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755" name="yt_image_13755" title="H_11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76268" y="3674104"/>
            <a:ext cx="1439463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00218867886" title="H_28.801733">
            <a:extLst>
              <a:ext uri="{FF2B5EF4-FFF2-40B4-BE49-F238E27FC236}">
                <a16:creationId xmlns:a16="http://schemas.microsoft.com/office/drawing/2014/main" id="{7D78EE4E-C386-6B61-36A1-EF0EB28F53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119" y="2099672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0B1BB37-D46A-9F9B-B947-5DB15C373184}"/>
              </a:ext>
            </a:extLst>
          </p:cNvPr>
          <p:cNvSpPr txBox="1"/>
          <p:nvPr/>
        </p:nvSpPr>
        <p:spPr>
          <a:xfrm>
            <a:off x="2431308" y="2990987"/>
            <a:ext cx="1839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8" name="yt_shape_13758"/>
          <p:cNvSpPr txBox="1"/>
          <p:nvPr/>
        </p:nvSpPr>
        <p:spPr>
          <a:xfrm>
            <a:off x="540000" y="936931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757" name="yt_image_13757" title="H_50.4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36931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60" name="yt_shape_13760"/>
          <p:cNvSpPr txBox="1"/>
          <p:nvPr/>
        </p:nvSpPr>
        <p:spPr>
          <a:xfrm>
            <a:off x="540119" y="1628800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贵阳市中考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在同一平面直角坐标系中，一次函数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的图象如图所示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小星根据图象得到如下结论：</a:t>
            </a:r>
          </a:p>
        </p:txBody>
      </p:sp>
      <p:pic>
        <p:nvPicPr>
          <p:cNvPr id="13761" name="yt_image_13761" title="H_144.6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8328" y="2595095"/>
            <a:ext cx="2789316" cy="183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3763"/>
              <p:cNvSpPr txBox="1"/>
              <p:nvPr/>
            </p:nvSpPr>
            <p:spPr>
              <a:xfrm>
                <a:off x="540000" y="2647682"/>
                <a:ext cx="8616141" cy="29398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在一次函数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的图象中，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的值随着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值的增大而增大；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𝑎𝑥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𝑚𝑥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；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白正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方程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的解为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其中结论正确的个数是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6" name="yt_shape_137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47682"/>
                <a:ext cx="8616141" cy="2939844"/>
              </a:xfrm>
              <a:prstGeom prst="rect">
                <a:avLst/>
              </a:prstGeom>
              <a:blipFill>
                <a:blip r:embed="rId4"/>
                <a:stretch>
                  <a:fillRect l="-2194" t="-1656" r="-1132" b="-53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" name="yt_table_1376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5055775"/>
              </p:ext>
            </p:extLst>
          </p:nvPr>
        </p:nvGraphicFramePr>
        <p:xfrm>
          <a:off x="540000" y="5700338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510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511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512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5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3"/>
                  </a:ext>
                </a:extLst>
              </a:tr>
            </a:tbl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87D2DC93-A85E-9A52-1FD0-A667600D5914}"/>
              </a:ext>
            </a:extLst>
          </p:cNvPr>
          <p:cNvSpPr txBox="1"/>
          <p:nvPr/>
        </p:nvSpPr>
        <p:spPr>
          <a:xfrm>
            <a:off x="4107589" y="508791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1831</Words>
  <Application>Microsoft Office PowerPoint</Application>
  <PresentationFormat>宽屏</PresentationFormat>
  <Paragraphs>104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白正</vt:lpstr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48</cp:revision>
  <dcterms:created xsi:type="dcterms:W3CDTF">2023-05-05T05:33:04Z</dcterms:created>
  <dcterms:modified xsi:type="dcterms:W3CDTF">2023-11-20T08:13:20Z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