
<file path=[Content_Types].xml><?xml version="1.0" encoding="utf-8"?>
<Types xmlns="http://schemas.openxmlformats.org/package/2006/content-types">
  <Default Extension="png" ContentType="image/png"/>
  <Default Extension="bin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4" r:id="rId4"/>
    <p:sldId id="367" r:id="rId5"/>
    <p:sldId id="369" r:id="rId6"/>
    <p:sldId id="381" r:id="rId7"/>
    <p:sldId id="371" r:id="rId8"/>
    <p:sldId id="382" r:id="rId9"/>
    <p:sldId id="373" r:id="rId10"/>
    <p:sldId id="378" r:id="rId11"/>
    <p:sldId id="380" r:id="rId12"/>
    <p:sldId id="256" r:id="rId13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87" d="100"/>
          <a:sy n="87" d="100"/>
        </p:scale>
        <p:origin x="108" y="27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viewProps" Target="view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2023/11/19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2023/11/19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2023/11/19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2023/11/19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2023/11/19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2023/11/19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2023/11/19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2023/11/19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2023/11/19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2023/11/19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2023/11/19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2023/11/19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bin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bin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05" name="yt_shape_14605"/>
          <p:cNvSpPr txBox="1"/>
          <p:nvPr/>
        </p:nvSpPr>
        <p:spPr>
          <a:xfrm>
            <a:off x="540000" y="1786965"/>
            <a:ext cx="2807885" cy="59766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  <a:r>
              <a:rPr lang="en-US" altLang="zh-CN" sz="3250" b="0" i="0" u="none" spc="21158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</a:p>
        </p:txBody>
      </p:sp>
      <p:pic>
        <p:nvPicPr>
          <p:cNvPr id="14604" name="yt_image_14604" title="H_50.94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786965"/>
            <a:ext cx="2788059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607" name="yt_image_14607" title="H_138.6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47481" y="2636912"/>
            <a:ext cx="5297036" cy="17602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63" name="yt_shape_14663"/>
          <p:cNvSpPr txBox="1"/>
          <p:nvPr/>
        </p:nvSpPr>
        <p:spPr>
          <a:xfrm>
            <a:off x="540000" y="900000"/>
            <a:ext cx="1846659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【分析数据】</a:t>
            </a:r>
          </a:p>
        </p:txBody>
      </p:sp>
      <p:graphicFrame>
        <p:nvGraphicFramePr>
          <p:cNvPr id="14664" name="yt_table_14664" title="H_133.92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46362951"/>
              </p:ext>
            </p:extLst>
          </p:nvPr>
        </p:nvGraphicFramePr>
        <p:xfrm>
          <a:off x="540000" y="1538528"/>
          <a:ext cx="11111999" cy="1700784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24697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6057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16057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16057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16057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楷体" pitchFamily="24"/>
                        </a:rPr>
                        <a:t>年级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楷体" pitchFamily="24"/>
                        </a:rPr>
                        <a:t>平均数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楷体" pitchFamily="24"/>
                        </a:rPr>
                        <a:t>众数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楷体" pitchFamily="24"/>
                        </a:rPr>
                        <a:t>中位数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楷体" pitchFamily="24"/>
                        </a:rPr>
                        <a:t>极差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楷体" pitchFamily="24"/>
                        </a:rPr>
                        <a:t>七年级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90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95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23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楷体" pitchFamily="24"/>
                        </a:rPr>
                        <a:t>八年级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90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95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14666" name="yt_shape_14666"/>
          <p:cNvSpPr txBox="1"/>
          <p:nvPr/>
        </p:nvSpPr>
        <p:spPr>
          <a:xfrm>
            <a:off x="540119" y="3508937"/>
            <a:ext cx="11111999" cy="282917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【应用数据】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由上表填空：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92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97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37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你认为哪个年级的学生对防溺水安全知识了解水平较高？请说明理由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解：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八年级学生对防溺水安全知识了解水平较高，理由如下：从平均数看，两个年级的平均数相同；从中位数和众数来看，八年级的中位数和众数都比七年级的高，所以八年级学生对防溺水安全知识了解水平较高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 spc="-100">
                <a:noFill/>
                <a:effectLst/>
                <a:latin typeface="白正"/>
                <a:ea typeface="宋体"/>
              </a:rPr>
              <a:t>⁠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0B689334-007B-6772-727F-EE6BB940AB6C}"/>
              </a:ext>
            </a:extLst>
          </p:cNvPr>
          <p:cNvSpPr txBox="1"/>
          <p:nvPr/>
        </p:nvSpPr>
        <p:spPr>
          <a:xfrm>
            <a:off x="3802908" y="3937619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9741EF9-4B01-107F-3A21-F779959D9A8F}"/>
              </a:ext>
            </a:extLst>
          </p:cNvPr>
          <p:cNvSpPr txBox="1"/>
          <p:nvPr/>
        </p:nvSpPr>
        <p:spPr>
          <a:xfrm>
            <a:off x="5326908" y="3937619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92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B059326-674E-58A9-E69B-D26CE1C57765}"/>
              </a:ext>
            </a:extLst>
          </p:cNvPr>
          <p:cNvSpPr txBox="1"/>
          <p:nvPr/>
        </p:nvSpPr>
        <p:spPr>
          <a:xfrm>
            <a:off x="6985846" y="3937619"/>
            <a:ext cx="7896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97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7C9CABD-AA6A-8827-8A1F-98935485EF89}"/>
              </a:ext>
            </a:extLst>
          </p:cNvPr>
          <p:cNvSpPr txBox="1"/>
          <p:nvPr/>
        </p:nvSpPr>
        <p:spPr>
          <a:xfrm>
            <a:off x="8662246" y="3937619"/>
            <a:ext cx="7896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FD5A320D-B870-6A24-8F75-0E7CD40E5B57}"/>
              </a:ext>
            </a:extLst>
          </p:cNvPr>
          <p:cNvSpPr txBox="1"/>
          <p:nvPr/>
        </p:nvSpPr>
        <p:spPr>
          <a:xfrm>
            <a:off x="450108" y="4888595"/>
            <a:ext cx="1100042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八年级学生对防溺水安全知识了解水平较高，理由如下：从平均数看，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D8864DD9-72BA-5E15-B7B3-F262C00FE1D8}"/>
              </a:ext>
            </a:extLst>
          </p:cNvPr>
          <p:cNvSpPr txBox="1"/>
          <p:nvPr/>
        </p:nvSpPr>
        <p:spPr>
          <a:xfrm>
            <a:off x="450108" y="5364083"/>
            <a:ext cx="1115282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两个年级的平均数相同；从中位数和众数来看，八年级的中位数和众数都比七年级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0EE8AE82-89F5-1D34-BCC0-A6A91B2DC665}"/>
              </a:ext>
            </a:extLst>
          </p:cNvPr>
          <p:cNvSpPr txBox="1"/>
          <p:nvPr/>
        </p:nvSpPr>
        <p:spPr>
          <a:xfrm>
            <a:off x="450108" y="5839571"/>
            <a:ext cx="7571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的高，所以八年级学生对防溺水安全知识了解水平较高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10" name="yt_shape_14610"/>
          <p:cNvSpPr txBox="1"/>
          <p:nvPr/>
        </p:nvSpPr>
        <p:spPr>
          <a:xfrm>
            <a:off x="540000" y="1569642"/>
            <a:ext cx="2434962" cy="560859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050" b="0" i="0" u="none" spc="-3050">
                <a:solidFill>
                  <a:srgbClr val="1EE3CF"/>
                </a:solidFill>
                <a:effectLst/>
                <a:latin typeface="白正" pitchFamily="30"/>
                <a:ea typeface="宋体" pitchFamily="30"/>
              </a:rPr>
              <a:t> </a:t>
            </a:r>
            <a:r>
              <a:rPr lang="en-US" altLang="zh-CN" sz="3050" b="0" i="0" u="none" spc="18300">
                <a:solidFill>
                  <a:srgbClr val="1EE3CF"/>
                </a:solidFill>
                <a:effectLst/>
                <a:latin typeface="白正" pitchFamily="30"/>
                <a:ea typeface="宋体" pitchFamily="30"/>
              </a:rPr>
              <a:t> </a:t>
            </a:r>
          </a:p>
        </p:txBody>
      </p:sp>
      <p:pic>
        <p:nvPicPr>
          <p:cNvPr id="14609" name="yt_image_14609" title="H_47.88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569642"/>
            <a:ext cx="2418787" cy="6080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612" name="yt_shape_14612"/>
          <p:cNvSpPr txBox="1"/>
          <p:nvPr/>
        </p:nvSpPr>
        <p:spPr>
          <a:xfrm>
            <a:off x="540000" y="2228372"/>
            <a:ext cx="5495094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-2500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000" b="0" i="0" u="none">
                <a:solidFill>
                  <a:srgbClr val="1EE3CF"/>
                </a:solidFill>
                <a:effectLst/>
                <a:latin typeface="Times New Roman" pitchFamily="10"/>
                <a:ea typeface="宋体" pitchFamily="10"/>
                <a:sym typeface=""/>
              </a:rPr>
              <a:t> </a:t>
            </a:r>
            <a:r>
              <a:rPr lang="zh-CN" altLang="zh-CN" sz="2400" b="0" i="0" u="none" spc="-2400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平均数、中位数、众数、方差</a:t>
            </a:r>
          </a:p>
        </p:txBody>
      </p:sp>
      <p:sp>
        <p:nvSpPr>
          <p:cNvPr id="14613" name="yt_shape_14613"/>
          <p:cNvSpPr txBox="1"/>
          <p:nvPr/>
        </p:nvSpPr>
        <p:spPr>
          <a:xfrm>
            <a:off x="540000" y="2732682"/>
            <a:ext cx="1107194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眉山市中考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已知一组数据为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，则该组数据的方差为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614" name="yt_table_14614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30014470"/>
              </p:ext>
            </p:extLst>
          </p:nvPr>
        </p:nvGraphicFramePr>
        <p:xfrm>
          <a:off x="540000" y="3211985"/>
          <a:ext cx="7047866" cy="475488"/>
        </p:xfrm>
        <a:graphic>
          <a:graphicData uri="http://schemas.openxmlformats.org/drawingml/2006/table">
            <a:tbl>
              <a:tblPr/>
              <a:tblGrid>
                <a:gridCol w="1965643">
                  <a:extLst>
                    <a:ext uri="{9D8B030D-6E8A-4147-A177-3AD203B41FA5}">
                      <a16:colId xmlns:a16="http://schemas.microsoft.com/office/drawing/2014/main" val="10610"/>
                    </a:ext>
                  </a:extLst>
                </a:gridCol>
                <a:gridCol w="1948180">
                  <a:extLst>
                    <a:ext uri="{9D8B030D-6E8A-4147-A177-3AD203B41FA5}">
                      <a16:colId xmlns:a16="http://schemas.microsoft.com/office/drawing/2014/main" val="10611"/>
                    </a:ext>
                  </a:extLst>
                </a:gridCol>
                <a:gridCol w="1948180">
                  <a:extLst>
                    <a:ext uri="{9D8B030D-6E8A-4147-A177-3AD203B41FA5}">
                      <a16:colId xmlns:a16="http://schemas.microsoft.com/office/drawing/2014/main" val="10612"/>
                    </a:ext>
                  </a:extLst>
                </a:gridCol>
                <a:gridCol w="1185863">
                  <a:extLst>
                    <a:ext uri="{9D8B030D-6E8A-4147-A177-3AD203B41FA5}">
                      <a16:colId xmlns:a16="http://schemas.microsoft.com/office/drawing/2014/main" val="1061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D.10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61"/>
                  </a:ext>
                </a:extLst>
              </a:tr>
            </a:tbl>
          </a:graphicData>
        </a:graphic>
      </p:graphicFrame>
      <p:sp>
        <p:nvSpPr>
          <p:cNvPr id="14616" name="yt_shape_14616"/>
          <p:cNvSpPr txBox="1"/>
          <p:nvPr/>
        </p:nvSpPr>
        <p:spPr>
          <a:xfrm>
            <a:off x="540120" y="3738156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龙东地区中考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已知一组数据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的平均数是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，则这组数据的众数是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617" name="yt_table_14617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59431394"/>
              </p:ext>
            </p:extLst>
          </p:nvPr>
        </p:nvGraphicFramePr>
        <p:xfrm>
          <a:off x="540000" y="4697591"/>
          <a:ext cx="5404486" cy="950976"/>
        </p:xfrm>
        <a:graphic>
          <a:graphicData uri="http://schemas.openxmlformats.org/drawingml/2006/table">
            <a:tbl>
              <a:tblPr/>
              <a:tblGrid>
                <a:gridCol w="3913823">
                  <a:extLst>
                    <a:ext uri="{9D8B030D-6E8A-4147-A177-3AD203B41FA5}">
                      <a16:colId xmlns:a16="http://schemas.microsoft.com/office/drawing/2014/main" val="10614"/>
                    </a:ext>
                  </a:extLst>
                </a:gridCol>
                <a:gridCol w="1490663">
                  <a:extLst>
                    <a:ext uri="{9D8B030D-6E8A-4147-A177-3AD203B41FA5}">
                      <a16:colId xmlns:a16="http://schemas.microsoft.com/office/drawing/2014/main" val="1061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6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63"/>
                  </a:ext>
                </a:extLst>
              </a:tr>
            </a:tbl>
          </a:graphicData>
        </a:graphic>
      </p:graphicFrame>
      <p:pic>
        <p:nvPicPr>
          <p:cNvPr id="3" name="yt_shape_1700219024007" title="H_28.84882">
            <a:extLst>
              <a:ext uri="{FF2B5EF4-FFF2-40B4-BE49-F238E27FC236}">
                <a16:creationId xmlns:a16="http://schemas.microsoft.com/office/drawing/2014/main" id="{39BFCBCB-43AA-235B-5670-E253ED556BC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269750"/>
            <a:ext cx="1174942" cy="366380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4F3A21EA-A979-F358-D5BE-1FAE3F72C591}"/>
              </a:ext>
            </a:extLst>
          </p:cNvPr>
          <p:cNvSpPr txBox="1"/>
          <p:nvPr/>
        </p:nvSpPr>
        <p:spPr>
          <a:xfrm>
            <a:off x="10584589" y="2685876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A621FFE-0D48-2E96-BF6B-9DAF1823CCA1}"/>
              </a:ext>
            </a:extLst>
          </p:cNvPr>
          <p:cNvSpPr txBox="1"/>
          <p:nvPr/>
        </p:nvSpPr>
        <p:spPr>
          <a:xfrm>
            <a:off x="2888509" y="4166838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19" name="yt_shape_14619"/>
          <p:cNvSpPr txBox="1"/>
          <p:nvPr/>
        </p:nvSpPr>
        <p:spPr>
          <a:xfrm>
            <a:off x="540120" y="954445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济宁市中考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为检测学生体育锻炼效果，从某班随机抽取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名学生进行篮球定时定点投篮检测，投篮进球数统计如图所示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对于这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名学生的定时定点投篮进球数，下列说法中错误的是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621" name="yt_table_14621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97608337"/>
              </p:ext>
            </p:extLst>
          </p:nvPr>
        </p:nvGraphicFramePr>
        <p:xfrm>
          <a:off x="540000" y="2394011"/>
          <a:ext cx="5343843" cy="950976"/>
        </p:xfrm>
        <a:graphic>
          <a:graphicData uri="http://schemas.openxmlformats.org/drawingml/2006/table">
            <a:tbl>
              <a:tblPr/>
              <a:tblGrid>
                <a:gridCol w="3395980">
                  <a:extLst>
                    <a:ext uri="{9D8B030D-6E8A-4147-A177-3AD203B41FA5}">
                      <a16:colId xmlns:a16="http://schemas.microsoft.com/office/drawing/2014/main" val="10616"/>
                    </a:ext>
                  </a:extLst>
                </a:gridCol>
                <a:gridCol w="1947863">
                  <a:extLst>
                    <a:ext uri="{9D8B030D-6E8A-4147-A177-3AD203B41FA5}">
                      <a16:colId xmlns:a16="http://schemas.microsoft.com/office/drawing/2014/main" val="1061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中位数是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众数是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6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平均数是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5.2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方差是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65"/>
                  </a:ext>
                </a:extLst>
              </a:tr>
            </a:tbl>
          </a:graphicData>
        </a:graphic>
      </p:graphicFrame>
      <p:pic>
        <p:nvPicPr>
          <p:cNvPr id="14620" name="yt_image_14620_skip" title="H_153.36">
            <a:extLst>
              <a:ext uri="">
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61511" y="2060848"/>
            <a:ext cx="3788807" cy="19476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89BF1815-DB4E-BD73-6D7B-5EEA5D7A99B4}"/>
              </a:ext>
            </a:extLst>
          </p:cNvPr>
          <p:cNvSpPr txBox="1"/>
          <p:nvPr/>
        </p:nvSpPr>
        <p:spPr>
          <a:xfrm>
            <a:off x="4412509" y="1858615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yt_shape_14623"/>
          <p:cNvSpPr txBox="1"/>
          <p:nvPr/>
        </p:nvSpPr>
        <p:spPr>
          <a:xfrm>
            <a:off x="540119" y="4180468"/>
            <a:ext cx="11111999" cy="18689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郴州市中考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为积极响应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助力旅发大会，唱响美丽郴州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的号召，某校在各年级开展合唱比赛，规定每支参赛队伍的最终成绩按歌曲内容占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％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，演唱技巧占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％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，精神面貌占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％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考评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某参赛队歌曲内容获得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分，演唱技巧获得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分，精神面貌获得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则该参赛队的最终成绩是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93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7AE66210-8493-370E-D652-74098A56071D}"/>
              </a:ext>
            </a:extLst>
          </p:cNvPr>
          <p:cNvSpPr txBox="1"/>
          <p:nvPr/>
        </p:nvSpPr>
        <p:spPr>
          <a:xfrm>
            <a:off x="6012708" y="5560126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93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7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24" name="yt_shape_14624"/>
          <p:cNvSpPr txBox="1"/>
          <p:nvPr/>
        </p:nvSpPr>
        <p:spPr>
          <a:xfrm>
            <a:off x="540000" y="981996"/>
            <a:ext cx="3648435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-2500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000" b="0" i="0" u="none">
                <a:solidFill>
                  <a:srgbClr val="1EE3CF"/>
                </a:solidFill>
                <a:effectLst/>
                <a:latin typeface="Times New Roman" pitchFamily="10"/>
                <a:ea typeface="宋体" pitchFamily="10"/>
                <a:sym typeface=""/>
              </a:rPr>
              <a:t> </a:t>
            </a:r>
            <a:r>
              <a:rPr lang="zh-CN" altLang="zh-CN" sz="2400" b="0" i="0" u="none" spc="-2400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用样本估算总体</a:t>
            </a:r>
          </a:p>
        </p:txBody>
      </p:sp>
      <p:sp>
        <p:nvSpPr>
          <p:cNvPr id="14625" name="yt_shape_14625"/>
          <p:cNvSpPr txBox="1"/>
          <p:nvPr/>
        </p:nvSpPr>
        <p:spPr>
          <a:xfrm>
            <a:off x="540119" y="1486306"/>
            <a:ext cx="11111999" cy="474969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在对全市初中生进行体质健康测试中，青少年体质研究中心随机抽取的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名学生的坐位体前屈的成绩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单位：厘米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如下：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11.2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10.5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11.4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10.2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11.4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11.4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11.2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9.5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12.0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10.2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通过计算，样本数据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名学生的成绩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的平均数是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10.9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，中位数是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11.2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，众数是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11.4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一个学生的成绩是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11.3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厘米，你认为他的成绩如何？说明理由；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解：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根据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中得到的样本数据的结论，可以估计，在这次坐位体前屈的成绩测试中，全市大约有一半学生的成绩大于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11.2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厘米，有一半学生的成绩小于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11.2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厘米，这位学生的成绩是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11.3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厘米，大于中位数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11.2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厘米，可以推测他的成绩比一半以上学生的成绩好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 spc="-100">
                <a:noFill/>
                <a:effectLst/>
                <a:latin typeface="白正"/>
                <a:ea typeface="宋体"/>
              </a:rPr>
              <a:t>⁠</a:t>
            </a:r>
          </a:p>
        </p:txBody>
      </p:sp>
      <p:pic>
        <p:nvPicPr>
          <p:cNvPr id="3" name="yt_shape_1700219024075" title="H_28.84882">
            <a:extLst>
              <a:ext uri="{FF2B5EF4-FFF2-40B4-BE49-F238E27FC236}">
                <a16:creationId xmlns:a16="http://schemas.microsoft.com/office/drawing/2014/main" id="{1F2BB3A7-D506-BE17-D13F-64B5B25B1D0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023374"/>
            <a:ext cx="1174942" cy="366380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76CEDD99-A7AB-4FFF-FC4C-B5938B92EB9A}"/>
              </a:ext>
            </a:extLst>
          </p:cNvPr>
          <p:cNvSpPr txBox="1"/>
          <p:nvPr/>
        </p:nvSpPr>
        <p:spPr>
          <a:xfrm>
            <a:off x="8527307" y="2865964"/>
            <a:ext cx="1018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10.9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FC6F3B6-BC24-9D47-83C0-7C55BCF670F6}"/>
              </a:ext>
            </a:extLst>
          </p:cNvPr>
          <p:cNvSpPr txBox="1"/>
          <p:nvPr/>
        </p:nvSpPr>
        <p:spPr>
          <a:xfrm>
            <a:off x="1059708" y="3341452"/>
            <a:ext cx="100698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11.2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6D05CE4-E1A5-8894-F62B-C27282E95C47}"/>
              </a:ext>
            </a:extLst>
          </p:cNvPr>
          <p:cNvSpPr txBox="1"/>
          <p:nvPr/>
        </p:nvSpPr>
        <p:spPr>
          <a:xfrm>
            <a:off x="3410605" y="3341452"/>
            <a:ext cx="100698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11.4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10CE1AA7-539D-6808-09F4-AECF3FB2E722}"/>
              </a:ext>
            </a:extLst>
          </p:cNvPr>
          <p:cNvSpPr txBox="1"/>
          <p:nvPr/>
        </p:nvSpPr>
        <p:spPr>
          <a:xfrm>
            <a:off x="450108" y="4292428"/>
            <a:ext cx="1115282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根据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中得到的样本数据的结论，可以估计，在这次坐位体前屈的成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50A483CC-1411-90D4-3D01-07538D245E28}"/>
              </a:ext>
            </a:extLst>
          </p:cNvPr>
          <p:cNvSpPr txBox="1"/>
          <p:nvPr/>
        </p:nvSpPr>
        <p:spPr>
          <a:xfrm>
            <a:off x="450108" y="4767916"/>
            <a:ext cx="1128261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绩测试中，全市大约有一半学生的成绩大于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11.2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厘米，有一半学生的成绩小于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11.2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厘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4A4A0700-4E27-7AE4-8B4A-80953B838ED5}"/>
              </a:ext>
            </a:extLst>
          </p:cNvPr>
          <p:cNvSpPr txBox="1"/>
          <p:nvPr/>
        </p:nvSpPr>
        <p:spPr>
          <a:xfrm>
            <a:off x="450108" y="5243404"/>
            <a:ext cx="1128261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米，这位学生的成绩是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11.3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厘米，大于中位数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11.2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厘米，可以推测他的成绩比一半以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64708015-E35A-3713-1DB1-2BF8BBEB47AC}"/>
              </a:ext>
            </a:extLst>
          </p:cNvPr>
          <p:cNvSpPr txBox="1"/>
          <p:nvPr/>
        </p:nvSpPr>
        <p:spPr>
          <a:xfrm>
            <a:off x="450108" y="5718892"/>
            <a:ext cx="2389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上学生的成绩好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30" name="yt_shape_14630"/>
          <p:cNvSpPr txBox="1"/>
          <p:nvPr/>
        </p:nvSpPr>
        <p:spPr>
          <a:xfrm>
            <a:off x="540119" y="1954348"/>
            <a:ext cx="11111999" cy="330930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研究中心确定了一个标准成绩，等于或大于这个成绩的学生该项素质被评定为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优秀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等级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如果全市有一半左右的学生能够达到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优秀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等级，你认为标准成绩定为多少？说明理由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解：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如果全市有一半左右的学生被评定为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优秀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等级，标准成绩应定为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11.2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厘米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中位数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因为从样本情况看，成绩在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11.2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厘米以上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含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11.2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厘米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的学生占总人数的一半左右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可以估计，如果标准成绩定为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11.2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厘米，全市将有一半左右的学生能够被评为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优秀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等级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 spc="-100">
                <a:noFill/>
                <a:effectLst/>
                <a:latin typeface="白正"/>
                <a:ea typeface="宋体"/>
              </a:rPr>
              <a:t>⁠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9E68FD69-E5F0-992E-5157-1D45C27BFE9F}"/>
              </a:ext>
            </a:extLst>
          </p:cNvPr>
          <p:cNvSpPr txBox="1"/>
          <p:nvPr/>
        </p:nvSpPr>
        <p:spPr>
          <a:xfrm>
            <a:off x="450108" y="3334006"/>
            <a:ext cx="1121771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如果全市有一半左右的学生被评定为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“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优秀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等级，标准成绩应定为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11.2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2419F6E-E0BB-141C-879A-C755E76B4C33}"/>
              </a:ext>
            </a:extLst>
          </p:cNvPr>
          <p:cNvSpPr txBox="1"/>
          <p:nvPr/>
        </p:nvSpPr>
        <p:spPr>
          <a:xfrm>
            <a:off x="450108" y="3809494"/>
            <a:ext cx="1105401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厘米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中位数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因为从样本情况看，成绩在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11.2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厘米以上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含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11.2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厘米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的学生占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EA418A4-3E56-E1C6-3E84-3CD49422C156}"/>
              </a:ext>
            </a:extLst>
          </p:cNvPr>
          <p:cNvSpPr txBox="1"/>
          <p:nvPr/>
        </p:nvSpPr>
        <p:spPr>
          <a:xfrm>
            <a:off x="450108" y="4284982"/>
            <a:ext cx="1114151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总人数的一半左右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可以估计，如果标准成绩定为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11.2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厘米，全市将有一半左右的学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415DF9C5-6EDA-D387-3328-F984779ADAD1}"/>
              </a:ext>
            </a:extLst>
          </p:cNvPr>
          <p:cNvSpPr txBox="1"/>
          <p:nvPr/>
        </p:nvSpPr>
        <p:spPr>
          <a:xfrm>
            <a:off x="450108" y="4760470"/>
            <a:ext cx="3913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生能够被评为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“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优秀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等级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32" name="yt_shape_14632"/>
          <p:cNvSpPr txBox="1"/>
          <p:nvPr/>
        </p:nvSpPr>
        <p:spPr>
          <a:xfrm>
            <a:off x="540000" y="1012722"/>
            <a:ext cx="3648435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-2500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000" b="0" i="0" u="none">
                <a:solidFill>
                  <a:srgbClr val="1EE3CF"/>
                </a:solidFill>
                <a:effectLst/>
                <a:latin typeface="Times New Roman" pitchFamily="10"/>
                <a:ea typeface="宋体" pitchFamily="10"/>
                <a:sym typeface=""/>
              </a:rPr>
              <a:t> </a:t>
            </a:r>
            <a:r>
              <a:rPr lang="zh-CN" altLang="zh-CN" sz="2400" b="0" i="0" u="none" spc="-2400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分析数据作决策</a:t>
            </a:r>
          </a:p>
        </p:txBody>
      </p:sp>
      <p:sp>
        <p:nvSpPr>
          <p:cNvPr id="14633" name="yt_shape_14633"/>
          <p:cNvSpPr txBox="1"/>
          <p:nvPr/>
        </p:nvSpPr>
        <p:spPr>
          <a:xfrm>
            <a:off x="540119" y="151703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扬州市中考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某校为了普及环保知识，从七、八两个年级中各选出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名学生参加环保知识竞赛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满分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，并对成绩进行整理分析，得到如下信息：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</p:txBody>
      </p:sp>
      <p:pic>
        <p:nvPicPr>
          <p:cNvPr id="14634" name="yt_image_14634" title="H_281.61">
            <a:extLst>
              <a:ext uri="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10835" y="2628831"/>
            <a:ext cx="4970329" cy="35764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00219024137" title="H_28.84882">
            <a:extLst>
              <a:ext uri="{FF2B5EF4-FFF2-40B4-BE49-F238E27FC236}">
                <a16:creationId xmlns:a16="http://schemas.microsoft.com/office/drawing/2014/main" id="{4C5163AA-276E-2D62-1447-AC920FCBF7F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054100"/>
            <a:ext cx="1174942" cy="36638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636" name="yt_table_14636" title="H_133.92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72996168"/>
              </p:ext>
            </p:extLst>
          </p:nvPr>
        </p:nvGraphicFramePr>
        <p:xfrm>
          <a:off x="540000" y="965905"/>
          <a:ext cx="11111998" cy="1700784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54200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9824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89824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89549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endParaRPr/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楷体" pitchFamily="24"/>
                        </a:rPr>
                        <a:t>平均数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楷体" pitchFamily="24"/>
                        </a:rPr>
                        <a:t>众数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楷体" pitchFamily="24"/>
                        </a:rPr>
                        <a:t>中位数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楷体" pitchFamily="24"/>
                        </a:rPr>
                        <a:t>七年级参赛学生成绩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85.5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m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87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楷体" pitchFamily="24"/>
                        </a:rPr>
                        <a:t>八年级参赛学生成绩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85.5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85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n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4638" name="yt_shape_14638"/>
              <p:cNvSpPr txBox="1"/>
              <p:nvPr/>
            </p:nvSpPr>
            <p:spPr>
              <a:xfrm>
                <a:off x="540119" y="2936314"/>
                <a:ext cx="11111999" cy="331578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根据以上信息，回答下列问题：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填空：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80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白正" pitchFamily="24"/>
                    <a:ea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86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白正" pitchFamily="24"/>
                    <a:ea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七、八年级参赛学生成绩的方差分别记为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bSup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𝑠</m:t>
                        </m:r>
                      </m:e>
                      <m:sub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sub>
                      <m:sup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sup>
                    </m:sSubSup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、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bSup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𝑠</m:t>
                        </m:r>
                      </m:e>
                      <m:sub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sub>
                      <m:sup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sup>
                    </m:sSubSup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，请判断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bSup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𝑠</m:t>
                        </m:r>
                      </m:e>
                      <m:sub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sub>
                      <m:sup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sup>
                    </m:sSubSup>
                  </m:oMath>
                </a14:m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＞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白正" pitchFamily="24"/>
                    <a:ea typeface="宋体" pitchFamily="24"/>
                  </a:rPr>
                  <a:t>⁠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bSupPr>
                      <m:e>
                        <m: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𝑠</m:t>
                        </m:r>
                      </m:e>
                      <m:sub>
                        <m: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sub>
                      <m:sup>
                        <m: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sup>
                    </m:sSubSup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填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”“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或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从平均数和中位数的角度分析哪个年级参赛学生的成绩较好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七年级和八年级的平均成绩相同，但是七年级的中位数比八年级的大，所以七年级参赛学生的成绩较好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14638" name="yt_shape_14638" descr="{&quot;rangeId&quot;:18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936314"/>
                <a:ext cx="11111999" cy="3315780"/>
              </a:xfrm>
              <a:prstGeom prst="rect">
                <a:avLst/>
              </a:prstGeom>
              <a:blipFill>
                <a:blip r:embed="rId2"/>
                <a:stretch>
                  <a:fillRect l="-1701" t="-1654" b="-477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883CA8A3-1886-7C30-0DB9-5E03B3F43A03}"/>
              </a:ext>
            </a:extLst>
          </p:cNvPr>
          <p:cNvSpPr txBox="1"/>
          <p:nvPr/>
        </p:nvSpPr>
        <p:spPr>
          <a:xfrm>
            <a:off x="3032971" y="3364996"/>
            <a:ext cx="7896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80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890ECD3-C7C8-CD05-2F80-23623E9000BB}"/>
              </a:ext>
            </a:extLst>
          </p:cNvPr>
          <p:cNvSpPr txBox="1"/>
          <p:nvPr/>
        </p:nvSpPr>
        <p:spPr>
          <a:xfrm>
            <a:off x="4709371" y="3364996"/>
            <a:ext cx="7896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86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60FE354-65F8-6642-1B17-0F87329BD736}"/>
              </a:ext>
            </a:extLst>
          </p:cNvPr>
          <p:cNvSpPr txBox="1"/>
          <p:nvPr/>
        </p:nvSpPr>
        <p:spPr>
          <a:xfrm>
            <a:off x="9418086" y="3840484"/>
            <a:ext cx="789686" cy="575514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75402595-40E4-9DC3-7E25-C4724A10F734}"/>
                  </a:ext>
                </a:extLst>
              </p:cNvPr>
              <p:cNvSpPr txBox="1"/>
              <p:nvPr/>
            </p:nvSpPr>
            <p:spPr>
              <a:xfrm>
                <a:off x="10027686" y="3840484"/>
                <a:ext cx="477013" cy="57551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Sup>
                        <m:sSubSupPr>
                          <m:ctrlPr>
                            <a:rPr kumimoji="0" lang="en-US" altLang="zh-CN" sz="2400" b="0" i="1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chemeClr val="tx1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48" charset="0"/>
                            </a:rPr>
                          </m:ctrlPr>
                        </m:sSubSupPr>
                        <m:e>
                          <m:r>
                            <a:rPr kumimoji="0" lang="en-US" altLang="zh-CN" sz="2400" b="0" i="1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chemeClr val="tx1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48" charset="0"/>
                              <a:ea typeface="Cambria Math" panose="02040503050406030204" pitchFamily="48" charset="0"/>
                            </a:rPr>
                            <m:t>𝑠</m:t>
                          </m:r>
                        </m:e>
                        <m:sub>
                          <m:r>
                            <a:rPr kumimoji="0" lang="en-US" altLang="zh-CN" sz="2400" b="0" i="1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chemeClr val="tx1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48" charset="0"/>
                              <a:ea typeface="Cambria Math" panose="02040503050406030204" pitchFamily="48" charset="0"/>
                            </a:rPr>
                            <m:t>2</m:t>
                          </m:r>
                        </m:sub>
                        <m:sup>
                          <m:r>
                            <a:rPr kumimoji="0" lang="en-US" altLang="zh-CN" sz="2400" b="0" i="1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chemeClr val="tx1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48" charset="0"/>
                              <a:ea typeface="Cambria Math" panose="02040503050406030204" pitchFamily="48" charset="0"/>
                            </a:rPr>
                            <m:t>2</m:t>
                          </m:r>
                        </m:sup>
                      </m:sSubSup>
                    </m:oMath>
                  </m:oMathPara>
                </a14:m>
                <a:endParaRPr lang="zh-CN" altLang="en-US" dirty="0">
                  <a:solidFill>
                    <a:schemeClr val="tx1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75402595-40E4-9DC3-7E25-C4724A10F73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027686" y="3840484"/>
                <a:ext cx="477013" cy="575514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565BBDF0-AB06-DA51-38AC-5461DAE7F029}"/>
              </a:ext>
            </a:extLst>
          </p:cNvPr>
          <p:cNvSpPr txBox="1"/>
          <p:nvPr/>
        </p:nvSpPr>
        <p:spPr>
          <a:xfrm>
            <a:off x="450108" y="5273362"/>
            <a:ext cx="1100042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七年级和八年级的平均成绩相同，但是七年级的中位数比八年级的大，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FE115AB0-E2AC-D5D4-6731-1AAD448A309C}"/>
              </a:ext>
            </a:extLst>
          </p:cNvPr>
          <p:cNvSpPr txBox="1"/>
          <p:nvPr/>
        </p:nvSpPr>
        <p:spPr>
          <a:xfrm>
            <a:off x="450108" y="5748850"/>
            <a:ext cx="4523486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所以七年级参赛学生的成绩较好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6" grpId="0" build="allAtOnce"/>
      <p:bldP spid="7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45" name="yt_shape_14645"/>
          <p:cNvSpPr txBox="1"/>
          <p:nvPr/>
        </p:nvSpPr>
        <p:spPr>
          <a:xfrm>
            <a:off x="540000" y="871231"/>
            <a:ext cx="2417393" cy="579261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150" b="0" i="0" u="none" spc="-3150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  <a:r>
              <a:rPr lang="en-US" altLang="zh-CN" sz="3150" b="0" i="0" u="none" spc="18138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</a:p>
        </p:txBody>
      </p:sp>
      <p:pic>
        <p:nvPicPr>
          <p:cNvPr id="14644" name="yt_image_14644" title="H_50.04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871231"/>
            <a:ext cx="2401408" cy="6355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647" name="yt_shape_14647"/>
          <p:cNvSpPr txBox="1"/>
          <p:nvPr/>
        </p:nvSpPr>
        <p:spPr>
          <a:xfrm>
            <a:off x="540120" y="1557386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南充市中考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为了解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睡眠管理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落实情况，某初中学校随机调查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名学生每天平均睡眠时间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时间均保留整数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，将样本数据绘制成统计图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，其中有两个数据被遮盖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关于睡眠时间的统计量中，与被遮盖的数据无关的是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649" name="yt_table_14649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99098953"/>
              </p:ext>
            </p:extLst>
          </p:nvPr>
        </p:nvGraphicFramePr>
        <p:xfrm>
          <a:off x="540000" y="2996952"/>
          <a:ext cx="4489768" cy="950976"/>
        </p:xfrm>
        <a:graphic>
          <a:graphicData uri="http://schemas.openxmlformats.org/drawingml/2006/table">
            <a:tbl>
              <a:tblPr/>
              <a:tblGrid>
                <a:gridCol w="2719705">
                  <a:extLst>
                    <a:ext uri="{9D8B030D-6E8A-4147-A177-3AD203B41FA5}">
                      <a16:colId xmlns:a16="http://schemas.microsoft.com/office/drawing/2014/main" val="10618"/>
                    </a:ext>
                  </a:extLst>
                </a:gridCol>
                <a:gridCol w="1770063">
                  <a:extLst>
                    <a:ext uri="{9D8B030D-6E8A-4147-A177-3AD203B41FA5}">
                      <a16:colId xmlns:a16="http://schemas.microsoft.com/office/drawing/2014/main" val="1061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平均数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中位数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众数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方差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67"/>
                  </a:ext>
                </a:extLst>
              </a:tr>
            </a:tbl>
          </a:graphicData>
        </a:graphic>
      </p:graphicFrame>
      <p:pic>
        <p:nvPicPr>
          <p:cNvPr id="14648" name="yt_image_14648_skip" title="H_145.98">
            <a:extLst>
              <a:ext uri="">
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184232" y="2996952"/>
            <a:ext cx="3466124" cy="16218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731CD3D5-1E6C-DB08-16FF-D39AAE953C06}"/>
              </a:ext>
            </a:extLst>
          </p:cNvPr>
          <p:cNvSpPr txBox="1"/>
          <p:nvPr/>
        </p:nvSpPr>
        <p:spPr>
          <a:xfrm>
            <a:off x="10279908" y="2461556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yt_shape_14651"/>
          <p:cNvSpPr txBox="1"/>
          <p:nvPr/>
        </p:nvSpPr>
        <p:spPr>
          <a:xfrm>
            <a:off x="540119" y="4669571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一列数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中有唯一众数，则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的值是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</a:rPr>
              <a:t>或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已知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个数据：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如果这组数据的某个众数与平均数相等，那么这组数据的中位数是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</a:rPr>
              <a:t>或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2A3432F3-974C-6FF2-2525-D73F931535DB}"/>
              </a:ext>
            </a:extLst>
          </p:cNvPr>
          <p:cNvSpPr txBox="1"/>
          <p:nvPr/>
        </p:nvSpPr>
        <p:spPr>
          <a:xfrm>
            <a:off x="8720982" y="4622765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  <a:cs typeface="+mn-cs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CF1CC233-9B39-E662-F94E-6EA1ECFD64B9}"/>
              </a:ext>
            </a:extLst>
          </p:cNvPr>
          <p:cNvSpPr txBox="1"/>
          <p:nvPr/>
        </p:nvSpPr>
        <p:spPr>
          <a:xfrm>
            <a:off x="3193308" y="5573741"/>
            <a:ext cx="12468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  <a:cs typeface="+mn-cs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9" grpId="0" build="allAtOnce"/>
      <p:bldP spid="10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54" name="yt_shape_14654"/>
          <p:cNvSpPr txBox="1"/>
          <p:nvPr/>
        </p:nvSpPr>
        <p:spPr>
          <a:xfrm>
            <a:off x="540000" y="900000"/>
            <a:ext cx="2400978" cy="579261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150" b="0" i="0" u="none" spc="-3150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  <a:r>
              <a:rPr lang="en-US" altLang="zh-CN" sz="3150" b="0" i="0" u="none" spc="18010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</a:p>
        </p:txBody>
      </p:sp>
      <p:pic>
        <p:nvPicPr>
          <p:cNvPr id="14653" name="yt_image_14653" title="H_50.04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385180" cy="6355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656" name="yt_shape_14656"/>
          <p:cNvSpPr txBox="1"/>
          <p:nvPr/>
        </p:nvSpPr>
        <p:spPr>
          <a:xfrm>
            <a:off x="540119" y="1535367"/>
            <a:ext cx="11111999" cy="331616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文山州期末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为强化防溺水安全教育，提高学生安全意识和自我保护能力，某校组织了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珍爱生命，预防溺水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安全知识竞赛，满分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分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以下是从七、八年级各随机抽取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名学生的成绩进行统计，过程如下：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【收集数据】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七年级：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99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86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77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79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八年级：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99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97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96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97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87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76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【整理数据】</a:t>
            </a:r>
          </a:p>
        </p:txBody>
      </p:sp>
      <p:graphicFrame>
        <p:nvGraphicFramePr>
          <p:cNvPr id="14661" name="yt_table_14661" title="H_171.3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53788863"/>
              </p:ext>
            </p:extLst>
          </p:nvPr>
        </p:nvGraphicFramePr>
        <p:xfrm>
          <a:off x="540000" y="5065091"/>
          <a:ext cx="11111999" cy="1403997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24697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6057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16057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16057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16057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楷体" pitchFamily="24"/>
                        </a:rPr>
                        <a:t>年级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60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≤</a:t>
                      </a:r>
                      <a:r>
                        <a:rPr lang="en-US" altLang="zh-CN" sz="2400" b="0" i="1" u="none" dirty="0" smtClean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zh-CN" altLang="zh-CN" sz="2400" b="0" i="0" u="none" dirty="0" smtClean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70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70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≤</a:t>
                      </a:r>
                      <a:r>
                        <a:rPr lang="en-US" altLang="zh-CN" sz="2400" b="0" i="1" u="none" dirty="0" smtClean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zh-CN" altLang="zh-CN" sz="2400" b="0" i="0" u="none" dirty="0" smtClean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80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80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≤</a:t>
                      </a:r>
                      <a:r>
                        <a:rPr lang="en-US" altLang="zh-CN" sz="2400" b="0" i="1" u="none" dirty="0" smtClean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zh-CN" altLang="zh-CN" sz="2400" b="0" i="0" u="none" dirty="0" smtClean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90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90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≤</a:t>
                      </a:r>
                      <a:r>
                        <a:rPr lang="en-US" altLang="zh-CN" sz="2400" b="0" i="1" u="none" dirty="0" smtClean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2400" b="0" i="0" u="none" dirty="0" smtClean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≤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100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楷体" pitchFamily="24"/>
                        </a:rPr>
                        <a:t>七年级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6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楷体" pitchFamily="24"/>
                        </a:rPr>
                        <a:t>八年级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7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2384</Words>
  <Application>Microsoft Office PowerPoint</Application>
  <PresentationFormat>宽屏</PresentationFormat>
  <Paragraphs>130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11</vt:i4>
      </vt:variant>
    </vt:vector>
  </HeadingPairs>
  <TitlesOfParts>
    <vt:vector size="25" baseType="lpstr">
      <vt:lpstr>Finished</vt:lpstr>
      <vt:lpstr>白正</vt:lpstr>
      <vt:lpstr>等线</vt:lpstr>
      <vt:lpstr>等线 Light</vt:lpstr>
      <vt:lpstr>黑体</vt:lpstr>
      <vt:lpstr>楷体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44</cp:revision>
  <dcterms:created xsi:type="dcterms:W3CDTF">2023-05-05T05:33:04Z</dcterms:created>
  <dcterms:modified xsi:type="dcterms:W3CDTF">2023-11-19T06:04:07Z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