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0" r:id="rId6"/>
    <p:sldId id="388" r:id="rId7"/>
    <p:sldId id="389" r:id="rId8"/>
    <p:sldId id="373" r:id="rId9"/>
    <p:sldId id="375" r:id="rId10"/>
    <p:sldId id="377" r:id="rId11"/>
    <p:sldId id="378" r:id="rId12"/>
    <p:sldId id="380" r:id="rId13"/>
    <p:sldId id="383" r:id="rId14"/>
    <p:sldId id="385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bin"/><Relationship Id="rId4" Type="http://schemas.openxmlformats.org/officeDocument/2006/relationships/image" Target="../media/image1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14" name="yt_image_12914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418926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7" name="yt_shape_12917"/>
          <p:cNvSpPr txBox="1"/>
          <p:nvPr/>
        </p:nvSpPr>
        <p:spPr>
          <a:xfrm>
            <a:off x="540119" y="297151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一般地，对于一个函数，如果把自变量与函数的每对对应值分别作为点的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横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纵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坐标，那么坐标平面内由这些点组成的图形，就是这个函数的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图象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，通过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图象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可以数形结合地研究函数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用描点法画函数图象的一般步骤是：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列表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描点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连线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1E943E-1063-6A75-C188-6AE797639792}"/>
              </a:ext>
            </a:extLst>
          </p:cNvPr>
          <p:cNvSpPr txBox="1"/>
          <p:nvPr/>
        </p:nvSpPr>
        <p:spPr>
          <a:xfrm>
            <a:off x="1059708" y="340020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E9A622-3E91-19B9-EA55-BA54A273D80A}"/>
              </a:ext>
            </a:extLst>
          </p:cNvPr>
          <p:cNvSpPr txBox="1"/>
          <p:nvPr/>
        </p:nvSpPr>
        <p:spPr>
          <a:xfrm>
            <a:off x="2278908" y="340020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989E4C-6131-8A15-9DAD-90E53F821398}"/>
              </a:ext>
            </a:extLst>
          </p:cNvPr>
          <p:cNvSpPr txBox="1"/>
          <p:nvPr/>
        </p:nvSpPr>
        <p:spPr>
          <a:xfrm>
            <a:off x="1059708" y="38756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图象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6308F3-7834-AFC0-2E8C-14AD1E39E61B}"/>
              </a:ext>
            </a:extLst>
          </p:cNvPr>
          <p:cNvSpPr txBox="1"/>
          <p:nvPr/>
        </p:nvSpPr>
        <p:spPr>
          <a:xfrm>
            <a:off x="3193308" y="38756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图象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834115-8611-5EEB-7077-C978959A5656}"/>
              </a:ext>
            </a:extLst>
          </p:cNvPr>
          <p:cNvSpPr txBox="1"/>
          <p:nvPr/>
        </p:nvSpPr>
        <p:spPr>
          <a:xfrm>
            <a:off x="5860308" y="435117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列表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3EACB4-6E48-D815-8441-96EDFF2BDA16}"/>
              </a:ext>
            </a:extLst>
          </p:cNvPr>
          <p:cNvSpPr txBox="1"/>
          <p:nvPr/>
        </p:nvSpPr>
        <p:spPr>
          <a:xfrm>
            <a:off x="7384307" y="435117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描点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1FFF6C-61E5-49EC-2F43-5B06C458762E}"/>
              </a:ext>
            </a:extLst>
          </p:cNvPr>
          <p:cNvSpPr txBox="1"/>
          <p:nvPr/>
        </p:nvSpPr>
        <p:spPr>
          <a:xfrm>
            <a:off x="8908307" y="435117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连线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E8028B7-132E-F9C9-932C-7567B02D3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704568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7" name="yt_shape_12987"/>
          <p:cNvSpPr txBox="1"/>
          <p:nvPr/>
        </p:nvSpPr>
        <p:spPr>
          <a:xfrm>
            <a:off x="540000" y="1211875"/>
            <a:ext cx="977190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毕节七中月考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某一函数的图象如图所示，根据图象回答下列问题：</a:t>
            </a:r>
          </a:p>
        </p:txBody>
      </p:sp>
      <p:pic>
        <p:nvPicPr>
          <p:cNvPr id="12988" name="yt_image_12988" title="H_137.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0072" y="1850403"/>
            <a:ext cx="2271855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0" name="yt_shape_12990"/>
          <p:cNvSpPr txBox="1"/>
          <p:nvPr/>
        </p:nvSpPr>
        <p:spPr>
          <a:xfrm>
            <a:off x="540119" y="3645024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自变量的取值范围是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的值最大；当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的值最小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的增大而增大时，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的增大而减小时，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ABAE3F-F567-AA39-AFA7-AD79178217E1}"/>
              </a:ext>
            </a:extLst>
          </p:cNvPr>
          <p:cNvSpPr txBox="1"/>
          <p:nvPr/>
        </p:nvSpPr>
        <p:spPr>
          <a:xfrm>
            <a:off x="4260108" y="3598218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F2BFF2-442F-EFA4-528A-1BB63FFA1EFC}"/>
              </a:ext>
            </a:extLst>
          </p:cNvPr>
          <p:cNvSpPr txBox="1"/>
          <p:nvPr/>
        </p:nvSpPr>
        <p:spPr>
          <a:xfrm>
            <a:off x="3463183" y="4073706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B7AFC7-A235-3D88-27E0-4786805C43E1}"/>
              </a:ext>
            </a:extLst>
          </p:cNvPr>
          <p:cNvSpPr txBox="1"/>
          <p:nvPr/>
        </p:nvSpPr>
        <p:spPr>
          <a:xfrm>
            <a:off x="2261446" y="454919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9A60DE-A6D4-3291-4500-F2E91B3AB27F}"/>
              </a:ext>
            </a:extLst>
          </p:cNvPr>
          <p:cNvSpPr txBox="1"/>
          <p:nvPr/>
        </p:nvSpPr>
        <p:spPr>
          <a:xfrm>
            <a:off x="6265121" y="4549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4BD4DC-82D7-1BB3-2B70-3E8ED73D13D5}"/>
              </a:ext>
            </a:extLst>
          </p:cNvPr>
          <p:cNvSpPr txBox="1"/>
          <p:nvPr/>
        </p:nvSpPr>
        <p:spPr>
          <a:xfrm>
            <a:off x="6798521" y="5024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735486-B791-E753-FDE4-0F89D4613432}"/>
              </a:ext>
            </a:extLst>
          </p:cNvPr>
          <p:cNvSpPr txBox="1"/>
          <p:nvPr/>
        </p:nvSpPr>
        <p:spPr>
          <a:xfrm>
            <a:off x="8609857" y="5024682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092B75-4751-994F-A09C-F622A73F3586}"/>
              </a:ext>
            </a:extLst>
          </p:cNvPr>
          <p:cNvSpPr txBox="1"/>
          <p:nvPr/>
        </p:nvSpPr>
        <p:spPr>
          <a:xfrm>
            <a:off x="4242646" y="5500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491064-3509-FD53-C93C-9467D86D93B1}"/>
              </a:ext>
            </a:extLst>
          </p:cNvPr>
          <p:cNvSpPr txBox="1"/>
          <p:nvPr/>
        </p:nvSpPr>
        <p:spPr>
          <a:xfrm>
            <a:off x="6053983" y="5500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2D91E7-DB0A-07F5-0965-9968851B282C}"/>
              </a:ext>
            </a:extLst>
          </p:cNvPr>
          <p:cNvSpPr txBox="1"/>
          <p:nvPr/>
        </p:nvSpPr>
        <p:spPr>
          <a:xfrm>
            <a:off x="7425582" y="5500170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636CD7D-9E88-D048-3B01-3954FF06425B}"/>
              </a:ext>
            </a:extLst>
          </p:cNvPr>
          <p:cNvSpPr txBox="1"/>
          <p:nvPr/>
        </p:nvSpPr>
        <p:spPr>
          <a:xfrm>
            <a:off x="9160721" y="55001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95" name="yt_image_12995" title="H_166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1859" y="2204864"/>
            <a:ext cx="2308280" cy="2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7" name="yt_shape_12997"/>
          <p:cNvSpPr txBox="1"/>
          <p:nvPr/>
        </p:nvSpPr>
        <p:spPr>
          <a:xfrm>
            <a:off x="540119" y="4372021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根据图象填空：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甲、乙中，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甲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先完成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个零件的生产任务；在生产过程中，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甲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因机器故障停止生产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小时；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时，甲、乙生产的零件个数相同；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4E6663-536D-428F-9D47-796DB0FB090C}"/>
              </a:ext>
            </a:extLst>
          </p:cNvPr>
          <p:cNvSpPr txBox="1"/>
          <p:nvPr/>
        </p:nvSpPr>
        <p:spPr>
          <a:xfrm>
            <a:off x="2583708" y="480070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C3019E-2004-DBC9-CA4D-344E5A857B9D}"/>
              </a:ext>
            </a:extLst>
          </p:cNvPr>
          <p:cNvSpPr txBox="1"/>
          <p:nvPr/>
        </p:nvSpPr>
        <p:spPr>
          <a:xfrm>
            <a:off x="9594107" y="480070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69714C-7E54-31EC-D92E-971454029C14}"/>
              </a:ext>
            </a:extLst>
          </p:cNvPr>
          <p:cNvSpPr txBox="1"/>
          <p:nvPr/>
        </p:nvSpPr>
        <p:spPr>
          <a:xfrm>
            <a:off x="2278908" y="527619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A1C3DF-0B7A-51AC-D3E2-C71155D9A14E}"/>
              </a:ext>
            </a:extLst>
          </p:cNvPr>
          <p:cNvSpPr txBox="1"/>
          <p:nvPr/>
        </p:nvSpPr>
        <p:spPr>
          <a:xfrm>
            <a:off x="1753446" y="5751679"/>
            <a:ext cx="132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990"/>
          <p:cNvSpPr txBox="1"/>
          <p:nvPr/>
        </p:nvSpPr>
        <p:spPr>
          <a:xfrm>
            <a:off x="540119" y="10360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某车间的甲、乙两名工人分别同时生产同种零件，他们生产的零件个数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与生产时间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00" name="yt_shape_13000"/>
              <p:cNvSpPr txBox="1"/>
              <p:nvPr/>
            </p:nvSpPr>
            <p:spPr>
              <a:xfrm>
                <a:off x="540119" y="1860245"/>
                <a:ext cx="11111999" cy="25487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谁在哪一段时间内的生产速度最快？求该段时间内，他每小时生产零件的个数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甲在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小时内的生产速度最快；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个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即他在这段时间内每小时生产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个零件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000" name="yt_shape_130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0245"/>
                <a:ext cx="11111999" cy="2548711"/>
              </a:xfrm>
              <a:prstGeom prst="rect">
                <a:avLst/>
              </a:prstGeom>
              <a:blipFill>
                <a:blip r:embed="rId2"/>
                <a:stretch>
                  <a:fillRect l="-1701" t="-191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B24DA80-C4F4-9638-4059-52D7D1588D1E}"/>
              </a:ext>
            </a:extLst>
          </p:cNvPr>
          <p:cNvSpPr txBox="1"/>
          <p:nvPr/>
        </p:nvSpPr>
        <p:spPr>
          <a:xfrm>
            <a:off x="450108" y="2764415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小时内的生产速度最快；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6511FF-8314-D340-96F1-89C3FE03694D}"/>
                  </a:ext>
                </a:extLst>
              </p:cNvPr>
              <p:cNvSpPr txBox="1"/>
              <p:nvPr/>
            </p:nvSpPr>
            <p:spPr>
              <a:xfrm>
                <a:off x="450108" y="3239903"/>
                <a:ext cx="337889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个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小时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6511FF-8314-D340-96F1-89C3FE0369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9903"/>
                <a:ext cx="3378898" cy="766839"/>
              </a:xfrm>
              <a:prstGeom prst="rect">
                <a:avLst/>
              </a:prstGeom>
              <a:blipFill>
                <a:blip r:embed="rId3"/>
                <a:stretch>
                  <a:fillRect r="-288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B0209D0-9C3F-A130-AC55-436FAD15675E}"/>
              </a:ext>
            </a:extLst>
          </p:cNvPr>
          <p:cNvSpPr txBox="1"/>
          <p:nvPr/>
        </p:nvSpPr>
        <p:spPr>
          <a:xfrm>
            <a:off x="450108" y="3913130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即他在这段时间内每小时生产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个零件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2995" title="H_166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1210" y="2564904"/>
            <a:ext cx="2308280" cy="2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" name="yt_shape_13004"/>
          <p:cNvSpPr txBox="1"/>
          <p:nvPr/>
        </p:nvSpPr>
        <p:spPr>
          <a:xfrm>
            <a:off x="540000" y="1004243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03" name="yt_image_13003" title="H_50.9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04243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6" name="yt_shape_13006"/>
          <p:cNvSpPr txBox="1"/>
          <p:nvPr/>
        </p:nvSpPr>
        <p:spPr>
          <a:xfrm>
            <a:off x="540119" y="1701826"/>
            <a:ext cx="11111999" cy="2355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一列快车从甲地匀速驶往乙地，一列慢车从乙地匀速驶往甲地，两车同时出发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设慢车行驶的时间为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，两车之间的距离为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，图中的折线表示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根据图象进行以下探究：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甲、乙两地之间的距离为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13010" name="yt_image_13010" title="H_153.3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202" y="2729556"/>
            <a:ext cx="2675679" cy="1787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FC1D758-70C5-E6F3-1569-57FC904FBE2F}"/>
              </a:ext>
            </a:extLst>
          </p:cNvPr>
          <p:cNvSpPr txBox="1"/>
          <p:nvPr/>
        </p:nvSpPr>
        <p:spPr>
          <a:xfrm>
            <a:off x="4869708" y="355697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012"/>
          <p:cNvSpPr txBox="1"/>
          <p:nvPr/>
        </p:nvSpPr>
        <p:spPr>
          <a:xfrm>
            <a:off x="540000" y="4108372"/>
            <a:ext cx="903612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请解释图中点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的实际意义；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图中点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的实际意义是当两车行驶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时，慢车和快车相遇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2B6A6D1-B382-4E05-22C9-F19D20BE0E18}"/>
              </a:ext>
            </a:extLst>
          </p:cNvPr>
          <p:cNvSpPr txBox="1"/>
          <p:nvPr/>
        </p:nvSpPr>
        <p:spPr>
          <a:xfrm>
            <a:off x="449989" y="4537054"/>
            <a:ext cx="80942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图中点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的实际意义是当两车行驶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时，慢车和快车相遇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16" name="yt_shape_13016"/>
              <p:cNvSpPr txBox="1"/>
              <p:nvPr/>
            </p:nvSpPr>
            <p:spPr>
              <a:xfrm>
                <a:off x="540000" y="1889360"/>
                <a:ext cx="9164368" cy="37071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求慢车和快车的速度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由图象可知，慢车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行驶的路程为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所以慢车的速度为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当慢车行驶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时，慢车和快车相遇，两车行驶的路程之和为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所以慢车和快车行驶的速度之和为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所以快车的速度为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016" name="yt_shape_130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9360"/>
                <a:ext cx="9164368" cy="3707105"/>
              </a:xfrm>
              <a:prstGeom prst="rect">
                <a:avLst/>
              </a:prstGeom>
              <a:blipFill>
                <a:blip r:embed="rId2"/>
                <a:stretch>
                  <a:fillRect l="-2063" t="-1480" r="-865" b="-4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19" name="yt_image_13019" title="H_153.3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963" y="1481328"/>
            <a:ext cx="2916036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552A89-D3AA-6DF3-811E-504A131FAB7A}"/>
              </a:ext>
            </a:extLst>
          </p:cNvPr>
          <p:cNvSpPr txBox="1"/>
          <p:nvPr/>
        </p:nvSpPr>
        <p:spPr>
          <a:xfrm>
            <a:off x="449989" y="2318042"/>
            <a:ext cx="742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由图象可知，慢车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行驶的路程为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E55572-04C4-F7EB-58A3-DFB96B068190}"/>
                  </a:ext>
                </a:extLst>
              </p:cNvPr>
              <p:cNvSpPr txBox="1"/>
              <p:nvPr/>
            </p:nvSpPr>
            <p:spPr>
              <a:xfrm>
                <a:off x="449989" y="2793530"/>
                <a:ext cx="49187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所以慢车的速度为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E55572-04C4-F7EB-58A3-DFB96B0681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3530"/>
                <a:ext cx="4918773" cy="766077"/>
              </a:xfrm>
              <a:prstGeom prst="rect">
                <a:avLst/>
              </a:prstGeom>
              <a:blipFill>
                <a:blip r:embed="rId4"/>
                <a:stretch>
                  <a:fillRect l="-1983" r="-161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0F12A71-4114-5D3C-E82C-49824C017447}"/>
              </a:ext>
            </a:extLst>
          </p:cNvPr>
          <p:cNvSpPr txBox="1"/>
          <p:nvPr/>
        </p:nvSpPr>
        <p:spPr>
          <a:xfrm>
            <a:off x="449989" y="3465995"/>
            <a:ext cx="925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当慢车行驶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时，慢车和快车相遇，两车行驶的路程之和为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61C93E-5170-3454-4CC1-EDF675871553}"/>
              </a:ext>
            </a:extLst>
          </p:cNvPr>
          <p:cNvSpPr txBox="1"/>
          <p:nvPr/>
        </p:nvSpPr>
        <p:spPr>
          <a:xfrm>
            <a:off x="449989" y="3941483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所以慢车和快车行驶的速度之和为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724D63-E2CB-B8F6-6C57-74093CDE2E14}"/>
                  </a:ext>
                </a:extLst>
              </p:cNvPr>
              <p:cNvSpPr txBox="1"/>
              <p:nvPr/>
            </p:nvSpPr>
            <p:spPr>
              <a:xfrm>
                <a:off x="449989" y="4416971"/>
                <a:ext cx="28613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724D63-E2CB-B8F6-6C57-74093CDE2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6971"/>
                <a:ext cx="2861374" cy="766077"/>
              </a:xfrm>
              <a:prstGeom prst="rect">
                <a:avLst/>
              </a:prstGeom>
              <a:blipFill>
                <a:blip r:embed="rId5"/>
                <a:stretch>
                  <a:fillRect r="-277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B13A2BF-678A-3EC3-986A-67C4789D6025}"/>
              </a:ext>
            </a:extLst>
          </p:cNvPr>
          <p:cNvSpPr txBox="1"/>
          <p:nvPr/>
        </p:nvSpPr>
        <p:spPr>
          <a:xfrm>
            <a:off x="449989" y="5089437"/>
            <a:ext cx="575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所以快车的速度为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19" name="yt_image_12919" title="H_25.9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816869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2" name="yt_shape_12922"/>
          <p:cNvSpPr txBox="1"/>
          <p:nvPr/>
        </p:nvSpPr>
        <p:spPr>
          <a:xfrm>
            <a:off x="54012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小亮从家步行到距家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的公交车站台，等公交车去学校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图中的折线表示小亮的行程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与所花时间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923" name="yt_image_12923" title="H_127.44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83380" y="2475740"/>
            <a:ext cx="2468739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yt_table_1292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634703"/>
              </p:ext>
            </p:extLst>
          </p:nvPr>
        </p:nvGraphicFramePr>
        <p:xfrm>
          <a:off x="540000" y="2156098"/>
          <a:ext cx="4265613" cy="1901952"/>
        </p:xfrm>
        <a:graphic>
          <a:graphicData uri="http://schemas.openxmlformats.org/drawingml/2006/table">
            <a:tbl>
              <a:tblPr/>
              <a:tblGrid>
                <a:gridCol w="4265613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他离家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8km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共用了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他等公交的时间为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他步行的速度是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100m/min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公交车的速度是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350m/min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p:sp>
        <p:nvSpPr>
          <p:cNvPr id="7" name="yt_shape_12927"/>
          <p:cNvSpPr txBox="1"/>
          <p:nvPr/>
        </p:nvSpPr>
        <p:spPr>
          <a:xfrm>
            <a:off x="540119" y="4221088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【思路分析】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图象上每个点的横、纵坐标分别表示离家的时间和路程，要善于从图象中提取信息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【自主解答】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D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结合实际问题，明确变化过程中两个变量之间的变化关系是解决问题的关键，同时注意图形语言与文字语言的转化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1" name="yt_shape_12931"/>
          <p:cNvSpPr txBox="1"/>
          <p:nvPr/>
        </p:nvSpPr>
        <p:spPr>
          <a:xfrm>
            <a:off x="540000" y="1213875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930" name="yt_image_12930" title="H_51.3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13875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3" name="yt_shape_12933"/>
          <p:cNvSpPr txBox="1"/>
          <p:nvPr/>
        </p:nvSpPr>
        <p:spPr>
          <a:xfrm>
            <a:off x="540000" y="1917172"/>
            <a:ext cx="29078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函数图象</a:t>
            </a:r>
          </a:p>
        </p:txBody>
      </p:sp>
      <p:sp>
        <p:nvSpPr>
          <p:cNvPr id="12934" name="yt_shape_12934"/>
          <p:cNvSpPr txBox="1"/>
          <p:nvPr/>
        </p:nvSpPr>
        <p:spPr>
          <a:xfrm>
            <a:off x="540120" y="24214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重庆中考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小明从家出发沿笔直的公路去图书馆，在图书馆阅读书报后按原路回到家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如图，反映了小明离家的距离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之间的对应关系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下列描述错误的是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6" name="yt_table_1293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203121"/>
              </p:ext>
            </p:extLst>
          </p:nvPr>
        </p:nvGraphicFramePr>
        <p:xfrm>
          <a:off x="540000" y="3861048"/>
          <a:ext cx="6654800" cy="1901952"/>
        </p:xfrm>
        <a:graphic>
          <a:graphicData uri="http://schemas.openxmlformats.org/drawingml/2006/table">
            <a:tbl>
              <a:tblPr/>
              <a:tblGrid>
                <a:gridCol w="6654800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小明家距图书馆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小明在图书馆阅读时间为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小明在图书馆阅读书报和往返总时间不足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小明去图书馆的速度比回家时的速度快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pic>
        <p:nvPicPr>
          <p:cNvPr id="12935" name="yt_image_12935_skip" title="H_117.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5289" y="3861048"/>
            <a:ext cx="1914616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745435" title="H_28.801733">
            <a:extLst>
              <a:ext uri="{FF2B5EF4-FFF2-40B4-BE49-F238E27FC236}">
                <a16:creationId xmlns:a16="http://schemas.microsoft.com/office/drawing/2014/main" id="{BFB7EFFD-6491-89AD-99D3-F0517B1F6B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884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FDF1DF-E797-7695-4F1C-C95349EB98FF}"/>
              </a:ext>
            </a:extLst>
          </p:cNvPr>
          <p:cNvSpPr txBox="1"/>
          <p:nvPr/>
        </p:nvSpPr>
        <p:spPr>
          <a:xfrm>
            <a:off x="4793509" y="33256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8" name="yt_shape_12938"/>
          <p:cNvSpPr txBox="1"/>
          <p:nvPr/>
        </p:nvSpPr>
        <p:spPr>
          <a:xfrm>
            <a:off x="540000" y="908466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画函数图象</a:t>
            </a:r>
          </a:p>
        </p:txBody>
      </p:sp>
      <p:sp>
        <p:nvSpPr>
          <p:cNvPr id="12939" name="yt_shape_12939"/>
          <p:cNvSpPr txBox="1"/>
          <p:nvPr/>
        </p:nvSpPr>
        <p:spPr>
          <a:xfrm>
            <a:off x="540000" y="1412776"/>
            <a:ext cx="96164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0" name="yt_table_129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820234"/>
              </p:ext>
            </p:extLst>
          </p:nvPr>
        </p:nvGraphicFramePr>
        <p:xfrm>
          <a:off x="540000" y="1892079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pic>
        <p:nvPicPr>
          <p:cNvPr id="3" name="yt_shape_1700218745493" title="H_28.801733">
            <a:extLst>
              <a:ext uri="{FF2B5EF4-FFF2-40B4-BE49-F238E27FC236}">
                <a16:creationId xmlns:a16="http://schemas.microsoft.com/office/drawing/2014/main" id="{76940859-F1A4-80D6-28CC-75117B503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1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515C41-1D01-52DB-E3AF-51CBFB0AA581}"/>
              </a:ext>
            </a:extLst>
          </p:cNvPr>
          <p:cNvSpPr txBox="1"/>
          <p:nvPr/>
        </p:nvSpPr>
        <p:spPr>
          <a:xfrm>
            <a:off x="9143139" y="13659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942"/>
          <p:cNvSpPr txBox="1"/>
          <p:nvPr/>
        </p:nvSpPr>
        <p:spPr>
          <a:xfrm>
            <a:off x="540000" y="2527193"/>
            <a:ext cx="3658053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画出函数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列表：</a:t>
            </a:r>
          </a:p>
        </p:txBody>
      </p:sp>
      <p:graphicFrame>
        <p:nvGraphicFramePr>
          <p:cNvPr id="8" name="yt_table_1294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462379"/>
              </p:ext>
            </p:extLst>
          </p:nvPr>
        </p:nvGraphicFramePr>
        <p:xfrm>
          <a:off x="540000" y="3645024"/>
          <a:ext cx="11111996" cy="9359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291BD3BA-E3D4-953B-646D-BDE3E54520D7}"/>
              </a:ext>
            </a:extLst>
          </p:cNvPr>
          <p:cNvSpPr txBox="1"/>
          <p:nvPr/>
        </p:nvSpPr>
        <p:spPr>
          <a:xfrm>
            <a:off x="4851114" y="414908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F1541E-01AE-9409-9FF7-76D39AF3593F}"/>
              </a:ext>
            </a:extLst>
          </p:cNvPr>
          <p:cNvSpPr txBox="1"/>
          <p:nvPr/>
        </p:nvSpPr>
        <p:spPr>
          <a:xfrm>
            <a:off x="6712752" y="414908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DD02F5E-1136-B11A-1FDC-07E2CF2345F0}"/>
              </a:ext>
            </a:extLst>
          </p:cNvPr>
          <p:cNvSpPr txBox="1"/>
          <p:nvPr/>
        </p:nvSpPr>
        <p:spPr>
          <a:xfrm>
            <a:off x="8717266" y="414908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2951" title="H_198.0969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6331" y="4651590"/>
            <a:ext cx="1985614" cy="2017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9" name="yt_shape_12949"/>
          <p:cNvSpPr txBox="1"/>
          <p:nvPr/>
        </p:nvSpPr>
        <p:spPr>
          <a:xfrm>
            <a:off x="540000" y="981832"/>
            <a:ext cx="292387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描点并连线；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如图所示；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951" name="yt_image_12951" title="H_198.0969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56" y="764704"/>
            <a:ext cx="2475738" cy="2515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4" name="yt_shape_12954"/>
          <p:cNvSpPr txBox="1"/>
          <p:nvPr/>
        </p:nvSpPr>
        <p:spPr>
          <a:xfrm>
            <a:off x="4962058" y="4338788"/>
            <a:ext cx="1840632" cy="174701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500" b="0" i="0" u="none" spc="-9500">
                <a:solidFill>
                  <a:srgbClr val="1EE3CF"/>
                </a:solidFill>
                <a:effectLst/>
                <a:latin typeface="白正" pitchFamily="95"/>
                <a:ea typeface="宋体" pitchFamily="95"/>
              </a:rPr>
              <a:t> </a:t>
            </a:r>
            <a:r>
              <a:rPr lang="en-US" altLang="zh-CN" sz="9500" b="0" i="0" u="none" spc="12203">
                <a:solidFill>
                  <a:srgbClr val="1EE3CF"/>
                </a:solidFill>
                <a:effectLst/>
                <a:latin typeface="白正" pitchFamily="95"/>
                <a:ea typeface="宋体" pitchFamily="95"/>
              </a:rPr>
              <a:t> 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953" name="yt_image_12953" title="H_149.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7949" y="3789040"/>
            <a:ext cx="217764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937B06-2435-2CD1-B1D2-DB9FE48DF362}"/>
              </a:ext>
            </a:extLst>
          </p:cNvPr>
          <p:cNvSpPr txBox="1"/>
          <p:nvPr/>
        </p:nvSpPr>
        <p:spPr>
          <a:xfrm>
            <a:off x="449989" y="1410514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如图所示；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6" name="yt_shape_12956"/>
          <p:cNvSpPr txBox="1"/>
          <p:nvPr/>
        </p:nvSpPr>
        <p:spPr>
          <a:xfrm>
            <a:off x="540119" y="179175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判断点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是否在函数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的图象上；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不在图象上，点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在图象上；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958" name="yt_image_12958" title="H_198.0969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6261" y="2486143"/>
            <a:ext cx="2475738" cy="2515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C25407-92A5-EDBD-F9CA-8A5E88B319CF}"/>
              </a:ext>
            </a:extLst>
          </p:cNvPr>
          <p:cNvSpPr txBox="1"/>
          <p:nvPr/>
        </p:nvSpPr>
        <p:spPr>
          <a:xfrm>
            <a:off x="450108" y="2695924"/>
            <a:ext cx="639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不在图象上，点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在图象上；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960"/>
          <p:cNvSpPr txBox="1"/>
          <p:nvPr/>
        </p:nvSpPr>
        <p:spPr>
          <a:xfrm>
            <a:off x="540000" y="3429000"/>
            <a:ext cx="806150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的图象上，求出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A155C3-1AC4-C5CA-DA46-568663E459E9}"/>
              </a:ext>
            </a:extLst>
          </p:cNvPr>
          <p:cNvSpPr txBox="1"/>
          <p:nvPr/>
        </p:nvSpPr>
        <p:spPr>
          <a:xfrm>
            <a:off x="449989" y="3857682"/>
            <a:ext cx="2305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4" name="yt_shape_12964"/>
          <p:cNvSpPr txBox="1"/>
          <p:nvPr/>
        </p:nvSpPr>
        <p:spPr>
          <a:xfrm>
            <a:off x="540000" y="1772816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不能正确理解函数的定义而出错</a:t>
            </a:r>
          </a:p>
        </p:txBody>
      </p:sp>
      <p:sp>
        <p:nvSpPr>
          <p:cNvPr id="12965" name="yt_shape_12965"/>
          <p:cNvSpPr txBox="1"/>
          <p:nvPr/>
        </p:nvSpPr>
        <p:spPr>
          <a:xfrm>
            <a:off x="540000" y="2277126"/>
            <a:ext cx="6556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下列曲线中不能表示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966" name="yt_image_129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31653"/>
            <a:ext cx="964098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67" name="yt_image_129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3299" y="2936225"/>
            <a:ext cx="965062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68" name="yt_image_129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2377" y="2947655"/>
            <a:ext cx="961450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69" name="yt_image_129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1859" y="2908793"/>
            <a:ext cx="976149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2" name="yt_shape_12972"/>
          <p:cNvSpPr txBox="1"/>
          <p:nvPr/>
        </p:nvSpPr>
        <p:spPr>
          <a:xfrm>
            <a:off x="822015" y="381404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973" name="yt_shape_12973"/>
          <p:cNvSpPr txBox="1"/>
          <p:nvPr/>
        </p:nvSpPr>
        <p:spPr>
          <a:xfrm>
            <a:off x="2404203" y="381404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974" name="yt_shape_12974"/>
          <p:cNvSpPr txBox="1"/>
          <p:nvPr/>
        </p:nvSpPr>
        <p:spPr>
          <a:xfrm>
            <a:off x="3871475" y="381404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975" name="yt_shape_12975"/>
          <p:cNvSpPr txBox="1"/>
          <p:nvPr/>
        </p:nvSpPr>
        <p:spPr>
          <a:xfrm>
            <a:off x="5479899" y="381404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00218745582">
            <a:extLst>
              <a:ext uri="{FF2B5EF4-FFF2-40B4-BE49-F238E27FC236}">
                <a16:creationId xmlns:a16="http://schemas.microsoft.com/office/drawing/2014/main" id="{68B03BA8-0679-626B-C07D-53CA2C4E6E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449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621035-329D-B002-B85D-2E750579F438}"/>
              </a:ext>
            </a:extLst>
          </p:cNvPr>
          <p:cNvSpPr txBox="1"/>
          <p:nvPr/>
        </p:nvSpPr>
        <p:spPr>
          <a:xfrm>
            <a:off x="6130064" y="22303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7" name="yt_shape_12977"/>
          <p:cNvSpPr txBox="1"/>
          <p:nvPr/>
        </p:nvSpPr>
        <p:spPr>
          <a:xfrm>
            <a:off x="540000" y="1990677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976" name="yt_image_12976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0677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9" name="yt_shape_12979"/>
          <p:cNvSpPr txBox="1"/>
          <p:nvPr/>
        </p:nvSpPr>
        <p:spPr>
          <a:xfrm>
            <a:off x="540119" y="26825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甲、乙、丙、丁四个人步行的路程和所用的时间如图所示，按平均速度计算，走得最快的是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81" name="yt_table_129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946215"/>
              </p:ext>
            </p:extLst>
          </p:nvPr>
        </p:nvGraphicFramePr>
        <p:xfrm>
          <a:off x="540000" y="3641981"/>
          <a:ext cx="7473316" cy="475488"/>
        </p:xfrm>
        <a:graphic>
          <a:graphicData uri="http://schemas.openxmlformats.org/drawingml/2006/table">
            <a:tbl>
              <a:tblPr/>
              <a:tblGrid>
                <a:gridCol w="2110105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1177925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</a:tbl>
          </a:graphicData>
        </a:graphic>
      </p:graphicFrame>
      <p:pic>
        <p:nvPicPr>
          <p:cNvPr id="12980" name="yt_image_12980_skip" title="H_124.8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6865" y="3641981"/>
            <a:ext cx="2843244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33723B-06BD-03A9-D016-41C186AC8811}"/>
              </a:ext>
            </a:extLst>
          </p:cNvPr>
          <p:cNvSpPr txBox="1"/>
          <p:nvPr/>
        </p:nvSpPr>
        <p:spPr>
          <a:xfrm>
            <a:off x="4717308" y="31112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83" name="yt_shape_12983"/>
              <p:cNvSpPr txBox="1"/>
              <p:nvPr/>
            </p:nvSpPr>
            <p:spPr>
              <a:xfrm>
                <a:off x="540119" y="1709478"/>
                <a:ext cx="11111999" cy="20825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一个装有进水管和出水管的容器，开始时，先打开进水管注水，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分钟时，再打开出水管排水，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分钟时，关闭进水管，直至容器中的水全部排完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在整个过程中，容器中的水量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之间的函数关系如图所示，则图中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83" name="yt_shape_12983" descr="{&quot;rangeId&quot;:1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9478"/>
                <a:ext cx="11111999" cy="2082558"/>
              </a:xfrm>
              <a:prstGeom prst="rect">
                <a:avLst/>
              </a:prstGeom>
              <a:blipFill>
                <a:blip r:embed="rId2"/>
                <a:stretch>
                  <a:fillRect l="-1701" t="-2339" r="-1153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85" name="yt_image_12985" title="H_119.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3678" y="3995188"/>
            <a:ext cx="1764642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CDE154-ED53-B41C-1D5F-71D786EBB54B}"/>
                  </a:ext>
                </a:extLst>
              </p:cNvPr>
              <p:cNvSpPr txBox="1"/>
              <p:nvPr/>
            </p:nvSpPr>
            <p:spPr>
              <a:xfrm>
                <a:off x="2126508" y="2924944"/>
                <a:ext cx="7357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CDE154-ED53-B41C-1D5F-71D786EBB5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508" y="2924944"/>
                <a:ext cx="735711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1627</Words>
  <Application>Microsoft Office PowerPoint</Application>
  <PresentationFormat>宽屏</PresentationFormat>
  <Paragraphs>126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2023-11-20T08:12:32Z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