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8" r:id="rId5"/>
    <p:sldId id="373" r:id="rId6"/>
    <p:sldId id="375" r:id="rId7"/>
    <p:sldId id="381" r:id="rId8"/>
    <p:sldId id="385" r:id="rId9"/>
    <p:sldId id="392" r:id="rId10"/>
    <p:sldId id="387" r:id="rId11"/>
    <p:sldId id="389" r:id="rId12"/>
    <p:sldId id="393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78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12" Type="http://schemas.openxmlformats.org/officeDocument/2006/relationships/image" Target="../media/image67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11" Type="http://schemas.openxmlformats.org/officeDocument/2006/relationships/image" Target="../media/image66.png"/><Relationship Id="rId5" Type="http://schemas.openxmlformats.org/officeDocument/2006/relationships/image" Target="../media/image60.png"/><Relationship Id="rId10" Type="http://schemas.openxmlformats.org/officeDocument/2006/relationships/image" Target="../media/image65.png"/><Relationship Id="rId4" Type="http://schemas.openxmlformats.org/officeDocument/2006/relationships/image" Target="../media/image59.png"/><Relationship Id="rId9" Type="http://schemas.openxmlformats.org/officeDocument/2006/relationships/image" Target="../media/image6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7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70.png"/><Relationship Id="rId7" Type="http://schemas.openxmlformats.org/officeDocument/2006/relationships/image" Target="../media/image26.png"/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0.png"/><Relationship Id="rId2" Type="http://schemas.openxmlformats.org/officeDocument/2006/relationships/image" Target="../media/image46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21" name="yt_image_10221" title="H_25.92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712" y="1976038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224" name="yt_shape_10224"/>
              <p:cNvSpPr txBox="1"/>
              <p:nvPr/>
            </p:nvSpPr>
            <p:spPr>
              <a:xfrm>
                <a:off x="540000" y="2708920"/>
                <a:ext cx="8177431" cy="9992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二次根式的乘法法则是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积的算术平方根的性质是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224" name="yt_shape_102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08920"/>
                <a:ext cx="8177431" cy="999248"/>
              </a:xfrm>
              <a:prstGeom prst="rect">
                <a:avLst/>
              </a:prstGeom>
              <a:blipFill>
                <a:blip r:embed="rId3"/>
                <a:stretch>
                  <a:fillRect l="-2312" t="-1220" r="-1342" b="-182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3ED4CE3-BFEC-50AF-455B-C0134A8F1612}"/>
                  </a:ext>
                </a:extLst>
              </p:cNvPr>
              <p:cNvSpPr txBox="1"/>
              <p:nvPr/>
            </p:nvSpPr>
            <p:spPr>
              <a:xfrm>
                <a:off x="5187153" y="2662114"/>
                <a:ext cx="1026668" cy="6186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3ED4CE3-BFEC-50AF-455B-C0134A8F16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7153" y="2662114"/>
                <a:ext cx="1026668" cy="61863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68D29822-1187-DCC9-AD36-15E7E22E51B9}"/>
              </a:ext>
            </a:extLst>
          </p:cNvPr>
          <p:cNvCxnSpPr/>
          <p:nvPr/>
        </p:nvCxnSpPr>
        <p:spPr>
          <a:xfrm>
            <a:off x="4972364" y="3252988"/>
            <a:ext cx="1151445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3F5590C-9FFD-02D8-E88F-8E2277248C91}"/>
                  </a:ext>
                </a:extLst>
              </p:cNvPr>
              <p:cNvSpPr txBox="1"/>
              <p:nvPr/>
            </p:nvSpPr>
            <p:spPr>
              <a:xfrm>
                <a:off x="5182771" y="3187132"/>
                <a:ext cx="1335850" cy="5581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3F5590C-9FFD-02D8-E88F-8E2277248C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2771" y="3187132"/>
                <a:ext cx="1335850" cy="558178"/>
              </a:xfrm>
              <a:prstGeom prst="rect">
                <a:avLst/>
              </a:prstGeom>
              <a:blipFill>
                <a:blip r:embed="rId5"/>
                <a:stretch>
                  <a:fillRect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88A428D4-1E4F-0F66-FE87-60FF4C4BE233}"/>
              </a:ext>
            </a:extLst>
          </p:cNvPr>
          <p:cNvCxnSpPr/>
          <p:nvPr/>
        </p:nvCxnSpPr>
        <p:spPr>
          <a:xfrm>
            <a:off x="4967982" y="3717554"/>
            <a:ext cx="1460627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>
            <a:extLst>
              <a:ext uri="{FF2B5EF4-FFF2-40B4-BE49-F238E27FC236}">
                <a16:creationId xmlns:a16="http://schemas.microsoft.com/office/drawing/2014/main" id="{72E7A9C5-2D2B-85BC-6DE4-505904090F8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72025" y="1275704"/>
            <a:ext cx="2647950" cy="4667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30" name="yt_shape_10330"/>
              <p:cNvSpPr txBox="1"/>
              <p:nvPr/>
            </p:nvSpPr>
            <p:spPr>
              <a:xfrm>
                <a:off x="540000" y="2081358"/>
                <a:ext cx="6543073" cy="43395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比较下列各组数的大小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200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200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200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200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200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330" name="yt_shape_103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81358"/>
                <a:ext cx="6543073" cy="4339586"/>
              </a:xfrm>
              <a:prstGeom prst="rect">
                <a:avLst/>
              </a:prstGeom>
              <a:blipFill>
                <a:blip r:embed="rId2"/>
                <a:stretch>
                  <a:fillRect l="-2889" t="-1124" r="-1864" b="-33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BCF14BD-DE79-3E91-DC47-985995E9F1C6}"/>
                  </a:ext>
                </a:extLst>
              </p:cNvPr>
              <p:cNvSpPr txBox="1"/>
              <p:nvPr/>
            </p:nvSpPr>
            <p:spPr>
              <a:xfrm>
                <a:off x="449989" y="3184474"/>
                <a:ext cx="6659880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200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200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200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BCF14BD-DE79-3E91-DC47-985995E9F1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84474"/>
                <a:ext cx="6659880" cy="1061161"/>
              </a:xfrm>
              <a:prstGeom prst="rect">
                <a:avLst/>
              </a:prstGeom>
              <a:blipFill>
                <a:blip r:embed="rId3"/>
                <a:stretch>
                  <a:fillRect l="-1465" r="-14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7BB197B-4263-7037-E4F3-52F62B04BD76}"/>
                  </a:ext>
                </a:extLst>
              </p:cNvPr>
              <p:cNvSpPr txBox="1"/>
              <p:nvPr/>
            </p:nvSpPr>
            <p:spPr>
              <a:xfrm>
                <a:off x="449989" y="4152023"/>
                <a:ext cx="2965070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7BB197B-4263-7037-E4F3-52F62B04BD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52023"/>
                <a:ext cx="2965070" cy="615392"/>
              </a:xfrm>
              <a:prstGeom prst="rect">
                <a:avLst/>
              </a:prstGeom>
              <a:blipFill>
                <a:blip r:embed="rId4"/>
                <a:stretch>
                  <a:fillRect l="-3292" r="-3086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B7244D8-019B-1606-4457-E8A72D6B46C8}"/>
                  </a:ext>
                </a:extLst>
              </p:cNvPr>
              <p:cNvSpPr txBox="1"/>
              <p:nvPr/>
            </p:nvSpPr>
            <p:spPr>
              <a:xfrm>
                <a:off x="449989" y="4673803"/>
                <a:ext cx="1999616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B7244D8-019B-1606-4457-E8A72D6B46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73803"/>
                <a:ext cx="1999616" cy="615391"/>
              </a:xfrm>
              <a:prstGeom prst="rect">
                <a:avLst/>
              </a:prstGeom>
              <a:blipFill>
                <a:blip r:embed="rId5"/>
                <a:stretch>
                  <a:fillRect l="-4878" r="-4573" b="-89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9068AD2-C990-FEBD-7286-69FFBBCC0EF3}"/>
                  </a:ext>
                </a:extLst>
              </p:cNvPr>
              <p:cNvSpPr txBox="1"/>
              <p:nvPr/>
            </p:nvSpPr>
            <p:spPr>
              <a:xfrm>
                <a:off x="449989" y="5195582"/>
                <a:ext cx="2525077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200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9068AD2-C990-FEBD-7286-69FFBBCC0E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95582"/>
                <a:ext cx="2525077" cy="768046"/>
              </a:xfrm>
              <a:prstGeom prst="rect">
                <a:avLst/>
              </a:prstGeom>
              <a:blipFill>
                <a:blip r:embed="rId6"/>
                <a:stretch>
                  <a:fillRect l="-3865" r="-386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yt_image_10326" title="H_29.79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47936" y="980728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yt_shape_10329"/>
          <p:cNvSpPr txBox="1"/>
          <p:nvPr/>
        </p:nvSpPr>
        <p:spPr>
          <a:xfrm>
            <a:off x="4711005" y="1556792"/>
            <a:ext cx="276998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比较二次根式的大小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39" name="yt_shape_10339"/>
              <p:cNvSpPr txBox="1"/>
              <p:nvPr/>
            </p:nvSpPr>
            <p:spPr>
              <a:xfrm>
                <a:off x="7134724" y="423446"/>
                <a:ext cx="4607287" cy="470603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，且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即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339" name="yt_shape_103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34724" y="423446"/>
                <a:ext cx="4607287" cy="4706032"/>
              </a:xfrm>
              <a:prstGeom prst="rect">
                <a:avLst/>
              </a:prstGeom>
              <a:blipFill>
                <a:blip r:embed="rId2"/>
                <a:stretch>
                  <a:fillRect l="-3968" t="-259" r="-3042" b="-31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2BD36C9-B39E-324C-EB61-3AB25424E453}"/>
                  </a:ext>
                </a:extLst>
              </p:cNvPr>
              <p:cNvSpPr txBox="1"/>
              <p:nvPr/>
            </p:nvSpPr>
            <p:spPr>
              <a:xfrm>
                <a:off x="495204" y="3145871"/>
                <a:ext cx="4041140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45.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2BD36C9-B39E-324C-EB61-3AB25424E4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204" y="3145871"/>
                <a:ext cx="4041140" cy="618694"/>
              </a:xfrm>
              <a:prstGeom prst="rect">
                <a:avLst/>
              </a:prstGeom>
              <a:blipFill>
                <a:blip r:embed="rId3"/>
                <a:stretch>
                  <a:fillRect l="-2262" r="-2564" b="-17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30D4F2F-7AD0-4F06-58E2-22163255B96D}"/>
                  </a:ext>
                </a:extLst>
              </p:cNvPr>
              <p:cNvSpPr txBox="1"/>
              <p:nvPr/>
            </p:nvSpPr>
            <p:spPr>
              <a:xfrm>
                <a:off x="495204" y="3670953"/>
                <a:ext cx="4742815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，且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30D4F2F-7AD0-4F06-58E2-22163255B9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204" y="3670953"/>
                <a:ext cx="4742815" cy="618693"/>
              </a:xfrm>
              <a:prstGeom prst="rect">
                <a:avLst/>
              </a:prstGeom>
              <a:blipFill>
                <a:blip r:embed="rId4"/>
                <a:stretch>
                  <a:fillRect l="-1928" r="-2057" b="-17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E2902FC-5C55-2DA4-4F76-BCD9A60074B4}"/>
                  </a:ext>
                </a:extLst>
              </p:cNvPr>
              <p:cNvSpPr txBox="1"/>
              <p:nvPr/>
            </p:nvSpPr>
            <p:spPr>
              <a:xfrm>
                <a:off x="495204" y="4196034"/>
                <a:ext cx="2075816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E2902FC-5C55-2DA4-4F76-BCD9A60074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204" y="4196034"/>
                <a:ext cx="2075816" cy="618694"/>
              </a:xfrm>
              <a:prstGeom prst="rect">
                <a:avLst/>
              </a:prstGeom>
              <a:blipFill>
                <a:blip r:embed="rId5"/>
                <a:stretch>
                  <a:fillRect l="-4399" r="-4692" b="-17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256CEA8-0578-81FC-981E-1D29E9CBD963}"/>
                  </a:ext>
                </a:extLst>
              </p:cNvPr>
              <p:cNvSpPr txBox="1"/>
              <p:nvPr/>
            </p:nvSpPr>
            <p:spPr>
              <a:xfrm>
                <a:off x="7134724" y="2581456"/>
                <a:ext cx="4108069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256CEA8-0578-81FC-981E-1D29E9CBD9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34724" y="2581456"/>
                <a:ext cx="4108069" cy="618694"/>
              </a:xfrm>
              <a:prstGeom prst="rect">
                <a:avLst/>
              </a:prstGeom>
              <a:blipFill>
                <a:blip r:embed="rId6"/>
                <a:stretch>
                  <a:fillRect l="-2226" r="-2226" b="-186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163ECC0-B4D7-1BE0-C9CC-17B148E2C1F7}"/>
                  </a:ext>
                </a:extLst>
              </p:cNvPr>
              <p:cNvSpPr txBox="1"/>
              <p:nvPr/>
            </p:nvSpPr>
            <p:spPr>
              <a:xfrm>
                <a:off x="7134724" y="3106538"/>
                <a:ext cx="336194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163ECC0-B4D7-1BE0-C9CC-17B148E2C1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34724" y="3106538"/>
                <a:ext cx="3361944" cy="613931"/>
              </a:xfrm>
              <a:prstGeom prst="rect">
                <a:avLst/>
              </a:prstGeom>
              <a:blipFill>
                <a:blip r:embed="rId7"/>
                <a:stretch>
                  <a:fillRect l="-2717" r="-2717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FB0C7F6-6655-2EE1-2A7B-5558C1D97AF2}"/>
                  </a:ext>
                </a:extLst>
              </p:cNvPr>
              <p:cNvSpPr txBox="1"/>
              <p:nvPr/>
            </p:nvSpPr>
            <p:spPr>
              <a:xfrm>
                <a:off x="7134724" y="3626857"/>
                <a:ext cx="1863091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FB0C7F6-6655-2EE1-2A7B-5558C1D97A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34724" y="3626857"/>
                <a:ext cx="1863091" cy="618693"/>
              </a:xfrm>
              <a:prstGeom prst="rect">
                <a:avLst/>
              </a:prstGeom>
              <a:blipFill>
                <a:blip r:embed="rId8"/>
                <a:stretch>
                  <a:fillRect r="-5229" b="-148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D27485A-8D8D-0BB7-AD6B-5B4B84E316F1}"/>
                  </a:ext>
                </a:extLst>
              </p:cNvPr>
              <p:cNvSpPr txBox="1"/>
              <p:nvPr/>
            </p:nvSpPr>
            <p:spPr>
              <a:xfrm>
                <a:off x="7134724" y="4151938"/>
                <a:ext cx="2777491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D27485A-8D8D-0BB7-AD6B-5B4B84E316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34724" y="4151938"/>
                <a:ext cx="2777491" cy="618694"/>
              </a:xfrm>
              <a:prstGeom prst="rect">
                <a:avLst/>
              </a:prstGeom>
              <a:blipFill>
                <a:blip r:embed="rId9"/>
                <a:stretch>
                  <a:fillRect l="-3289" r="-3509" b="-13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9F848D8-3B29-D1B5-A889-0CA374062951}"/>
                  </a:ext>
                </a:extLst>
              </p:cNvPr>
              <p:cNvSpPr txBox="1"/>
              <p:nvPr/>
            </p:nvSpPr>
            <p:spPr>
              <a:xfrm>
                <a:off x="7134724" y="4677020"/>
                <a:ext cx="2517141" cy="5582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9F848D8-3B29-D1B5-A889-0CA3740629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34724" y="4677020"/>
                <a:ext cx="2517141" cy="558241"/>
              </a:xfrm>
              <a:prstGeom prst="rect">
                <a:avLst/>
              </a:prstGeom>
              <a:blipFill>
                <a:blip r:embed="rId10"/>
                <a:stretch>
                  <a:fillRect l="-3632" r="-3874" b="-2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449989" y="1958913"/>
                <a:ext cx="2791405" cy="62254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000000"/>
                    </a:solidFill>
                    <a:latin typeface="白正" pitchFamily="24"/>
                    <a:ea typeface="宋体" pitchFamily="24"/>
                  </a:rPr>
                  <a:t>与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000000"/>
                    </a:solidFill>
                    <a:latin typeface="白正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58913"/>
                <a:ext cx="2791405" cy="622543"/>
              </a:xfrm>
              <a:prstGeom prst="rect">
                <a:avLst/>
              </a:prstGeom>
              <a:blipFill>
                <a:blip r:embed="rId11"/>
                <a:stretch>
                  <a:fillRect l="-3493" r="-2183" b="-12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C9F3E09E-48AE-28E2-8428-32EEAF6872CD}"/>
                  </a:ext>
                </a:extLst>
              </p:cNvPr>
              <p:cNvSpPr txBox="1"/>
              <p:nvPr/>
            </p:nvSpPr>
            <p:spPr>
              <a:xfrm>
                <a:off x="495204" y="2636912"/>
                <a:ext cx="5215890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C9F3E09E-48AE-28E2-8428-32EEAF6872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204" y="2636912"/>
                <a:ext cx="5215890" cy="555765"/>
              </a:xfrm>
              <a:prstGeom prst="rect">
                <a:avLst/>
              </a:prstGeom>
              <a:blipFill>
                <a:blip r:embed="rId12"/>
                <a:stretch>
                  <a:fillRect l="-1752" r="-1986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28" name="yt_image_10228" title="H_25.92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712" y="980728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231" name="yt_shape_10231"/>
              <p:cNvSpPr txBox="1"/>
              <p:nvPr/>
            </p:nvSpPr>
            <p:spPr>
              <a:xfrm>
                <a:off x="540000" y="1309912"/>
                <a:ext cx="9306074" cy="339528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【例】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计算：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【自主解答】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原式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原式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e>
                    </m:rad>
                  </m:oMath>
                </a14:m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e>
                    </m:rad>
                  </m:oMath>
                </a14:m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e>
                    </m:rad>
                  </m:oMath>
                </a14:m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231" name="yt_shape_102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09912"/>
                <a:ext cx="9306074" cy="3395288"/>
              </a:xfrm>
              <a:prstGeom prst="rect">
                <a:avLst/>
              </a:prstGeom>
              <a:blipFill>
                <a:blip r:embed="rId3"/>
                <a:stretch>
                  <a:fillRect l="-2031" t="-3232" r="-11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yt_shape_10242"/>
              <p:cNvSpPr txBox="1"/>
              <p:nvPr/>
            </p:nvSpPr>
            <p:spPr>
              <a:xfrm>
                <a:off x="540119" y="4728532"/>
                <a:ext cx="11111999" cy="168321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原式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135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【方法归纳】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计算二次根式的乘法时遵循二次根式乘法的法则，能约分的先约分，再根据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化简；当二次根式前面有系数时，将系数相乘的积作为系数，被开方数的积作为被开方数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5" name="yt_shape_102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728532"/>
                <a:ext cx="11111999" cy="1683218"/>
              </a:xfrm>
              <a:prstGeom prst="rect">
                <a:avLst/>
              </a:prstGeom>
              <a:blipFill>
                <a:blip r:embed="rId4"/>
                <a:stretch>
                  <a:fillRect l="-1701" t="-5072" r="-988" b="-101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7" name="yt_shape_10247"/>
          <p:cNvSpPr txBox="1"/>
          <p:nvPr/>
        </p:nvSpPr>
        <p:spPr>
          <a:xfrm>
            <a:off x="540000" y="1054829"/>
            <a:ext cx="4138505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246" name="yt_image_10246" title="H_51.39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54829"/>
            <a:ext cx="4105485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9" name="yt_shape_10249"/>
          <p:cNvSpPr txBox="1"/>
          <p:nvPr/>
        </p:nvSpPr>
        <p:spPr>
          <a:xfrm>
            <a:off x="540000" y="1758126"/>
            <a:ext cx="383117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二次根式的乘法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50" name="yt_shape_10250"/>
              <p:cNvSpPr txBox="1"/>
              <p:nvPr/>
            </p:nvSpPr>
            <p:spPr>
              <a:xfrm>
                <a:off x="540000" y="2262436"/>
                <a:ext cx="4565609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0250" name="yt_shape_10250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62436"/>
                <a:ext cx="4565609" cy="466666"/>
              </a:xfrm>
              <a:prstGeom prst="rect">
                <a:avLst/>
              </a:prstGeom>
              <a:blipFill>
                <a:blip r:embed="rId3"/>
                <a:stretch>
                  <a:fillRect l="-4139" t="-3896" r="-2937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52" name="yt_table_10252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54082757"/>
                  </p:ext>
                </p:extLst>
              </p:nvPr>
            </p:nvGraphicFramePr>
            <p:xfrm>
              <a:off x="540000" y="2779890"/>
              <a:ext cx="7495795" cy="461074"/>
            </p:xfrm>
            <a:graphic>
              <a:graphicData uri="http://schemas.openxmlformats.org/drawingml/2006/table">
                <a:tbl>
                  <a:tblPr/>
                  <a:tblGrid>
                    <a:gridCol w="2349945">
                      <a:extLst>
                        <a:ext uri="{9D8B030D-6E8A-4147-A177-3AD203B41FA5}">
                          <a16:colId xmlns:a16="http://schemas.microsoft.com/office/drawing/2014/main" val="10029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030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031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03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6"/>
                      </a:ext>
                    </a:extLst>
                  </a:tr>
                </a:tbl>
              </a:graphicData>
            </a:graphic>
          </p:graphicFrame>
        </mc:Choice>
        <mc:Fallback xmlns="" xmlns:m="http://schemas.openxmlformats.org/officeDocument/2006/math" xmlns:p14="http://schemas.microsoft.com/office/powerpoint/2010/main" xmlns:a16="http://schemas.microsoft.com/office/drawing/2014/main">
          <p:graphicFrame>
            <p:nvGraphicFramePr>
              <p:cNvPr id="10252" name="yt_table_10252" descr="{&quot;rangeId&quot;:5,&quot;type&quot;:&quot;Option&quot;}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54082757"/>
                  </p:ext>
                </p:extLst>
              </p:nvPr>
            </p:nvGraphicFramePr>
            <p:xfrm>
              <a:off x="540000" y="2625061"/>
              <a:ext cx="7495795" cy="461074"/>
            </p:xfrm>
            <a:graphic>
              <a:graphicData uri="http://schemas.openxmlformats.org/drawingml/2006/table">
                <a:tbl>
                  <a:tblPr/>
                  <a:tblGrid>
                    <a:gridCol w="2349945">
                      <a:extLst>
                        <a:ext uri="{9D8B030D-6E8A-4147-A177-3AD203B41FA5}">
                          <a16:colId xmlns:a16="http://schemas.microsoft.com/office/drawing/2014/main" val="10029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030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031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032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299" r="-218912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98873" t="-1299" r="-47887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253" name="yt_shape_10253"/>
          <p:cNvSpPr txBox="1"/>
          <p:nvPr/>
        </p:nvSpPr>
        <p:spPr>
          <a:xfrm>
            <a:off x="540000" y="3291650"/>
            <a:ext cx="41293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下列各式成立的是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54" name="yt_table_10254" title="H_73.1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04197366"/>
                  </p:ext>
                </p:extLst>
              </p:nvPr>
            </p:nvGraphicFramePr>
            <p:xfrm>
              <a:off x="540000" y="3770953"/>
              <a:ext cx="7351269" cy="929260"/>
            </p:xfrm>
            <a:graphic>
              <a:graphicData uri="http://schemas.openxmlformats.org/drawingml/2006/table">
                <a:tbl>
                  <a:tblPr/>
                  <a:tblGrid>
                    <a:gridCol w="4298125">
                      <a:extLst>
                        <a:ext uri="{9D8B030D-6E8A-4147-A177-3AD203B41FA5}">
                          <a16:colId xmlns:a16="http://schemas.microsoft.com/office/drawing/2014/main" val="10033"/>
                        </a:ext>
                      </a:extLst>
                    </a:gridCol>
                    <a:gridCol w="3053144">
                      <a:extLst>
                        <a:ext uri="{9D8B030D-6E8A-4147-A177-3AD203B41FA5}">
                          <a16:colId xmlns:a16="http://schemas.microsoft.com/office/drawing/2014/main" val="1003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23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C.5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7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8"/>
                      </a:ext>
                    </a:extLst>
                  </a:tr>
                </a:tbl>
              </a:graphicData>
            </a:graphic>
          </p:graphicFrame>
        </mc:Choice>
        <mc:Fallback xmlns="" xmlns:m="http://schemas.openxmlformats.org/officeDocument/2006/math" xmlns:p14="http://schemas.microsoft.com/office/powerpoint/2010/main" xmlns:a16="http://schemas.microsoft.com/office/drawing/2014/main">
          <p:graphicFrame>
            <p:nvGraphicFramePr>
              <p:cNvPr id="10254" name="yt_table_10254" descr="{&quot;rangeId&quot;:6,&quot;type&quot;:&quot;Option&quot;}" title="H_73.1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04197366"/>
                  </p:ext>
                </p:extLst>
              </p:nvPr>
            </p:nvGraphicFramePr>
            <p:xfrm>
              <a:off x="540000" y="3616124"/>
              <a:ext cx="7351269" cy="929260"/>
            </p:xfrm>
            <a:graphic>
              <a:graphicData uri="http://schemas.openxmlformats.org/drawingml/2006/table">
                <a:tbl>
                  <a:tblPr/>
                  <a:tblGrid>
                    <a:gridCol w="4298125">
                      <a:extLst>
                        <a:ext uri="{9D8B030D-6E8A-4147-A177-3AD203B41FA5}">
                          <a16:colId xmlns:a16="http://schemas.microsoft.com/office/drawing/2014/main" val="10033"/>
                        </a:ext>
                      </a:extLst>
                    </a:gridCol>
                    <a:gridCol w="3053144">
                      <a:extLst>
                        <a:ext uri="{9D8B030D-6E8A-4147-A177-3AD203B41FA5}">
                          <a16:colId xmlns:a16="http://schemas.microsoft.com/office/drawing/2014/main" val="10034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3896" r="-70963" b="-1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40918" t="-3896" b="-1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27"/>
                      </a:ext>
                    </a:extLst>
                  </a:tr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105263" r="-70963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40918" t="-105263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28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55" name="yt_shape_10255"/>
              <p:cNvSpPr txBox="1"/>
              <p:nvPr/>
            </p:nvSpPr>
            <p:spPr>
              <a:xfrm>
                <a:off x="540000" y="4750796"/>
                <a:ext cx="6288837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山西省中考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的结果为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255" name="yt_shape_102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50796"/>
                <a:ext cx="6288837" cy="920637"/>
              </a:xfrm>
              <a:prstGeom prst="rect">
                <a:avLst/>
              </a:prstGeom>
              <a:blipFill>
                <a:blip r:embed="rId6"/>
                <a:stretch>
                  <a:fillRect l="-3007" r="-2037" b="-1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00218313319" title="H_28.801733">
            <a:extLst>
              <a:ext uri="{FF2B5EF4-FFF2-40B4-BE49-F238E27FC236}">
                <a16:creationId xmlns:a16="http://schemas.microsoft.com/office/drawing/2014/main" id="{17B0AF98-EB5C-E587-3EDD-73B375806C1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99803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8D037CD-551F-34E0-6538-A9B4A272BF74}"/>
              </a:ext>
            </a:extLst>
          </p:cNvPr>
          <p:cNvSpPr txBox="1"/>
          <p:nvPr/>
        </p:nvSpPr>
        <p:spPr>
          <a:xfrm>
            <a:off x="4158643" y="2215630"/>
            <a:ext cx="383286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07FF3A1-ED91-CF7A-F55C-09B4F0A4EDD0}"/>
              </a:ext>
            </a:extLst>
          </p:cNvPr>
          <p:cNvSpPr txBox="1"/>
          <p:nvPr/>
        </p:nvSpPr>
        <p:spPr>
          <a:xfrm>
            <a:off x="3726589" y="324484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76034E2-AF36-AD60-4DE2-32D29B018123}"/>
              </a:ext>
            </a:extLst>
          </p:cNvPr>
          <p:cNvSpPr txBox="1"/>
          <p:nvPr/>
        </p:nvSpPr>
        <p:spPr>
          <a:xfrm>
            <a:off x="6144606" y="4703990"/>
            <a:ext cx="637285" cy="106116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58" name="yt_shape_10258"/>
              <p:cNvSpPr txBox="1"/>
              <p:nvPr/>
            </p:nvSpPr>
            <p:spPr>
              <a:xfrm>
                <a:off x="540000" y="1990095"/>
                <a:ext cx="3552383" cy="407848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</m:t>
                        </m:r>
                      </m:e>
                    </m:rad>
                  </m:oMath>
                </a14:m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endParaRPr lang="en-US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　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　　　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258" name="yt_shape_102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90095"/>
                <a:ext cx="3552383" cy="4078489"/>
              </a:xfrm>
              <a:prstGeom prst="rect">
                <a:avLst/>
              </a:prstGeom>
              <a:blipFill>
                <a:blip r:embed="rId2"/>
                <a:stretch>
                  <a:fillRect l="-5326" t="-448" r="-2577" b="-23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CE8FA62-621E-7279-AACC-AC10F81D926F}"/>
                  </a:ext>
                </a:extLst>
              </p:cNvPr>
              <p:cNvSpPr txBox="1"/>
              <p:nvPr/>
            </p:nvSpPr>
            <p:spPr>
              <a:xfrm>
                <a:off x="449989" y="2465069"/>
                <a:ext cx="2762060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CE8FA62-621E-7279-AACC-AC10F81D92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65069"/>
                <a:ext cx="2762060" cy="613931"/>
              </a:xfrm>
              <a:prstGeom prst="rect">
                <a:avLst/>
              </a:prstGeom>
              <a:blipFill>
                <a:blip r:embed="rId3"/>
                <a:stretch>
                  <a:fillRect l="-3532" b="-99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AC429A66-8D58-137D-1CFC-F03D12A48516}"/>
              </a:ext>
            </a:extLst>
          </p:cNvPr>
          <p:cNvSpPr txBox="1"/>
          <p:nvPr/>
        </p:nvSpPr>
        <p:spPr>
          <a:xfrm>
            <a:off x="1669189" y="2985388"/>
            <a:ext cx="71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630DDAC-29FD-72FE-0C2F-0AD69494FBA9}"/>
                  </a:ext>
                </a:extLst>
              </p:cNvPr>
              <p:cNvSpPr txBox="1"/>
              <p:nvPr/>
            </p:nvSpPr>
            <p:spPr>
              <a:xfrm>
                <a:off x="6385446" y="2341695"/>
                <a:ext cx="2750948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e>
                    </m:ra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630DDAC-29FD-72FE-0C2F-0AD69494FB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5446" y="2341695"/>
                <a:ext cx="2750948" cy="1061162"/>
              </a:xfrm>
              <a:prstGeom prst="rect">
                <a:avLst/>
              </a:prstGeom>
              <a:blipFill>
                <a:blip r:embed="rId4"/>
                <a:stretch>
                  <a:fillRect l="-33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228DB66-352D-B459-847F-CEBD4E6A5F7C}"/>
                  </a:ext>
                </a:extLst>
              </p:cNvPr>
              <p:cNvSpPr txBox="1"/>
              <p:nvPr/>
            </p:nvSpPr>
            <p:spPr>
              <a:xfrm>
                <a:off x="7604646" y="3309245"/>
                <a:ext cx="108191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228DB66-352D-B459-847F-CEBD4E6A5F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04646" y="3309245"/>
                <a:ext cx="1081914" cy="613931"/>
              </a:xfrm>
              <a:prstGeom prst="rect">
                <a:avLst/>
              </a:prstGeom>
              <a:blipFill>
                <a:blip r:embed="rId5"/>
                <a:stretch>
                  <a:fillRect l="-8427" r="-8989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DB17936-8FE1-1D83-FFED-CA1F49A33968}"/>
                  </a:ext>
                </a:extLst>
              </p:cNvPr>
              <p:cNvSpPr txBox="1"/>
              <p:nvPr/>
            </p:nvSpPr>
            <p:spPr>
              <a:xfrm>
                <a:off x="449989" y="5005581"/>
                <a:ext cx="3698113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DB17936-8FE1-1D83-FFED-CA1F49A339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05581"/>
                <a:ext cx="3698113" cy="618694"/>
              </a:xfrm>
              <a:prstGeom prst="rect">
                <a:avLst/>
              </a:prstGeom>
              <a:blipFill>
                <a:blip r:embed="rId6"/>
                <a:stretch>
                  <a:fillRect l="-2640" r="-990" b="-12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9A51348A-C630-AD08-FAD5-1D56626909F4}"/>
              </a:ext>
            </a:extLst>
          </p:cNvPr>
          <p:cNvSpPr txBox="1"/>
          <p:nvPr/>
        </p:nvSpPr>
        <p:spPr>
          <a:xfrm>
            <a:off x="1669189" y="5530663"/>
            <a:ext cx="8658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矩形 8"/>
              <p:cNvSpPr/>
              <p:nvPr/>
            </p:nvSpPr>
            <p:spPr>
              <a:xfrm>
                <a:off x="6361938" y="1700808"/>
                <a:ext cx="2472408" cy="10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000000"/>
                    </a:solidFill>
                    <a:latin typeface="白正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1938" y="1700808"/>
                <a:ext cx="2472408" cy="1069332"/>
              </a:xfrm>
              <a:prstGeom prst="rect">
                <a:avLst/>
              </a:prstGeom>
              <a:blipFill>
                <a:blip r:embed="rId7"/>
                <a:stretch>
                  <a:fillRect l="-3951" r="-29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yt_shape_10270"/>
              <p:cNvSpPr txBox="1"/>
              <p:nvPr/>
            </p:nvSpPr>
            <p:spPr>
              <a:xfrm>
                <a:off x="6475457" y="4221088"/>
                <a:ext cx="2579937" cy="241957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　　　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" name="yt_shape_102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75457" y="4221088"/>
                <a:ext cx="2579937" cy="2419573"/>
              </a:xfrm>
              <a:prstGeom prst="rect">
                <a:avLst/>
              </a:prstGeom>
              <a:blipFill>
                <a:blip r:embed="rId8"/>
                <a:stretch>
                  <a:fillRect l="-7092" b="-68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B67A730-C461-BD73-13F1-39B1D55ACEE7}"/>
                  </a:ext>
                </a:extLst>
              </p:cNvPr>
              <p:cNvSpPr txBox="1"/>
              <p:nvPr/>
            </p:nvSpPr>
            <p:spPr>
              <a:xfrm>
                <a:off x="6385446" y="5141832"/>
                <a:ext cx="2735073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B67A730-C461-BD73-13F1-39B1D55ACE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5446" y="5141832"/>
                <a:ext cx="2735073" cy="1061161"/>
              </a:xfrm>
              <a:prstGeom prst="rect">
                <a:avLst/>
              </a:prstGeom>
              <a:blipFill>
                <a:blip r:embed="rId9"/>
                <a:stretch>
                  <a:fillRect l="-33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FB5E7366-22A1-5668-C46D-7FC90A4ED1EF}"/>
                  </a:ext>
                </a:extLst>
              </p:cNvPr>
              <p:cNvSpPr txBox="1"/>
              <p:nvPr/>
            </p:nvSpPr>
            <p:spPr>
              <a:xfrm>
                <a:off x="7604646" y="6109382"/>
                <a:ext cx="108191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FB5E7366-22A1-5668-C46D-7FC90A4ED1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04646" y="6109382"/>
                <a:ext cx="1081914" cy="554686"/>
              </a:xfrm>
              <a:prstGeom prst="rect">
                <a:avLst/>
              </a:prstGeom>
              <a:blipFill>
                <a:blip r:embed="rId10"/>
                <a:stretch>
                  <a:fillRect l="-8427" r="-8989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矩形 13"/>
          <p:cNvSpPr/>
          <p:nvPr/>
        </p:nvSpPr>
        <p:spPr>
          <a:xfrm>
            <a:off x="537539" y="1035548"/>
            <a:ext cx="1338828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计算：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12" grpId="0" build="allAtOnce"/>
      <p:bldP spid="1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4" name="yt_shape_10274"/>
          <p:cNvSpPr txBox="1"/>
          <p:nvPr/>
        </p:nvSpPr>
        <p:spPr>
          <a:xfrm>
            <a:off x="540000" y="1278674"/>
            <a:ext cx="475450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积的算术平方根的性质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75" name="yt_shape_10275"/>
              <p:cNvSpPr txBox="1"/>
              <p:nvPr/>
            </p:nvSpPr>
            <p:spPr>
              <a:xfrm>
                <a:off x="540000" y="1782984"/>
                <a:ext cx="4073359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化简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275" name="yt_shape_10275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82984"/>
                <a:ext cx="4073359" cy="466666"/>
              </a:xfrm>
              <a:prstGeom prst="rect">
                <a:avLst/>
              </a:prstGeom>
              <a:blipFill>
                <a:blip r:embed="rId2"/>
                <a:stretch>
                  <a:fillRect l="-4641" t="-3896" r="-3593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77" name="yt_table_10277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12346865"/>
                  </p:ext>
                </p:extLst>
              </p:nvPr>
            </p:nvGraphicFramePr>
            <p:xfrm>
              <a:off x="540000" y="2300438"/>
              <a:ext cx="7632320" cy="462153"/>
            </p:xfrm>
            <a:graphic>
              <a:graphicData uri="http://schemas.openxmlformats.org/drawingml/2006/table">
                <a:tbl>
                  <a:tblPr/>
                  <a:tblGrid>
                    <a:gridCol w="2334070">
                      <a:extLst>
                        <a:ext uri="{9D8B030D-6E8A-4147-A177-3AD203B41FA5}">
                          <a16:colId xmlns:a16="http://schemas.microsoft.com/office/drawing/2014/main" val="10035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036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037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03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9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0277" name="yt_table_10277" descr="{&quot;rangeId&quot;:9,&quot;type&quot;:&quot;Option&quot;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12346865"/>
                  </p:ext>
                </p:extLst>
              </p:nvPr>
            </p:nvGraphicFramePr>
            <p:xfrm>
              <a:off x="540000" y="1921764"/>
              <a:ext cx="7632320" cy="462153"/>
            </p:xfrm>
            <a:graphic>
              <a:graphicData uri="http://schemas.openxmlformats.org/drawingml/2006/table">
                <a:tbl>
                  <a:tblPr/>
                  <a:tblGrid>
                    <a:gridCol w="2334070">
                      <a:extLst>
                        <a:ext uri="{9D8B030D-6E8A-4147-A177-3AD203B41FA5}">
                          <a16:colId xmlns:a16="http://schemas.microsoft.com/office/drawing/2014/main" val="10035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036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037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038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299" r="-227154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5000" t="-1299" r="-44737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78" name="yt_shape_10278"/>
              <p:cNvSpPr txBox="1"/>
              <p:nvPr/>
            </p:nvSpPr>
            <p:spPr>
              <a:xfrm>
                <a:off x="540000" y="2813277"/>
                <a:ext cx="6387454" cy="31260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化简：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化简：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49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14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278" name="yt_shape_10278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13277"/>
                <a:ext cx="6387454" cy="3126049"/>
              </a:xfrm>
              <a:prstGeom prst="rect">
                <a:avLst/>
              </a:prstGeom>
              <a:blipFill>
                <a:blip r:embed="rId4"/>
                <a:stretch>
                  <a:fillRect l="-2961" t="-390" r="-1910" b="-50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00218313396" title="H_28.801733">
            <a:extLst>
              <a:ext uri="{FF2B5EF4-FFF2-40B4-BE49-F238E27FC236}">
                <a16:creationId xmlns:a16="http://schemas.microsoft.com/office/drawing/2014/main" id="{FCDF2289-109C-7114-B8EC-EC9045235C4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32035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E28256A-864A-CCCB-5602-43F409FE8563}"/>
              </a:ext>
            </a:extLst>
          </p:cNvPr>
          <p:cNvSpPr txBox="1"/>
          <p:nvPr/>
        </p:nvSpPr>
        <p:spPr>
          <a:xfrm>
            <a:off x="3653691" y="1736178"/>
            <a:ext cx="400748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64720C0-337B-7176-4075-093790A674F7}"/>
                  </a:ext>
                </a:extLst>
              </p:cNvPr>
              <p:cNvSpPr txBox="1"/>
              <p:nvPr/>
            </p:nvSpPr>
            <p:spPr>
              <a:xfrm>
                <a:off x="2739291" y="2766471"/>
                <a:ext cx="1005714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4" name="文本框 3" descr="{'rangeId': 10, 'hasSerialNum': 1, 'mathAnswerShape': 1}">
                <a:extLst>
                  <a:ext uri="{FF2B5EF4-FFF2-40B4-BE49-F238E27FC236}">
                    <a16:creationId xmlns:a16="http://schemas.microsoft.com/office/drawing/2014/main" id="{864720C0-337B-7176-4075-093790A674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9291" y="2766471"/>
                <a:ext cx="1005714" cy="618694"/>
              </a:xfrm>
              <a:prstGeom prst="rect">
                <a:avLst/>
              </a:prstGeom>
              <a:blipFill>
                <a:blip r:embed="rId6"/>
                <a:stretch>
                  <a:fillRect l="-9091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A0887555-9D76-3955-1B0C-9621E0EEF189}"/>
              </a:ext>
            </a:extLst>
          </p:cNvPr>
          <p:cNvCxnSpPr/>
          <p:nvPr/>
        </p:nvCxnSpPr>
        <p:spPr>
          <a:xfrm>
            <a:off x="2524502" y="3357409"/>
            <a:ext cx="113049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6DA3571-F199-EC0D-848E-4F51C46C98B0}"/>
                  </a:ext>
                </a:extLst>
              </p:cNvPr>
              <p:cNvSpPr txBox="1"/>
              <p:nvPr/>
            </p:nvSpPr>
            <p:spPr>
              <a:xfrm>
                <a:off x="5705567" y="2766471"/>
                <a:ext cx="1173988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6" name="文本框 5" descr="{'rangeId': 10, 'hasSerialNum': 1, 'mathAnswerShape': 1}">
                <a:extLst>
                  <a:ext uri="{FF2B5EF4-FFF2-40B4-BE49-F238E27FC236}">
                    <a16:creationId xmlns:a16="http://schemas.microsoft.com/office/drawing/2014/main" id="{26DA3571-F199-EC0D-848E-4F51C46C98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05567" y="2766471"/>
                <a:ext cx="1173988" cy="618694"/>
              </a:xfrm>
              <a:prstGeom prst="rect">
                <a:avLst/>
              </a:prstGeom>
              <a:blipFill>
                <a:blip r:embed="rId7"/>
                <a:stretch>
                  <a:fillRect l="-8290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0AEC923F-267D-E1CF-DC0A-86FD914BF177}"/>
              </a:ext>
            </a:extLst>
          </p:cNvPr>
          <p:cNvCxnSpPr/>
          <p:nvPr/>
        </p:nvCxnSpPr>
        <p:spPr>
          <a:xfrm>
            <a:off x="5490778" y="3357409"/>
            <a:ext cx="1298765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DF52A029-AAE7-36F5-C4C6-3B0DEB10F55A}"/>
              </a:ext>
            </a:extLst>
          </p:cNvPr>
          <p:cNvSpPr txBox="1"/>
          <p:nvPr/>
        </p:nvSpPr>
        <p:spPr>
          <a:xfrm>
            <a:off x="2879563" y="3767041"/>
            <a:ext cx="789685" cy="6139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73F9586-6E99-1AEF-718E-C398CD8BE8EB}"/>
                  </a:ext>
                </a:extLst>
              </p:cNvPr>
              <p:cNvSpPr txBox="1"/>
              <p:nvPr/>
            </p:nvSpPr>
            <p:spPr>
              <a:xfrm>
                <a:off x="2526566" y="4287360"/>
                <a:ext cx="1005714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9" name="文本框 8" descr="{'rangeId': 10, 'hasSerialNum': 1, 'mathAnswerShape': 1}">
                <a:extLst>
                  <a:ext uri="{FF2B5EF4-FFF2-40B4-BE49-F238E27FC236}">
                    <a16:creationId xmlns:a16="http://schemas.microsoft.com/office/drawing/2014/main" id="{F73F9586-6E99-1AEF-718E-C398CD8BE8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26566" y="4287360"/>
                <a:ext cx="1005714" cy="618693"/>
              </a:xfrm>
              <a:prstGeom prst="rect">
                <a:avLst/>
              </a:prstGeom>
              <a:blipFill>
                <a:blip r:embed="rId8"/>
                <a:stretch>
                  <a:fillRect l="-9091" b="-17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5EC4D1B8-A6DA-6870-E4E7-B7A61A5FB978}"/>
              </a:ext>
            </a:extLst>
          </p:cNvPr>
          <p:cNvCxnSpPr/>
          <p:nvPr/>
        </p:nvCxnSpPr>
        <p:spPr>
          <a:xfrm>
            <a:off x="2311777" y="4878297"/>
            <a:ext cx="113049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458C0E7-093F-F314-2B0B-12DD80DC0D5F}"/>
                  </a:ext>
                </a:extLst>
              </p:cNvPr>
              <p:cNvSpPr txBox="1"/>
              <p:nvPr/>
            </p:nvSpPr>
            <p:spPr>
              <a:xfrm>
                <a:off x="4223413" y="4812441"/>
                <a:ext cx="1005714" cy="6694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1" name="文本框 10" descr="{'rangeId': 10, 'hasSerialNum': 1, 'mathAnswerShape': 1}">
                <a:extLst>
                  <a:ext uri="{FF2B5EF4-FFF2-40B4-BE49-F238E27FC236}">
                    <a16:creationId xmlns:a16="http://schemas.microsoft.com/office/drawing/2014/main" id="{7458C0E7-093F-F314-2B0B-12DD80DC0D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3413" y="4812441"/>
                <a:ext cx="1005714" cy="669430"/>
              </a:xfrm>
              <a:prstGeom prst="rect">
                <a:avLst/>
              </a:prstGeom>
              <a:blipFill>
                <a:blip r:embed="rId9"/>
                <a:stretch>
                  <a:fillRect l="-9697" b="-127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7E37DB17-9976-1ED5-4C51-788C5DCE9A21}"/>
              </a:ext>
            </a:extLst>
          </p:cNvPr>
          <p:cNvCxnSpPr/>
          <p:nvPr/>
        </p:nvCxnSpPr>
        <p:spPr>
          <a:xfrm>
            <a:off x="4008624" y="5454115"/>
            <a:ext cx="113049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42CC08C9-5BE7-AA2F-BECE-84871206BE2C}"/>
                  </a:ext>
                </a:extLst>
              </p:cNvPr>
              <p:cNvSpPr txBox="1"/>
              <p:nvPr/>
            </p:nvSpPr>
            <p:spPr>
              <a:xfrm>
                <a:off x="5114953" y="5388259"/>
                <a:ext cx="1683576" cy="56764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mn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3" name="文本框 12" descr="{'rangeId': 10, 'hasSerialNum': 1, 'mathAnswerShape': 1}">
                <a:extLst>
                  <a:ext uri="{FF2B5EF4-FFF2-40B4-BE49-F238E27FC236}">
                    <a16:creationId xmlns:a16="http://schemas.microsoft.com/office/drawing/2014/main" id="{42CC08C9-5BE7-AA2F-BECE-84871206BE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14953" y="5388259"/>
                <a:ext cx="1683576" cy="567640"/>
              </a:xfrm>
              <a:prstGeom prst="rect">
                <a:avLst/>
              </a:prstGeom>
              <a:blipFill>
                <a:blip r:embed="rId10"/>
                <a:stretch>
                  <a:fillRect l="-5435" b="-236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574D0B76-6574-F90D-7562-E34A80EC1D49}"/>
              </a:ext>
            </a:extLst>
          </p:cNvPr>
          <p:cNvCxnSpPr/>
          <p:nvPr/>
        </p:nvCxnSpPr>
        <p:spPr>
          <a:xfrm>
            <a:off x="4900164" y="5928143"/>
            <a:ext cx="1808353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8" grpId="0" build="allAtOnce"/>
      <p:bldP spid="9" grpId="0" build="allAtOnce"/>
      <p:bldP spid="11" grpId="0" build="allAtOnce"/>
      <p:bldP spid="1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0" name="yt_shape_10290"/>
          <p:cNvSpPr txBox="1"/>
          <p:nvPr/>
        </p:nvSpPr>
        <p:spPr>
          <a:xfrm>
            <a:off x="540000" y="1263700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289" name="yt_image_10289" title="H_50.49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263700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292" name="yt_shape_10292"/>
              <p:cNvSpPr txBox="1"/>
              <p:nvPr/>
            </p:nvSpPr>
            <p:spPr>
              <a:xfrm>
                <a:off x="540120" y="1955569"/>
                <a:ext cx="11111999" cy="9587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玉溪八中期中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设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，用含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的式子表示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，下列表示正确的是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0292" name="yt_shape_10292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955569"/>
                <a:ext cx="11111999" cy="958724"/>
              </a:xfrm>
              <a:prstGeom prst="rect">
                <a:avLst/>
              </a:prstGeom>
              <a:blipFill>
                <a:blip r:embed="rId3"/>
                <a:stretch>
                  <a:fillRect l="-1701" t="-1911" r="-220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294" name="yt_table_1029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3729324"/>
              </p:ext>
            </p:extLst>
          </p:nvPr>
        </p:nvGraphicFramePr>
        <p:xfrm>
          <a:off x="540000" y="2965081"/>
          <a:ext cx="82670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039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040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041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0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A.6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C.9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D.10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296" name="yt_shape_10296"/>
              <p:cNvSpPr txBox="1"/>
              <p:nvPr/>
            </p:nvSpPr>
            <p:spPr>
              <a:xfrm>
                <a:off x="540119" y="3491252"/>
                <a:ext cx="11111999" cy="197130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随州市中考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教材第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页第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题变式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为正整数，若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189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是整数，则根据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189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可知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有最小值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设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为正整数，若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300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是大于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的整数，则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的最小值为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，最大值为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75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296" name="yt_shape_102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491252"/>
                <a:ext cx="11111999" cy="1971309"/>
              </a:xfrm>
              <a:prstGeom prst="rect">
                <a:avLst/>
              </a:prstGeom>
              <a:blipFill>
                <a:blip r:embed="rId4"/>
                <a:stretch>
                  <a:fillRect l="-1701" t="-1238" r="-3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F7F85A2-B32E-8332-7A82-E09C19A98668}"/>
              </a:ext>
            </a:extLst>
          </p:cNvPr>
          <p:cNvSpPr txBox="1"/>
          <p:nvPr/>
        </p:nvSpPr>
        <p:spPr>
          <a:xfrm>
            <a:off x="1364509" y="2433845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59B0C61-1859-104C-C8A3-193CF30E23EC}"/>
              </a:ext>
            </a:extLst>
          </p:cNvPr>
          <p:cNvSpPr txBox="1"/>
          <p:nvPr/>
        </p:nvSpPr>
        <p:spPr>
          <a:xfrm>
            <a:off x="5636598" y="4484957"/>
            <a:ext cx="637285" cy="106116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EFF89FF-735A-9F14-7ACD-A84DC2737C39}"/>
              </a:ext>
            </a:extLst>
          </p:cNvPr>
          <p:cNvSpPr txBox="1"/>
          <p:nvPr/>
        </p:nvSpPr>
        <p:spPr>
          <a:xfrm>
            <a:off x="7922598" y="4484957"/>
            <a:ext cx="789685" cy="106116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99" name="yt_shape_10299"/>
              <p:cNvSpPr txBox="1"/>
              <p:nvPr/>
            </p:nvSpPr>
            <p:spPr>
              <a:xfrm>
                <a:off x="540000" y="2200125"/>
                <a:ext cx="3668377" cy="454124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299" name="yt_shape_102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00125"/>
                <a:ext cx="3668377" cy="4541243"/>
              </a:xfrm>
              <a:prstGeom prst="rect">
                <a:avLst/>
              </a:prstGeom>
              <a:blipFill>
                <a:blip r:embed="rId2"/>
                <a:stretch>
                  <a:fillRect l="-5158" t="-537" b="-30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008B213-586B-34EA-57C1-0D8D1BBFEBE6}"/>
                  </a:ext>
                </a:extLst>
              </p:cNvPr>
              <p:cNvSpPr txBox="1"/>
              <p:nvPr/>
            </p:nvSpPr>
            <p:spPr>
              <a:xfrm>
                <a:off x="270544" y="2841481"/>
                <a:ext cx="381298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008B213-586B-34EA-57C1-0D8D1BBFEB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544" y="2841481"/>
                <a:ext cx="3812984" cy="613931"/>
              </a:xfrm>
              <a:prstGeom prst="rect">
                <a:avLst/>
              </a:prstGeom>
              <a:blipFill>
                <a:blip r:embed="rId3"/>
                <a:stretch>
                  <a:fillRect l="-2396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BF99655-47BF-437E-0FA4-11D0F4556132}"/>
                  </a:ext>
                </a:extLst>
              </p:cNvPr>
              <p:cNvSpPr txBox="1"/>
              <p:nvPr/>
            </p:nvSpPr>
            <p:spPr>
              <a:xfrm>
                <a:off x="270544" y="3361800"/>
                <a:ext cx="2582164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BF99655-47BF-437E-0FA4-11D0F45561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544" y="3361800"/>
                <a:ext cx="2582164" cy="631267"/>
              </a:xfrm>
              <a:prstGeom prst="rect">
                <a:avLst/>
              </a:prstGeom>
              <a:blipFill>
                <a:blip r:embed="rId4"/>
                <a:stretch>
                  <a:fillRect l="-3538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64BADDE-031D-A4BC-C33D-C836C39162BA}"/>
                  </a:ext>
                </a:extLst>
              </p:cNvPr>
              <p:cNvSpPr txBox="1"/>
              <p:nvPr/>
            </p:nvSpPr>
            <p:spPr>
              <a:xfrm>
                <a:off x="270544" y="3899455"/>
                <a:ext cx="1539114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64BADDE-031D-A4BC-C33D-C836C39162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544" y="3899455"/>
                <a:ext cx="1539114" cy="615391"/>
              </a:xfrm>
              <a:prstGeom prst="rect">
                <a:avLst/>
              </a:prstGeom>
              <a:blipFill>
                <a:blip r:embed="rId5"/>
                <a:stretch>
                  <a:fillRect l="-5929" r="-6324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00A802F-B622-6C1D-D76A-E44DB7E72E8E}"/>
                  </a:ext>
                </a:extLst>
              </p:cNvPr>
              <p:cNvSpPr txBox="1"/>
              <p:nvPr/>
            </p:nvSpPr>
            <p:spPr>
              <a:xfrm>
                <a:off x="6096000" y="2563723"/>
                <a:ext cx="3565017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00A802F-B622-6C1D-D76A-E44DB7E72E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2563723"/>
                <a:ext cx="3565017" cy="1061161"/>
              </a:xfrm>
              <a:prstGeom prst="rect">
                <a:avLst/>
              </a:prstGeom>
              <a:blipFill>
                <a:blip r:embed="rId6"/>
                <a:stretch>
                  <a:fillRect l="-25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C48C130-B8EC-F63B-7CCE-60B730EA189C}"/>
                  </a:ext>
                </a:extLst>
              </p:cNvPr>
              <p:cNvSpPr txBox="1"/>
              <p:nvPr/>
            </p:nvSpPr>
            <p:spPr>
              <a:xfrm>
                <a:off x="6096000" y="3531272"/>
                <a:ext cx="2013332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C48C130-B8EC-F63B-7CCE-60B730EA18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3531272"/>
                <a:ext cx="2013332" cy="1061162"/>
              </a:xfrm>
              <a:prstGeom prst="rect">
                <a:avLst/>
              </a:prstGeom>
              <a:blipFill>
                <a:blip r:embed="rId7"/>
                <a:stretch>
                  <a:fillRect l="-45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DADC71B-64DD-95F3-025D-84CD495017B3}"/>
                  </a:ext>
                </a:extLst>
              </p:cNvPr>
              <p:cNvSpPr txBox="1"/>
              <p:nvPr/>
            </p:nvSpPr>
            <p:spPr>
              <a:xfrm>
                <a:off x="6096000" y="4498822"/>
                <a:ext cx="1081914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DADC71B-64DD-95F3-025D-84CD495017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4498822"/>
                <a:ext cx="1081914" cy="555765"/>
              </a:xfrm>
              <a:prstGeom prst="rect">
                <a:avLst/>
              </a:prstGeom>
              <a:blipFill>
                <a:blip r:embed="rId8"/>
                <a:stretch>
                  <a:fillRect l="-8475" r="-9040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矩形 8"/>
          <p:cNvSpPr/>
          <p:nvPr/>
        </p:nvSpPr>
        <p:spPr>
          <a:xfrm>
            <a:off x="270544" y="1655104"/>
            <a:ext cx="1492716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计算：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yt_shape_10299">
                <a:extLst>
                  <a:ext uri="{FF2B5EF4-FFF2-40B4-BE49-F238E27FC236}">
                    <a16:creationId xmlns:a16="http://schemas.microsoft.com/office/drawing/2014/main" id="{F906DF1E-7B88-C5FA-05AF-BB4FA1A84982}"/>
                  </a:ext>
                </a:extLst>
              </p:cNvPr>
              <p:cNvSpPr txBox="1"/>
              <p:nvPr/>
            </p:nvSpPr>
            <p:spPr>
              <a:xfrm>
                <a:off x="6211218" y="1882360"/>
                <a:ext cx="3435621" cy="34176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8" name="yt_shape_10299">
                <a:extLst>
                  <a:ext uri="{FF2B5EF4-FFF2-40B4-BE49-F238E27FC236}">
                    <a16:creationId xmlns:a16="http://schemas.microsoft.com/office/drawing/2014/main" id="{F906DF1E-7B88-C5FA-05AF-BB4FA1A849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1218" y="1882360"/>
                <a:ext cx="3435621" cy="3417667"/>
              </a:xfrm>
              <a:prstGeom prst="rect">
                <a:avLst/>
              </a:prstGeom>
              <a:blipFill>
                <a:blip r:embed="rId9"/>
                <a:stretch>
                  <a:fillRect l="-5506" r="-4618" b="-46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07" name="yt_shape_10307"/>
              <p:cNvSpPr txBox="1"/>
              <p:nvPr/>
            </p:nvSpPr>
            <p:spPr>
              <a:xfrm>
                <a:off x="540000" y="2120205"/>
                <a:ext cx="4290918" cy="236494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169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307" name="yt_shape_103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20205"/>
                <a:ext cx="4290918" cy="2364943"/>
              </a:xfrm>
              <a:prstGeom prst="rect">
                <a:avLst/>
              </a:prstGeom>
              <a:blipFill>
                <a:blip r:embed="rId2"/>
                <a:stretch>
                  <a:fillRect l="-4410" r="-3414" b="-7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4896C2B-D280-EFAD-0B8A-F4E7F17CEBE7}"/>
                  </a:ext>
                </a:extLst>
              </p:cNvPr>
              <p:cNvSpPr txBox="1"/>
              <p:nvPr/>
            </p:nvSpPr>
            <p:spPr>
              <a:xfrm>
                <a:off x="449989" y="3040949"/>
                <a:ext cx="2899474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13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4896C2B-D280-EFAD-0B8A-F4E7F17CEB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40949"/>
                <a:ext cx="2899474" cy="775221"/>
              </a:xfrm>
              <a:prstGeom prst="rect">
                <a:avLst/>
              </a:prstGeom>
              <a:blipFill>
                <a:blip r:embed="rId3"/>
                <a:stretch>
                  <a:fillRect l="-3368" r="-3368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6D9BD94-6283-123A-42E1-590042E9E28E}"/>
                  </a:ext>
                </a:extLst>
              </p:cNvPr>
              <p:cNvSpPr txBox="1"/>
              <p:nvPr/>
            </p:nvSpPr>
            <p:spPr>
              <a:xfrm>
                <a:off x="449989" y="3722558"/>
                <a:ext cx="946849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6D9BD94-6283-123A-42E1-590042E9E2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22558"/>
                <a:ext cx="946849" cy="768490"/>
              </a:xfrm>
              <a:prstGeom prst="rect">
                <a:avLst/>
              </a:prstGeom>
              <a:blipFill>
                <a:blip r:embed="rId4"/>
                <a:stretch>
                  <a:fillRect l="-10323" r="-1032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44AFD03-185C-D0C2-43C2-79B25B9AE0CC}"/>
                  </a:ext>
                </a:extLst>
              </p:cNvPr>
              <p:cNvSpPr txBox="1"/>
              <p:nvPr/>
            </p:nvSpPr>
            <p:spPr>
              <a:xfrm>
                <a:off x="6419497" y="2831515"/>
                <a:ext cx="4708906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44AFD03-185C-D0C2-43C2-79B25B9AE0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9497" y="2831515"/>
                <a:ext cx="4708906" cy="1061162"/>
              </a:xfrm>
              <a:prstGeom prst="rect">
                <a:avLst/>
              </a:prstGeom>
              <a:blipFill>
                <a:blip r:embed="rId5"/>
                <a:stretch>
                  <a:fillRect l="-19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6889E65-4C54-7DBF-DF6D-9F2391830EA5}"/>
                  </a:ext>
                </a:extLst>
              </p:cNvPr>
              <p:cNvSpPr txBox="1"/>
              <p:nvPr/>
            </p:nvSpPr>
            <p:spPr>
              <a:xfrm>
                <a:off x="6419497" y="3799066"/>
                <a:ext cx="1326389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6889E65-4C54-7DBF-DF6D-9F2391830E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9497" y="3799066"/>
                <a:ext cx="1326389" cy="613931"/>
              </a:xfrm>
              <a:prstGeom prst="rect">
                <a:avLst/>
              </a:prstGeom>
              <a:blipFill>
                <a:blip r:embed="rId6"/>
                <a:stretch>
                  <a:fillRect l="-6881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7212877-4EAD-5DE3-93BB-258FD483E753}"/>
                  </a:ext>
                </a:extLst>
              </p:cNvPr>
              <p:cNvSpPr txBox="1"/>
              <p:nvPr/>
            </p:nvSpPr>
            <p:spPr>
              <a:xfrm>
                <a:off x="6419497" y="4319385"/>
                <a:ext cx="1402589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7212877-4EAD-5DE3-93BB-258FD483E7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9497" y="4319385"/>
                <a:ext cx="1402589" cy="554685"/>
              </a:xfrm>
              <a:prstGeom prst="rect">
                <a:avLst/>
              </a:prstGeom>
              <a:blipFill>
                <a:blip r:embed="rId7"/>
                <a:stretch>
                  <a:fillRect l="-6522" r="-7391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yt_shape_10307">
                <a:extLst>
                  <a:ext uri="{FF2B5EF4-FFF2-40B4-BE49-F238E27FC236}">
                    <a16:creationId xmlns:a16="http://schemas.microsoft.com/office/drawing/2014/main" id="{A1D2352E-17A7-283F-1037-C5A8D33E257E}"/>
                  </a:ext>
                </a:extLst>
              </p:cNvPr>
              <p:cNvSpPr txBox="1"/>
              <p:nvPr/>
            </p:nvSpPr>
            <p:spPr>
              <a:xfrm>
                <a:off x="6419497" y="2120205"/>
                <a:ext cx="4573047" cy="29649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e>
                    </m:rad>
                  </m:oMath>
                </a14:m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7" name="yt_shape_10307">
                <a:extLst>
                  <a:ext uri="{FF2B5EF4-FFF2-40B4-BE49-F238E27FC236}">
                    <a16:creationId xmlns:a16="http://schemas.microsoft.com/office/drawing/2014/main" id="{A1D2352E-17A7-283F-1037-C5A8D33E25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9497" y="2120205"/>
                <a:ext cx="4573047" cy="2964979"/>
              </a:xfrm>
              <a:prstGeom prst="rect">
                <a:avLst/>
              </a:prstGeom>
              <a:blipFill>
                <a:blip r:embed="rId8"/>
                <a:stretch>
                  <a:fillRect l="-4000" b="-53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15" name="yt_shape_10315"/>
              <p:cNvSpPr txBox="1"/>
              <p:nvPr/>
            </p:nvSpPr>
            <p:spPr>
              <a:xfrm>
                <a:off x="540119" y="1576904"/>
                <a:ext cx="11111999" cy="40641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张萌用一张长方形彩纸和一张正方形彩纸各剪了一个图案，若长方形彩纸的长为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，宽为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求长方形彩纸的面积；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答：长方形彩纸的面积为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若正方形彩纸的面积是长方形彩纸面积的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倍，求正方形彩纸的面积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答：正方形彩纸的面积为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315" name="yt_shape_10315" descr="{&quot;rangeId&quot;:14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76904"/>
                <a:ext cx="11111999" cy="4064190"/>
              </a:xfrm>
              <a:prstGeom prst="rect">
                <a:avLst/>
              </a:prstGeom>
              <a:blipFill>
                <a:blip r:embed="rId2"/>
                <a:stretch>
                  <a:fillRect l="-1701" t="-1351" r="-1043" b="-37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8BBFDF2-1177-308D-193B-0B580DA1ED3D}"/>
                  </a:ext>
                </a:extLst>
              </p:cNvPr>
              <p:cNvSpPr txBox="1"/>
              <p:nvPr/>
            </p:nvSpPr>
            <p:spPr>
              <a:xfrm>
                <a:off x="450108" y="3001393"/>
                <a:ext cx="6317869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4, 'hasSerialNum': 1, 'pageBreak': True}">
                <a:extLst>
                  <a:ext uri="{FF2B5EF4-FFF2-40B4-BE49-F238E27FC236}">
                    <a16:creationId xmlns:a16="http://schemas.microsoft.com/office/drawing/2014/main" id="{28BBFDF2-1177-308D-193B-0B580DA1ED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001393"/>
                <a:ext cx="6317869" cy="615392"/>
              </a:xfrm>
              <a:prstGeom prst="rect">
                <a:avLst/>
              </a:prstGeom>
              <a:blipFill>
                <a:blip r:embed="rId3"/>
                <a:stretch>
                  <a:fillRect l="-1544" r="-1255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7EDF974-618C-E9C0-1D0F-52C256B8940A}"/>
                  </a:ext>
                </a:extLst>
              </p:cNvPr>
              <p:cNvSpPr txBox="1"/>
              <p:nvPr/>
            </p:nvSpPr>
            <p:spPr>
              <a:xfrm>
                <a:off x="450108" y="3523173"/>
                <a:ext cx="4755388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答：长方形彩纸的面积为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14, 'hasSerialNum': 1, 'pageBreak': True}">
                <a:extLst>
                  <a:ext uri="{FF2B5EF4-FFF2-40B4-BE49-F238E27FC236}">
                    <a16:creationId xmlns:a16="http://schemas.microsoft.com/office/drawing/2014/main" id="{87EDF974-618C-E9C0-1D0F-52C256B894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523173"/>
                <a:ext cx="4755388" cy="615391"/>
              </a:xfrm>
              <a:prstGeom prst="rect">
                <a:avLst/>
              </a:prstGeom>
              <a:blipFill>
                <a:blip r:embed="rId4"/>
                <a:stretch>
                  <a:fillRect l="-2051" r="-1795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CF0C325-10B3-AE0D-5C9E-7728D0154589}"/>
                  </a:ext>
                </a:extLst>
              </p:cNvPr>
              <p:cNvSpPr txBox="1"/>
              <p:nvPr/>
            </p:nvSpPr>
            <p:spPr>
              <a:xfrm>
                <a:off x="450108" y="4565271"/>
                <a:ext cx="5203317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14, 'hasSerialNum': 1, 'pageBreak': True}">
                <a:extLst>
                  <a:ext uri="{FF2B5EF4-FFF2-40B4-BE49-F238E27FC236}">
                    <a16:creationId xmlns:a16="http://schemas.microsoft.com/office/drawing/2014/main" id="{ACF0C325-10B3-AE0D-5C9E-7728D01545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565271"/>
                <a:ext cx="5203317" cy="618694"/>
              </a:xfrm>
              <a:prstGeom prst="rect">
                <a:avLst/>
              </a:prstGeom>
              <a:blipFill>
                <a:blip r:embed="rId5"/>
                <a:stretch>
                  <a:fillRect l="-1876" r="-1641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EE4DF5B-875F-7258-D0FA-11B856B58074}"/>
                  </a:ext>
                </a:extLst>
              </p:cNvPr>
              <p:cNvSpPr txBox="1"/>
              <p:nvPr/>
            </p:nvSpPr>
            <p:spPr>
              <a:xfrm>
                <a:off x="450108" y="5090353"/>
                <a:ext cx="4755388" cy="5582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答：正方形彩纸的面积为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14, 'hasSerialNum': 1, 'pageBreak': True}">
                <a:extLst>
                  <a:ext uri="{FF2B5EF4-FFF2-40B4-BE49-F238E27FC236}">
                    <a16:creationId xmlns:a16="http://schemas.microsoft.com/office/drawing/2014/main" id="{1EE4DF5B-875F-7258-D0FA-11B856B580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090353"/>
                <a:ext cx="4755388" cy="558241"/>
              </a:xfrm>
              <a:prstGeom prst="rect">
                <a:avLst/>
              </a:prstGeom>
              <a:blipFill>
                <a:blip r:embed="rId6"/>
                <a:stretch>
                  <a:fillRect l="-2051" r="-1795" b="-2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1457</Words>
  <Application>Microsoft Office PowerPoint</Application>
  <PresentationFormat>宽屏</PresentationFormat>
  <Paragraphs>157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白正</vt:lpstr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48</cp:revision>
  <dcterms:created xsi:type="dcterms:W3CDTF">2023-05-05T05:33:04Z</dcterms:created>
  <dcterms:modified xsi:type="dcterms:W3CDTF">2023-11-20T08:07:49Z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