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69" r:id="rId7"/>
    <p:sldId id="371" r:id="rId8"/>
    <p:sldId id="372" r:id="rId9"/>
    <p:sldId id="374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9" name="yt_shape_12559"/>
          <p:cNvSpPr txBox="1"/>
          <p:nvPr/>
        </p:nvSpPr>
        <p:spPr>
          <a:xfrm>
            <a:off x="3633788" y="1502623"/>
            <a:ext cx="49244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直角三角形斜边上的中线性质的应用</a:t>
            </a:r>
          </a:p>
        </p:txBody>
      </p:sp>
      <p:sp>
        <p:nvSpPr>
          <p:cNvPr id="12560" name="yt_shape_12560"/>
          <p:cNvSpPr txBox="1"/>
          <p:nvPr/>
        </p:nvSpPr>
        <p:spPr>
          <a:xfrm>
            <a:off x="540000" y="2162072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直接应用性质求解</a:t>
            </a:r>
          </a:p>
        </p:txBody>
      </p:sp>
      <p:sp>
        <p:nvSpPr>
          <p:cNvPr id="12561" name="yt_shape_12561"/>
          <p:cNvSpPr txBox="1"/>
          <p:nvPr/>
        </p:nvSpPr>
        <p:spPr>
          <a:xfrm>
            <a:off x="540119" y="26663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5" name="yt_table_12565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6315626"/>
                  </p:ext>
                </p:extLst>
              </p:nvPr>
            </p:nvGraphicFramePr>
            <p:xfrm>
              <a:off x="540000" y="3625817"/>
              <a:ext cx="7784720" cy="52508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65" name="yt_table_12565_skip" descr="{&quot;rangeId&quot;:3,&quot;type&quot;:&quot;Option&quot;,&quot;drawing&quot;:[&quot;yt_shape_12562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6315626"/>
                  </p:ext>
                </p:extLst>
              </p:nvPr>
            </p:nvGraphicFramePr>
            <p:xfrm>
              <a:off x="540000" y="2799121"/>
              <a:ext cx="7784720" cy="46463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1579" t="-1299" r="-14473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55652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62" name="yt_shape_12562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1997" y="3625817"/>
            <a:ext cx="1297771" cy="1865898"/>
            <a:chOff x="0" y="0"/>
            <a:chExt cx="1297771" cy="1865898"/>
          </a:xfrm>
        </p:grpSpPr>
        <p:pic>
          <p:nvPicPr>
            <p:cNvPr id="2" name="yt_image_1256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7771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4" name="yt_shape_12564"/>
            <p:cNvSpPr txBox="1"/>
            <p:nvPr/>
          </p:nvSpPr>
          <p:spPr>
            <a:xfrm>
              <a:off x="115604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674641">
            <a:extLst>
              <a:ext uri="{FF2B5EF4-FFF2-40B4-BE49-F238E27FC236}">
                <a16:creationId xmlns:a16="http://schemas.microsoft.com/office/drawing/2014/main" id="{A029E6A8-6E8C-F764-A658-770EE54168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3450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89436B-1FF3-EA6B-A6A8-46E925A1E295}"/>
              </a:ext>
            </a:extLst>
          </p:cNvPr>
          <p:cNvSpPr txBox="1"/>
          <p:nvPr/>
        </p:nvSpPr>
        <p:spPr>
          <a:xfrm>
            <a:off x="1974108" y="30950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6" name="yt_shape_12566"/>
          <p:cNvSpPr txBox="1"/>
          <p:nvPr/>
        </p:nvSpPr>
        <p:spPr>
          <a:xfrm>
            <a:off x="540119" y="19399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0" name="yt_table_1257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84497"/>
              </p:ext>
            </p:extLst>
          </p:nvPr>
        </p:nvGraphicFramePr>
        <p:xfrm>
          <a:off x="540000" y="337947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grpSp>
        <p:nvGrpSpPr>
          <p:cNvPr id="12567" name="yt_shape_12567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771" y="3379470"/>
            <a:ext cx="1743096" cy="1899045"/>
            <a:chOff x="0" y="0"/>
            <a:chExt cx="1743096" cy="1899045"/>
          </a:xfrm>
        </p:grpSpPr>
        <p:pic>
          <p:nvPicPr>
            <p:cNvPr id="2" name="yt_image_1256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3096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9" name="yt_shape_12569"/>
            <p:cNvSpPr txBox="1"/>
            <p:nvPr/>
          </p:nvSpPr>
          <p:spPr>
            <a:xfrm>
              <a:off x="338267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3C55E8-0FF9-CDA2-8AB9-365042D8564A}"/>
              </a:ext>
            </a:extLst>
          </p:cNvPr>
          <p:cNvSpPr txBox="1"/>
          <p:nvPr/>
        </p:nvSpPr>
        <p:spPr>
          <a:xfrm>
            <a:off x="2345583" y="2844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2" name="yt_shape_12572"/>
          <p:cNvSpPr txBox="1"/>
          <p:nvPr/>
        </p:nvSpPr>
        <p:spPr>
          <a:xfrm>
            <a:off x="540119" y="20844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76" name="yt_shape_12576"/>
          <p:cNvSpPr txBox="1"/>
          <p:nvPr/>
        </p:nvSpPr>
        <p:spPr>
          <a:xfrm>
            <a:off x="540000" y="48108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73" name="yt_shape_12573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040" y="3196279"/>
            <a:ext cx="1769918" cy="1564146"/>
            <a:chOff x="0" y="0"/>
            <a:chExt cx="1769918" cy="1564146"/>
          </a:xfrm>
        </p:grpSpPr>
        <p:pic>
          <p:nvPicPr>
            <p:cNvPr id="2" name="yt_image_1257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9918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5" name="yt_shape_12575"/>
            <p:cNvSpPr txBox="1"/>
            <p:nvPr/>
          </p:nvSpPr>
          <p:spPr>
            <a:xfrm>
              <a:off x="351678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656654-82F2-E2E6-FF23-8EA05DF07484}"/>
              </a:ext>
            </a:extLst>
          </p:cNvPr>
          <p:cNvSpPr txBox="1"/>
          <p:nvPr/>
        </p:nvSpPr>
        <p:spPr>
          <a:xfrm>
            <a:off x="2956771" y="25131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000" y="1196752"/>
            <a:ext cx="6477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78" name="yt_image_12578" title="H_136.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352490"/>
            <a:ext cx="1843065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0" name="yt_shape_12580"/>
          <p:cNvSpPr txBox="1"/>
          <p:nvPr/>
        </p:nvSpPr>
        <p:spPr>
          <a:xfrm>
            <a:off x="540000" y="1788083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581"/>
              <p:cNvSpPr txBox="1"/>
              <p:nvPr/>
            </p:nvSpPr>
            <p:spPr>
              <a:xfrm>
                <a:off x="540000" y="2266754"/>
                <a:ext cx="7872348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2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6754"/>
                <a:ext cx="7872348" cy="3507179"/>
              </a:xfrm>
              <a:prstGeom prst="rect">
                <a:avLst/>
              </a:prstGeom>
              <a:blipFill>
                <a:blip r:embed="rId3"/>
                <a:stretch>
                  <a:fillRect l="-2401" t="-1565" r="-1394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11518CA-CB7B-5CB4-BB9B-E6E94FA00715}"/>
              </a:ext>
            </a:extLst>
          </p:cNvPr>
          <p:cNvSpPr txBox="1"/>
          <p:nvPr/>
        </p:nvSpPr>
        <p:spPr>
          <a:xfrm>
            <a:off x="7712801" y="221994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2E3882-3D54-20C7-456E-7E09CC46FC66}"/>
              </a:ext>
            </a:extLst>
          </p:cNvPr>
          <p:cNvSpPr txBox="1"/>
          <p:nvPr/>
        </p:nvSpPr>
        <p:spPr>
          <a:xfrm>
            <a:off x="449989" y="2695436"/>
            <a:ext cx="497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4BA398-B842-2185-6C50-79820171429F}"/>
              </a:ext>
            </a:extLst>
          </p:cNvPr>
          <p:cNvSpPr txBox="1"/>
          <p:nvPr/>
        </p:nvSpPr>
        <p:spPr>
          <a:xfrm>
            <a:off x="449989" y="3170924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ED0EBC-84BA-8904-563C-D45828005977}"/>
              </a:ext>
            </a:extLst>
          </p:cNvPr>
          <p:cNvSpPr txBox="1"/>
          <p:nvPr/>
        </p:nvSpPr>
        <p:spPr>
          <a:xfrm>
            <a:off x="449989" y="364641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49E5D3-8E73-F510-06BE-AEEFD7EF1601}"/>
                  </a:ext>
                </a:extLst>
              </p:cNvPr>
              <p:cNvSpPr txBox="1"/>
              <p:nvPr/>
            </p:nvSpPr>
            <p:spPr>
              <a:xfrm>
                <a:off x="449989" y="4121900"/>
                <a:ext cx="3270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49E5D3-8E73-F510-06BE-AEEFD7EF1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21900"/>
                <a:ext cx="3270948" cy="765061"/>
              </a:xfrm>
              <a:prstGeom prst="rect">
                <a:avLst/>
              </a:prstGeom>
              <a:blipFill>
                <a:blip r:embed="rId4"/>
                <a:stretch>
                  <a:fillRect l="-2985" r="-35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451CB1F-19C6-64AA-F888-AEAD58E27931}"/>
              </a:ext>
            </a:extLst>
          </p:cNvPr>
          <p:cNvSpPr txBox="1"/>
          <p:nvPr/>
        </p:nvSpPr>
        <p:spPr>
          <a:xfrm>
            <a:off x="449989" y="4793349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2C8324D-713C-2A71-9F24-2D36CB9336D3}"/>
              </a:ext>
            </a:extLst>
          </p:cNvPr>
          <p:cNvSpPr txBox="1"/>
          <p:nvPr/>
        </p:nvSpPr>
        <p:spPr>
          <a:xfrm>
            <a:off x="449989" y="5268837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000" y="1914721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补全斜边上的中线再用性质求解</a:t>
            </a:r>
          </a:p>
        </p:txBody>
      </p:sp>
      <p:sp>
        <p:nvSpPr>
          <p:cNvPr id="12585" name="yt_shape_12585"/>
          <p:cNvSpPr txBox="1"/>
          <p:nvPr/>
        </p:nvSpPr>
        <p:spPr>
          <a:xfrm>
            <a:off x="540120" y="2419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87" name="yt_table_12587_skip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2588380"/>
                  </p:ext>
                </p:extLst>
              </p:nvPr>
            </p:nvGraphicFramePr>
            <p:xfrm>
              <a:off x="540000" y="3378466"/>
              <a:ext cx="7111493" cy="51955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87" name="yt_table_12587_skip" descr="{&quot;rangeId&quot;:8,&quot;type&quot;:&quot;Option&quot;,&quot;drawing&quot;:[&quot;yt_image_12586&quot;]}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2588380"/>
                  </p:ext>
                </p:extLst>
              </p:nvPr>
            </p:nvGraphicFramePr>
            <p:xfrm>
              <a:off x="540000" y="2363745"/>
              <a:ext cx="7111493" cy="460502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9756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586" name="yt_image_12586_skip" title="H_151.5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3596" y="3378466"/>
            <a:ext cx="1386192" cy="19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74720" title="H_28.84882">
            <a:extLst>
              <a:ext uri="{FF2B5EF4-FFF2-40B4-BE49-F238E27FC236}">
                <a16:creationId xmlns:a16="http://schemas.microsoft.com/office/drawing/2014/main" id="{F5A26529-3D56-71E7-BE76-59B9232E73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609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C1C99C-A99A-EDFB-BDC4-A80C980F30EE}"/>
              </a:ext>
            </a:extLst>
          </p:cNvPr>
          <p:cNvSpPr txBox="1"/>
          <p:nvPr/>
        </p:nvSpPr>
        <p:spPr>
          <a:xfrm>
            <a:off x="7093796" y="28477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8" name="yt_shape_12588"/>
              <p:cNvSpPr txBox="1"/>
              <p:nvPr/>
            </p:nvSpPr>
            <p:spPr>
              <a:xfrm>
                <a:off x="540119" y="1910454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上的动点，连接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8" name="yt_shape_12588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0454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r="-87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93" name="yt_shape_12593"/>
          <p:cNvSpPr txBox="1"/>
          <p:nvPr/>
        </p:nvSpPr>
        <p:spPr>
          <a:xfrm>
            <a:off x="540000" y="49848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0" name="yt_shape_12590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9466" y="3062905"/>
            <a:ext cx="2033067" cy="1871613"/>
            <a:chOff x="0" y="0"/>
            <a:chExt cx="2033067" cy="1871613"/>
          </a:xfrm>
        </p:grpSpPr>
        <p:pic>
          <p:nvPicPr>
            <p:cNvPr id="2" name="yt_image_1259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3067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2" name="yt_shape_12592"/>
            <p:cNvSpPr txBox="1"/>
            <p:nvPr/>
          </p:nvSpPr>
          <p:spPr>
            <a:xfrm>
              <a:off x="483252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260205-7712-AD60-2571-0A6E2D1ABBBF}"/>
                  </a:ext>
                </a:extLst>
              </p:cNvPr>
              <p:cNvSpPr txBox="1"/>
              <p:nvPr/>
            </p:nvSpPr>
            <p:spPr>
              <a:xfrm>
                <a:off x="8871796" y="2294694"/>
                <a:ext cx="85331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260205-7712-AD60-2571-0A6E2D1AB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1796" y="2294694"/>
                <a:ext cx="853313" cy="5582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4" name="yt_shape_12594"/>
          <p:cNvSpPr txBox="1"/>
          <p:nvPr/>
        </p:nvSpPr>
        <p:spPr>
          <a:xfrm>
            <a:off x="540000" y="1947240"/>
            <a:ext cx="54950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补全直角三角形再用性质求解</a:t>
            </a:r>
          </a:p>
        </p:txBody>
      </p:sp>
      <p:sp>
        <p:nvSpPr>
          <p:cNvPr id="12595" name="yt_shape_12595"/>
          <p:cNvSpPr txBox="1"/>
          <p:nvPr/>
        </p:nvSpPr>
        <p:spPr>
          <a:xfrm>
            <a:off x="540119" y="24515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9" name="yt_table_12599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940334"/>
                  </p:ext>
                </p:extLst>
              </p:nvPr>
            </p:nvGraphicFramePr>
            <p:xfrm>
              <a:off x="540000" y="3410985"/>
              <a:ext cx="7590982" cy="757619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99" name="yt_table_12599_skip" descr="{&quot;rangeId&quot;:11,&quot;type&quot;:&quot;Option&quot;,&quot;drawing&quot;:[&quot;yt_shape_12596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940334"/>
                  </p:ext>
                </p:extLst>
              </p:nvPr>
            </p:nvGraphicFramePr>
            <p:xfrm>
              <a:off x="540000" y="2363745"/>
              <a:ext cx="7590982" cy="713931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408" r="-14957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061" r="-4709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96" name="yt_shape_12596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6213" y="3410985"/>
            <a:ext cx="1693643" cy="1860183"/>
            <a:chOff x="0" y="0"/>
            <a:chExt cx="1693643" cy="1860183"/>
          </a:xfrm>
        </p:grpSpPr>
        <p:pic>
          <p:nvPicPr>
            <p:cNvPr id="2" name="yt_image_1259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364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8" name="yt_shape_12598"/>
            <p:cNvSpPr txBox="1"/>
            <p:nvPr/>
          </p:nvSpPr>
          <p:spPr>
            <a:xfrm>
              <a:off x="313540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674784">
            <a:extLst>
              <a:ext uri="{FF2B5EF4-FFF2-40B4-BE49-F238E27FC236}">
                <a16:creationId xmlns:a16="http://schemas.microsoft.com/office/drawing/2014/main" id="{4AF858D7-BCFF-1706-FC2C-6425FFFB26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8618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DE47FC8-3726-391D-90CD-E9CFA3667480}"/>
              </a:ext>
            </a:extLst>
          </p:cNvPr>
          <p:cNvSpPr txBox="1"/>
          <p:nvPr/>
        </p:nvSpPr>
        <p:spPr>
          <a:xfrm>
            <a:off x="5260233" y="28802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40120" y="872591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01" name="yt_image_12601" title="H_117.65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5804" y="1988109"/>
            <a:ext cx="1645920" cy="149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604" title="H_95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920343"/>
            <a:ext cx="231946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607"/>
              <p:cNvSpPr txBox="1"/>
              <p:nvPr/>
            </p:nvSpPr>
            <p:spPr>
              <a:xfrm>
                <a:off x="540000" y="2256135"/>
                <a:ext cx="4613442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是斜边中线，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26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6135"/>
                <a:ext cx="4613442" cy="3507179"/>
              </a:xfrm>
              <a:prstGeom prst="rect">
                <a:avLst/>
              </a:prstGeom>
              <a:blipFill>
                <a:blip r:embed="rId4"/>
                <a:stretch>
                  <a:fillRect l="-4101" t="-1391" r="-3439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B92B385-3DEB-B0C2-2282-C41CDCEFA3C5}"/>
              </a:ext>
            </a:extLst>
          </p:cNvPr>
          <p:cNvSpPr txBox="1"/>
          <p:nvPr/>
        </p:nvSpPr>
        <p:spPr>
          <a:xfrm>
            <a:off x="449989" y="1784957"/>
            <a:ext cx="394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9D6BFE-543B-AE72-850D-D5A296439567}"/>
              </a:ext>
            </a:extLst>
          </p:cNvPr>
          <p:cNvSpPr txBox="1"/>
          <p:nvPr/>
        </p:nvSpPr>
        <p:spPr>
          <a:xfrm>
            <a:off x="449989" y="2209329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4486A5-1173-A532-7F81-68BCDA4DE55B}"/>
              </a:ext>
            </a:extLst>
          </p:cNvPr>
          <p:cNvSpPr txBox="1"/>
          <p:nvPr/>
        </p:nvSpPr>
        <p:spPr>
          <a:xfrm>
            <a:off x="449989" y="2684817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E2FA8D-FF8C-D452-646D-9C08B9AA341E}"/>
              </a:ext>
            </a:extLst>
          </p:cNvPr>
          <p:cNvSpPr txBox="1"/>
          <p:nvPr/>
        </p:nvSpPr>
        <p:spPr>
          <a:xfrm>
            <a:off x="449989" y="316030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458A8B-D6EE-A6C1-71CA-65B67B7E71B2}"/>
              </a:ext>
            </a:extLst>
          </p:cNvPr>
          <p:cNvSpPr txBox="1"/>
          <p:nvPr/>
        </p:nvSpPr>
        <p:spPr>
          <a:xfrm>
            <a:off x="449989" y="3635793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9F1030-D850-30D0-2AC2-6C1736419756}"/>
              </a:ext>
            </a:extLst>
          </p:cNvPr>
          <p:cNvSpPr txBox="1"/>
          <p:nvPr/>
        </p:nvSpPr>
        <p:spPr>
          <a:xfrm>
            <a:off x="449989" y="4111282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643C511-DEAB-8350-67CD-45BC7976854D}"/>
                  </a:ext>
                </a:extLst>
              </p:cNvPr>
              <p:cNvSpPr txBox="1"/>
              <p:nvPr/>
            </p:nvSpPr>
            <p:spPr>
              <a:xfrm>
                <a:off x="449989" y="4586769"/>
                <a:ext cx="2642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643C511-DEAB-8350-67CD-45BC79768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6769"/>
                <a:ext cx="2642299" cy="765061"/>
              </a:xfrm>
              <a:prstGeom prst="rect">
                <a:avLst/>
              </a:prstGeom>
              <a:blipFill>
                <a:blip r:embed="rId5"/>
                <a:stretch>
                  <a:fillRect l="-3695" r="-392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A5CC628-4292-D59A-5D79-7D35EE93E537}"/>
              </a:ext>
            </a:extLst>
          </p:cNvPr>
          <p:cNvSpPr txBox="1"/>
          <p:nvPr/>
        </p:nvSpPr>
        <p:spPr>
          <a:xfrm>
            <a:off x="449989" y="5258218"/>
            <a:ext cx="474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是斜边中线，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615"/>
              <p:cNvSpPr txBox="1"/>
              <p:nvPr/>
            </p:nvSpPr>
            <p:spPr>
              <a:xfrm>
                <a:off x="540000" y="5681231"/>
                <a:ext cx="1803379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2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81231"/>
                <a:ext cx="1803379" cy="1106521"/>
              </a:xfrm>
              <a:prstGeom prst="rect">
                <a:avLst/>
              </a:prstGeom>
              <a:blipFill>
                <a:blip r:embed="rId6"/>
                <a:stretch>
                  <a:fillRect l="-10508" r="-983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A689112-AF01-8662-897F-2F120AE05D04}"/>
                  </a:ext>
                </a:extLst>
              </p:cNvPr>
              <p:cNvSpPr txBox="1"/>
              <p:nvPr/>
            </p:nvSpPr>
            <p:spPr>
              <a:xfrm>
                <a:off x="449989" y="5634425"/>
                <a:ext cx="1966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A689112-AF01-8662-897F-2F120AE05D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4425"/>
                <a:ext cx="1966024" cy="765061"/>
              </a:xfrm>
              <a:prstGeom prst="rect">
                <a:avLst/>
              </a:prstGeom>
              <a:blipFill>
                <a:blip r:embed="rId7"/>
                <a:stretch>
                  <a:fillRect l="-4969" r="-528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496CB92B-3026-495A-0D2A-CD3B56BF6A9C}"/>
              </a:ext>
            </a:extLst>
          </p:cNvPr>
          <p:cNvSpPr txBox="1"/>
          <p:nvPr/>
        </p:nvSpPr>
        <p:spPr>
          <a:xfrm>
            <a:off x="449989" y="6305874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1086</Words>
  <Application>Microsoft Office PowerPoint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2023-11-19T03:32:29Z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