
<file path=[Content_Types].xml><?xml version="1.0" encoding="utf-8"?>
<Types xmlns="http://schemas.openxmlformats.org/package/2006/content-types">
  <Default Extension="bin" ContentType="image/png"/>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0" r:id="rId2"/>
  </p:sldMasterIdLst>
  <p:sldIdLst>
    <p:sldId id="363" r:id="rId3"/>
    <p:sldId id="367" r:id="rId4"/>
    <p:sldId id="368" r:id="rId5"/>
    <p:sldId id="369" r:id="rId6"/>
    <p:sldId id="372" r:id="rId7"/>
    <p:sldId id="373" r:id="rId8"/>
    <p:sldId id="386" r:id="rId9"/>
    <p:sldId id="376" r:id="rId10"/>
    <p:sldId id="378" r:id="rId11"/>
    <p:sldId id="380" r:id="rId12"/>
    <p:sldId id="381" r:id="rId13"/>
    <p:sldId id="382" r:id="rId14"/>
    <p:sldId id="383" r:id="rId15"/>
    <p:sldId id="388" r:id="rId16"/>
    <p:sldId id="389" r:id="rId17"/>
    <p:sldId id="256" r:id="rId18"/>
  </p:sldIdLst>
  <p:sldSz cx="12192000" cy="6858000"/>
  <p:notesSz cx="6858000" cy="9144000"/>
  <p:defaultTextStyle>
    <a:defPPr>
      <a:defRPr lang="zh-CN"/>
    </a:defPPr>
    <a:lvl1pPr algn="l" rtl="0" fontAlgn="auto">
      <a:defRPr kern="1200">
        <a:solidFill>
          <a:schemeClr val="tx1"/>
        </a:solidFill>
        <a:latin typeface="Arial" panose="020B0604020202090204" pitchFamily="34" charset="0"/>
        <a:ea typeface="宋体" panose="02010600030101010101" pitchFamily="2" charset="-122"/>
        <a:cs typeface="+mn-cs"/>
      </a:defRPr>
    </a:lvl1pPr>
    <a:lvl2pPr marL="457200" algn="l" rtl="0" fontAlgn="auto">
      <a:defRPr kern="1200">
        <a:solidFill>
          <a:schemeClr val="tx1"/>
        </a:solidFill>
        <a:latin typeface="Arial" panose="020B0604020202090204" pitchFamily="34" charset="0"/>
        <a:ea typeface="宋体" panose="02010600030101010101" pitchFamily="2" charset="-122"/>
        <a:cs typeface="+mn-cs"/>
      </a:defRPr>
    </a:lvl2pPr>
    <a:lvl3pPr marL="914400" algn="l" rtl="0" fontAlgn="auto">
      <a:defRPr kern="1200">
        <a:solidFill>
          <a:schemeClr val="tx1"/>
        </a:solidFill>
        <a:latin typeface="Arial" panose="020B0604020202090204" pitchFamily="34" charset="0"/>
        <a:ea typeface="宋体" panose="02010600030101010101" pitchFamily="2" charset="-122"/>
        <a:cs typeface="+mn-cs"/>
      </a:defRPr>
    </a:lvl3pPr>
    <a:lvl4pPr marL="1371600" algn="l" rtl="0" fontAlgn="auto">
      <a:defRPr kern="1200">
        <a:solidFill>
          <a:schemeClr val="tx1"/>
        </a:solidFill>
        <a:latin typeface="Arial" panose="020B0604020202090204" pitchFamily="34" charset="0"/>
        <a:ea typeface="宋体" panose="02010600030101010101" pitchFamily="2" charset="-122"/>
        <a:cs typeface="+mn-cs"/>
      </a:defRPr>
    </a:lvl4pPr>
    <a:lvl5pPr marL="1828800" algn="l" rtl="0" fontAlgn="auto">
      <a:defRPr kern="1200">
        <a:solidFill>
          <a:schemeClr val="tx1"/>
        </a:solidFill>
        <a:latin typeface="Arial" panose="020B060402020209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9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9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9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9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3399"/>
    <a:srgbClr val="FF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60" autoAdjust="0"/>
  </p:normalViewPr>
  <p:slideViewPr>
    <p:cSldViewPr>
      <p:cViewPr varScale="1">
        <p:scale>
          <a:sx n="63" d="100"/>
          <a:sy n="63" d="100"/>
        </p:scale>
        <p:origin x="780" y="48"/>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3" Type="http://schemas.openxmlformats.org/officeDocument/2006/relationships/slide" Target="slides/slide1.xml"/><Relationship Id="rId21"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pic>
        <p:nvPicPr>
          <p:cNvPr id="2" name="Picture 7"/>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2882900" cy="971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pic>
        <p:nvPicPr>
          <p:cNvPr id="3" name="Picture 8"/>
          <p:cNvPicPr preferRelativeResize="0">
            <a:picLocks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9359900" y="115888"/>
            <a:ext cx="2592388"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BB19672-FEF0-C298-E953-B61E544B2C9A}"/>
              </a:ext>
            </a:extLst>
          </p:cNvPr>
          <p:cNvSpPr>
            <a:spLocks noGrp="1"/>
          </p:cNvSpPr>
          <p:nvPr>
            <p:ph type="title"/>
          </p:nvPr>
        </p:nvSpPr>
        <p:spPr>
          <a:xfrm>
            <a:off x="839788" y="457200"/>
            <a:ext cx="3932237" cy="1600200"/>
          </a:xfrm>
        </p:spPr>
        <p:txBody>
          <a:bodyPr anchor="b"/>
          <a:lstStyle>
            <a:lvl1pPr>
              <a:defRPr sz="3200"/>
            </a:lvl1pPr>
          </a:lstStyle>
          <a:p>
            <a:r>
              <a:rPr kumimoji="1" lang="zh-CN" altLang="en-US"/>
              <a:t>单击此处编辑母版标题样式</a:t>
            </a:r>
          </a:p>
        </p:txBody>
      </p:sp>
      <p:sp>
        <p:nvSpPr>
          <p:cNvPr id="3" name="图片占位符 2">
            <a:extLst>
              <a:ext uri="{FF2B5EF4-FFF2-40B4-BE49-F238E27FC236}">
                <a16:creationId xmlns:a16="http://schemas.microsoft.com/office/drawing/2014/main" id="{EE092770-6B72-FA4C-C72F-0FC879EC272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zh-CN" altLang="en-US"/>
          </a:p>
        </p:txBody>
      </p:sp>
      <p:sp>
        <p:nvSpPr>
          <p:cNvPr id="4" name="文本占位符 3">
            <a:extLst>
              <a:ext uri="{FF2B5EF4-FFF2-40B4-BE49-F238E27FC236}">
                <a16:creationId xmlns:a16="http://schemas.microsoft.com/office/drawing/2014/main" id="{B50C0B5E-E18D-2768-D388-8D3FD1CA4FB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a:t>单击此处编辑母版文本样式</a:t>
            </a:r>
          </a:p>
        </p:txBody>
      </p:sp>
      <p:sp>
        <p:nvSpPr>
          <p:cNvPr id="5" name="日期占位符 4">
            <a:extLst>
              <a:ext uri="{FF2B5EF4-FFF2-40B4-BE49-F238E27FC236}">
                <a16:creationId xmlns:a16="http://schemas.microsoft.com/office/drawing/2014/main" id="{925C955E-B839-4EF4-097D-377E6BA63A8B}"/>
              </a:ext>
            </a:extLst>
          </p:cNvPr>
          <p:cNvSpPr>
            <a:spLocks noGrp="1"/>
          </p:cNvSpPr>
          <p:nvPr>
            <p:ph type="dt" sz="half" idx="10"/>
          </p:nvPr>
        </p:nvSpPr>
        <p:spPr/>
        <p:txBody>
          <a:bodyPr/>
          <a:lstStyle/>
          <a:p>
            <a:fld id="{D30BF722-C609-EB4F-A671-21A4EBC7AF2D}" type="datetimeFigureOut">
              <a:rPr kumimoji="1" lang="zh-CN" altLang="en-US" smtClean="0"/>
              <a:t>2023/11/20</a:t>
            </a:fld>
            <a:endParaRPr kumimoji="1" lang="zh-CN" altLang="en-US"/>
          </a:p>
        </p:txBody>
      </p:sp>
      <p:sp>
        <p:nvSpPr>
          <p:cNvPr id="6" name="页脚占位符 5">
            <a:extLst>
              <a:ext uri="{FF2B5EF4-FFF2-40B4-BE49-F238E27FC236}">
                <a16:creationId xmlns:a16="http://schemas.microsoft.com/office/drawing/2014/main" id="{94CBB400-EBC6-4275-B575-F7F50A67939B}"/>
              </a:ext>
            </a:extLst>
          </p:cNvPr>
          <p:cNvSpPr>
            <a:spLocks noGrp="1"/>
          </p:cNvSpPr>
          <p:nvPr>
            <p:ph type="ftr" sz="quarter" idx="11"/>
          </p:nvPr>
        </p:nvSpPr>
        <p:spPr/>
        <p:txBody>
          <a:bodyPr/>
          <a:lstStyle/>
          <a:p>
            <a:endParaRPr kumimoji="1" lang="zh-CN" altLang="en-US"/>
          </a:p>
        </p:txBody>
      </p:sp>
      <p:sp>
        <p:nvSpPr>
          <p:cNvPr id="7" name="灯片编号占位符 6">
            <a:extLst>
              <a:ext uri="{FF2B5EF4-FFF2-40B4-BE49-F238E27FC236}">
                <a16:creationId xmlns:a16="http://schemas.microsoft.com/office/drawing/2014/main" id="{B64799F4-2D6B-F4D1-BA33-EA7D478055A6}"/>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15608471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FC77C3F-6BC1-BB94-F5AA-B0DCE6929A9E}"/>
              </a:ext>
            </a:extLst>
          </p:cNvPr>
          <p:cNvSpPr>
            <a:spLocks noGrp="1"/>
          </p:cNvSpPr>
          <p:nvPr>
            <p:ph type="title"/>
          </p:nvPr>
        </p:nvSpPr>
        <p:spPr/>
        <p:txBody>
          <a:bodyPr/>
          <a:lstStyle/>
          <a:p>
            <a:r>
              <a:rPr kumimoji="1" lang="zh-CN" altLang="en-US"/>
              <a:t>单击此处编辑母版标题样式</a:t>
            </a:r>
          </a:p>
        </p:txBody>
      </p:sp>
      <p:sp>
        <p:nvSpPr>
          <p:cNvPr id="3" name="竖排文字占位符 2">
            <a:extLst>
              <a:ext uri="{FF2B5EF4-FFF2-40B4-BE49-F238E27FC236}">
                <a16:creationId xmlns:a16="http://schemas.microsoft.com/office/drawing/2014/main" id="{937A958B-1503-1612-B0ED-DF6ED17DBE32}"/>
              </a:ext>
            </a:extLst>
          </p:cNvPr>
          <p:cNvSpPr>
            <a:spLocks noGrp="1"/>
          </p:cNvSpPr>
          <p:nvPr>
            <p:ph type="body" orient="vert" idx="1"/>
          </p:nvPr>
        </p:nvSpPr>
        <p:spPr/>
        <p:txBody>
          <a:bodyPr vert="eaVert"/>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D6D2710D-5D5E-375E-2E05-7E157BB6586D}"/>
              </a:ext>
            </a:extLst>
          </p:cNvPr>
          <p:cNvSpPr>
            <a:spLocks noGrp="1"/>
          </p:cNvSpPr>
          <p:nvPr>
            <p:ph type="dt" sz="half" idx="10"/>
          </p:nvPr>
        </p:nvSpPr>
        <p:spPr/>
        <p:txBody>
          <a:bodyPr/>
          <a:lstStyle/>
          <a:p>
            <a:fld id="{D30BF722-C609-EB4F-A671-21A4EBC7AF2D}" type="datetimeFigureOut">
              <a:rPr kumimoji="1" lang="zh-CN" altLang="en-US" smtClean="0"/>
              <a:t>2023/11/20</a:t>
            </a:fld>
            <a:endParaRPr kumimoji="1" lang="zh-CN" altLang="en-US"/>
          </a:p>
        </p:txBody>
      </p:sp>
      <p:sp>
        <p:nvSpPr>
          <p:cNvPr id="5" name="页脚占位符 4">
            <a:extLst>
              <a:ext uri="{FF2B5EF4-FFF2-40B4-BE49-F238E27FC236}">
                <a16:creationId xmlns:a16="http://schemas.microsoft.com/office/drawing/2014/main" id="{2D43D4EC-89CC-57E2-8D80-7DDD2D35885E}"/>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6E452825-5477-5EBB-98F3-E70D11950191}"/>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10392337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5AA157FC-BDA7-A783-7885-A60C1CD95761}"/>
              </a:ext>
            </a:extLst>
          </p:cNvPr>
          <p:cNvSpPr>
            <a:spLocks noGrp="1"/>
          </p:cNvSpPr>
          <p:nvPr>
            <p:ph type="title" orient="vert"/>
          </p:nvPr>
        </p:nvSpPr>
        <p:spPr>
          <a:xfrm>
            <a:off x="8724900" y="365125"/>
            <a:ext cx="2628900" cy="5811838"/>
          </a:xfrm>
        </p:spPr>
        <p:txBody>
          <a:bodyPr vert="eaVert"/>
          <a:lstStyle/>
          <a:p>
            <a:r>
              <a:rPr kumimoji="1" lang="zh-CN" altLang="en-US"/>
              <a:t>单击此处编辑母版标题样式</a:t>
            </a:r>
          </a:p>
        </p:txBody>
      </p:sp>
      <p:sp>
        <p:nvSpPr>
          <p:cNvPr id="3" name="竖排文字占位符 2">
            <a:extLst>
              <a:ext uri="{FF2B5EF4-FFF2-40B4-BE49-F238E27FC236}">
                <a16:creationId xmlns:a16="http://schemas.microsoft.com/office/drawing/2014/main" id="{33392CC3-BEC8-EF59-B678-CE0EE66FD8EA}"/>
              </a:ext>
            </a:extLst>
          </p:cNvPr>
          <p:cNvSpPr>
            <a:spLocks noGrp="1"/>
          </p:cNvSpPr>
          <p:nvPr>
            <p:ph type="body" orient="vert" idx="1"/>
          </p:nvPr>
        </p:nvSpPr>
        <p:spPr>
          <a:xfrm>
            <a:off x="838200" y="365125"/>
            <a:ext cx="7734300" cy="5811838"/>
          </a:xfrm>
        </p:spPr>
        <p:txBody>
          <a:bodyPr vert="eaVert"/>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B9832CD7-E27C-8BBF-7905-4F7FDED1342C}"/>
              </a:ext>
            </a:extLst>
          </p:cNvPr>
          <p:cNvSpPr>
            <a:spLocks noGrp="1"/>
          </p:cNvSpPr>
          <p:nvPr>
            <p:ph type="dt" sz="half" idx="10"/>
          </p:nvPr>
        </p:nvSpPr>
        <p:spPr/>
        <p:txBody>
          <a:bodyPr/>
          <a:lstStyle/>
          <a:p>
            <a:fld id="{D30BF722-C609-EB4F-A671-21A4EBC7AF2D}" type="datetimeFigureOut">
              <a:rPr kumimoji="1" lang="zh-CN" altLang="en-US" smtClean="0"/>
              <a:t>2023/11/20</a:t>
            </a:fld>
            <a:endParaRPr kumimoji="1" lang="zh-CN" altLang="en-US"/>
          </a:p>
        </p:txBody>
      </p:sp>
      <p:sp>
        <p:nvSpPr>
          <p:cNvPr id="5" name="页脚占位符 4">
            <a:extLst>
              <a:ext uri="{FF2B5EF4-FFF2-40B4-BE49-F238E27FC236}">
                <a16:creationId xmlns:a16="http://schemas.microsoft.com/office/drawing/2014/main" id="{70177BE3-ABA7-F4F8-FA6F-84E2C8D4FF8C}"/>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7878E9A9-8989-DCAB-BE6D-F2489445E282}"/>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22548900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603FF1F-9FF6-03D7-FCF4-A21F0635A308}"/>
              </a:ext>
            </a:extLst>
          </p:cNvPr>
          <p:cNvSpPr>
            <a:spLocks noGrp="1"/>
          </p:cNvSpPr>
          <p:nvPr>
            <p:ph type="ctrTitle"/>
          </p:nvPr>
        </p:nvSpPr>
        <p:spPr>
          <a:xfrm>
            <a:off x="1524000" y="1122363"/>
            <a:ext cx="9144000" cy="2387600"/>
          </a:xfrm>
        </p:spPr>
        <p:txBody>
          <a:bodyPr anchor="b"/>
          <a:lstStyle>
            <a:lvl1pPr algn="ctr">
              <a:defRPr sz="6000"/>
            </a:lvl1pPr>
          </a:lstStyle>
          <a:p>
            <a:r>
              <a:rPr kumimoji="1" lang="zh-CN" altLang="en-US"/>
              <a:t>单击此处编辑母版标题样式</a:t>
            </a:r>
          </a:p>
        </p:txBody>
      </p:sp>
      <p:sp>
        <p:nvSpPr>
          <p:cNvPr id="3" name="副标题 2">
            <a:extLst>
              <a:ext uri="{FF2B5EF4-FFF2-40B4-BE49-F238E27FC236}">
                <a16:creationId xmlns:a16="http://schemas.microsoft.com/office/drawing/2014/main" id="{90ECD4BC-6EE7-72FC-0F1E-44CF6F47177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zh-CN" altLang="en-US"/>
              <a:t>单击此处编辑母版副标题样式</a:t>
            </a:r>
          </a:p>
        </p:txBody>
      </p:sp>
      <p:sp>
        <p:nvSpPr>
          <p:cNvPr id="4" name="日期占位符 3">
            <a:extLst>
              <a:ext uri="{FF2B5EF4-FFF2-40B4-BE49-F238E27FC236}">
                <a16:creationId xmlns:a16="http://schemas.microsoft.com/office/drawing/2014/main" id="{9A9F8E3D-C3E6-CA08-2117-CD8D7CFCFEB0}"/>
              </a:ext>
            </a:extLst>
          </p:cNvPr>
          <p:cNvSpPr>
            <a:spLocks noGrp="1"/>
          </p:cNvSpPr>
          <p:nvPr>
            <p:ph type="dt" sz="half" idx="10"/>
          </p:nvPr>
        </p:nvSpPr>
        <p:spPr/>
        <p:txBody>
          <a:bodyPr/>
          <a:lstStyle/>
          <a:p>
            <a:fld id="{D30BF722-C609-EB4F-A671-21A4EBC7AF2D}" type="datetimeFigureOut">
              <a:rPr kumimoji="1" lang="zh-CN" altLang="en-US" smtClean="0"/>
              <a:t>2023/11/20</a:t>
            </a:fld>
            <a:endParaRPr kumimoji="1" lang="zh-CN" altLang="en-US"/>
          </a:p>
        </p:txBody>
      </p:sp>
      <p:sp>
        <p:nvSpPr>
          <p:cNvPr id="5" name="页脚占位符 4">
            <a:extLst>
              <a:ext uri="{FF2B5EF4-FFF2-40B4-BE49-F238E27FC236}">
                <a16:creationId xmlns:a16="http://schemas.microsoft.com/office/drawing/2014/main" id="{09E71F8C-7030-986C-679B-9AAF0D1AF88B}"/>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48DE87A5-16C3-9B20-2046-9E8A5779A203}"/>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1494084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9BA2570-86D6-1BED-94E6-D71EACEDB2D3}"/>
              </a:ext>
            </a:extLst>
          </p:cNvPr>
          <p:cNvSpPr>
            <a:spLocks noGrp="1"/>
          </p:cNvSpPr>
          <p:nvPr>
            <p:ph type="title"/>
          </p:nvPr>
        </p:nvSpPr>
        <p:spPr/>
        <p:txBody>
          <a:bodyPr/>
          <a:lstStyle/>
          <a:p>
            <a:r>
              <a:rPr kumimoji="1" lang="zh-CN" altLang="en-US"/>
              <a:t>单击此处编辑母版标题样式</a:t>
            </a:r>
          </a:p>
        </p:txBody>
      </p:sp>
      <p:sp>
        <p:nvSpPr>
          <p:cNvPr id="3" name="内容占位符 2">
            <a:extLst>
              <a:ext uri="{FF2B5EF4-FFF2-40B4-BE49-F238E27FC236}">
                <a16:creationId xmlns:a16="http://schemas.microsoft.com/office/drawing/2014/main" id="{247FD783-B03A-5B2D-AEC3-0F0FF09FF91A}"/>
              </a:ext>
            </a:extLst>
          </p:cNvPr>
          <p:cNvSpPr>
            <a:spLocks noGrp="1"/>
          </p:cNvSpPr>
          <p:nvPr>
            <p:ph idx="1"/>
          </p:nvPr>
        </p:nvSpPr>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7B22DC54-1C86-D84F-08A8-A58246455774}"/>
              </a:ext>
            </a:extLst>
          </p:cNvPr>
          <p:cNvSpPr>
            <a:spLocks noGrp="1"/>
          </p:cNvSpPr>
          <p:nvPr>
            <p:ph type="dt" sz="half" idx="10"/>
          </p:nvPr>
        </p:nvSpPr>
        <p:spPr/>
        <p:txBody>
          <a:bodyPr/>
          <a:lstStyle/>
          <a:p>
            <a:fld id="{D30BF722-C609-EB4F-A671-21A4EBC7AF2D}" type="datetimeFigureOut">
              <a:rPr kumimoji="1" lang="zh-CN" altLang="en-US" smtClean="0"/>
              <a:t>2023/11/20</a:t>
            </a:fld>
            <a:endParaRPr kumimoji="1" lang="zh-CN" altLang="en-US"/>
          </a:p>
        </p:txBody>
      </p:sp>
      <p:sp>
        <p:nvSpPr>
          <p:cNvPr id="5" name="页脚占位符 4">
            <a:extLst>
              <a:ext uri="{FF2B5EF4-FFF2-40B4-BE49-F238E27FC236}">
                <a16:creationId xmlns:a16="http://schemas.microsoft.com/office/drawing/2014/main" id="{97D7B5EB-0841-8865-BA8E-00EF5421CE18}"/>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DCB5288B-C26C-2A66-9A32-9BDB092D56D1}"/>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102218303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E2F58D7-8585-E9DF-AD50-E304D9317B6C}"/>
              </a:ext>
            </a:extLst>
          </p:cNvPr>
          <p:cNvSpPr>
            <a:spLocks noGrp="1"/>
          </p:cNvSpPr>
          <p:nvPr>
            <p:ph type="title"/>
          </p:nvPr>
        </p:nvSpPr>
        <p:spPr>
          <a:xfrm>
            <a:off x="831850" y="1709738"/>
            <a:ext cx="10515600" cy="2852737"/>
          </a:xfrm>
        </p:spPr>
        <p:txBody>
          <a:bodyPr anchor="b"/>
          <a:lstStyle>
            <a:lvl1pPr>
              <a:defRPr sz="6000"/>
            </a:lvl1pPr>
          </a:lstStyle>
          <a:p>
            <a:r>
              <a:rPr kumimoji="1" lang="zh-CN" altLang="en-US"/>
              <a:t>单击此处编辑母版标题样式</a:t>
            </a:r>
          </a:p>
        </p:txBody>
      </p:sp>
      <p:sp>
        <p:nvSpPr>
          <p:cNvPr id="3" name="文本占位符 2">
            <a:extLst>
              <a:ext uri="{FF2B5EF4-FFF2-40B4-BE49-F238E27FC236}">
                <a16:creationId xmlns:a16="http://schemas.microsoft.com/office/drawing/2014/main" id="{70DA691E-2B4E-C67A-0752-ECDA80091D6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zh-CN" altLang="en-US"/>
              <a:t>单击此处编辑母版文本样式</a:t>
            </a:r>
          </a:p>
        </p:txBody>
      </p:sp>
      <p:sp>
        <p:nvSpPr>
          <p:cNvPr id="4" name="日期占位符 3">
            <a:extLst>
              <a:ext uri="{FF2B5EF4-FFF2-40B4-BE49-F238E27FC236}">
                <a16:creationId xmlns:a16="http://schemas.microsoft.com/office/drawing/2014/main" id="{E800FA3F-77DD-F0EF-D5DB-0A7F9B923875}"/>
              </a:ext>
            </a:extLst>
          </p:cNvPr>
          <p:cNvSpPr>
            <a:spLocks noGrp="1"/>
          </p:cNvSpPr>
          <p:nvPr>
            <p:ph type="dt" sz="half" idx="10"/>
          </p:nvPr>
        </p:nvSpPr>
        <p:spPr/>
        <p:txBody>
          <a:bodyPr/>
          <a:lstStyle/>
          <a:p>
            <a:fld id="{D30BF722-C609-EB4F-A671-21A4EBC7AF2D}" type="datetimeFigureOut">
              <a:rPr kumimoji="1" lang="zh-CN" altLang="en-US" smtClean="0"/>
              <a:t>2023/11/20</a:t>
            </a:fld>
            <a:endParaRPr kumimoji="1" lang="zh-CN" altLang="en-US"/>
          </a:p>
        </p:txBody>
      </p:sp>
      <p:sp>
        <p:nvSpPr>
          <p:cNvPr id="5" name="页脚占位符 4">
            <a:extLst>
              <a:ext uri="{FF2B5EF4-FFF2-40B4-BE49-F238E27FC236}">
                <a16:creationId xmlns:a16="http://schemas.microsoft.com/office/drawing/2014/main" id="{C3A0274F-A2E9-6008-2D55-6AAD82CC161B}"/>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97B24612-9003-C0E7-DC73-41F9CEB0F38F}"/>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41651488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66A74B7-1629-1B5B-9A8F-1761653341A5}"/>
              </a:ext>
            </a:extLst>
          </p:cNvPr>
          <p:cNvSpPr>
            <a:spLocks noGrp="1"/>
          </p:cNvSpPr>
          <p:nvPr>
            <p:ph type="title"/>
          </p:nvPr>
        </p:nvSpPr>
        <p:spPr/>
        <p:txBody>
          <a:bodyPr/>
          <a:lstStyle/>
          <a:p>
            <a:r>
              <a:rPr kumimoji="1" lang="zh-CN" altLang="en-US"/>
              <a:t>单击此处编辑母版标题样式</a:t>
            </a:r>
          </a:p>
        </p:txBody>
      </p:sp>
      <p:sp>
        <p:nvSpPr>
          <p:cNvPr id="3" name="内容占位符 2">
            <a:extLst>
              <a:ext uri="{FF2B5EF4-FFF2-40B4-BE49-F238E27FC236}">
                <a16:creationId xmlns:a16="http://schemas.microsoft.com/office/drawing/2014/main" id="{CBD49D25-1EAD-0F4E-856A-04F7C90F8DE2}"/>
              </a:ext>
            </a:extLst>
          </p:cNvPr>
          <p:cNvSpPr>
            <a:spLocks noGrp="1"/>
          </p:cNvSpPr>
          <p:nvPr>
            <p:ph sz="half" idx="1"/>
          </p:nvPr>
        </p:nvSpPr>
        <p:spPr>
          <a:xfrm>
            <a:off x="838200" y="1825625"/>
            <a:ext cx="5181600" cy="435133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内容占位符 3">
            <a:extLst>
              <a:ext uri="{FF2B5EF4-FFF2-40B4-BE49-F238E27FC236}">
                <a16:creationId xmlns:a16="http://schemas.microsoft.com/office/drawing/2014/main" id="{E6023A6D-CE35-5895-200A-B77932E50790}"/>
              </a:ext>
            </a:extLst>
          </p:cNvPr>
          <p:cNvSpPr>
            <a:spLocks noGrp="1"/>
          </p:cNvSpPr>
          <p:nvPr>
            <p:ph sz="half" idx="2"/>
          </p:nvPr>
        </p:nvSpPr>
        <p:spPr>
          <a:xfrm>
            <a:off x="6172200" y="1825625"/>
            <a:ext cx="5181600" cy="435133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5" name="日期占位符 4">
            <a:extLst>
              <a:ext uri="{FF2B5EF4-FFF2-40B4-BE49-F238E27FC236}">
                <a16:creationId xmlns:a16="http://schemas.microsoft.com/office/drawing/2014/main" id="{496CE987-9B2C-5E5E-E846-07AA32DA783E}"/>
              </a:ext>
            </a:extLst>
          </p:cNvPr>
          <p:cNvSpPr>
            <a:spLocks noGrp="1"/>
          </p:cNvSpPr>
          <p:nvPr>
            <p:ph type="dt" sz="half" idx="10"/>
          </p:nvPr>
        </p:nvSpPr>
        <p:spPr/>
        <p:txBody>
          <a:bodyPr/>
          <a:lstStyle/>
          <a:p>
            <a:fld id="{D30BF722-C609-EB4F-A671-21A4EBC7AF2D}" type="datetimeFigureOut">
              <a:rPr kumimoji="1" lang="zh-CN" altLang="en-US" smtClean="0"/>
              <a:t>2023/11/20</a:t>
            </a:fld>
            <a:endParaRPr kumimoji="1" lang="zh-CN" altLang="en-US"/>
          </a:p>
        </p:txBody>
      </p:sp>
      <p:sp>
        <p:nvSpPr>
          <p:cNvPr id="6" name="页脚占位符 5">
            <a:extLst>
              <a:ext uri="{FF2B5EF4-FFF2-40B4-BE49-F238E27FC236}">
                <a16:creationId xmlns:a16="http://schemas.microsoft.com/office/drawing/2014/main" id="{E7030D5B-018D-02C6-8D55-00CA94C5B258}"/>
              </a:ext>
            </a:extLst>
          </p:cNvPr>
          <p:cNvSpPr>
            <a:spLocks noGrp="1"/>
          </p:cNvSpPr>
          <p:nvPr>
            <p:ph type="ftr" sz="quarter" idx="11"/>
          </p:nvPr>
        </p:nvSpPr>
        <p:spPr/>
        <p:txBody>
          <a:bodyPr/>
          <a:lstStyle/>
          <a:p>
            <a:endParaRPr kumimoji="1" lang="zh-CN" altLang="en-US"/>
          </a:p>
        </p:txBody>
      </p:sp>
      <p:sp>
        <p:nvSpPr>
          <p:cNvPr id="7" name="灯片编号占位符 6">
            <a:extLst>
              <a:ext uri="{FF2B5EF4-FFF2-40B4-BE49-F238E27FC236}">
                <a16:creationId xmlns:a16="http://schemas.microsoft.com/office/drawing/2014/main" id="{9EF1026F-4932-1F0B-09F6-443236CCBB4E}"/>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245039880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0951ED-0C1C-AD95-F7FB-30B737CA7DF0}"/>
              </a:ext>
            </a:extLst>
          </p:cNvPr>
          <p:cNvSpPr>
            <a:spLocks noGrp="1"/>
          </p:cNvSpPr>
          <p:nvPr>
            <p:ph type="title"/>
          </p:nvPr>
        </p:nvSpPr>
        <p:spPr>
          <a:xfrm>
            <a:off x="839788" y="365125"/>
            <a:ext cx="10515600" cy="1325563"/>
          </a:xfrm>
        </p:spPr>
        <p:txBody>
          <a:bodyPr/>
          <a:lstStyle/>
          <a:p>
            <a:r>
              <a:rPr kumimoji="1" lang="zh-CN" altLang="en-US"/>
              <a:t>单击此处编辑母版标题样式</a:t>
            </a:r>
          </a:p>
        </p:txBody>
      </p:sp>
      <p:sp>
        <p:nvSpPr>
          <p:cNvPr id="3" name="文本占位符 2">
            <a:extLst>
              <a:ext uri="{FF2B5EF4-FFF2-40B4-BE49-F238E27FC236}">
                <a16:creationId xmlns:a16="http://schemas.microsoft.com/office/drawing/2014/main" id="{B0258FAA-71F8-6972-C976-4CDED017F18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a:t>单击此处编辑母版文本样式</a:t>
            </a:r>
          </a:p>
        </p:txBody>
      </p:sp>
      <p:sp>
        <p:nvSpPr>
          <p:cNvPr id="4" name="内容占位符 3">
            <a:extLst>
              <a:ext uri="{FF2B5EF4-FFF2-40B4-BE49-F238E27FC236}">
                <a16:creationId xmlns:a16="http://schemas.microsoft.com/office/drawing/2014/main" id="{2C295A1C-BEFB-FA12-4ADD-2C5B62BF0B97}"/>
              </a:ext>
            </a:extLst>
          </p:cNvPr>
          <p:cNvSpPr>
            <a:spLocks noGrp="1"/>
          </p:cNvSpPr>
          <p:nvPr>
            <p:ph sz="half" idx="2"/>
          </p:nvPr>
        </p:nvSpPr>
        <p:spPr>
          <a:xfrm>
            <a:off x="839788" y="2505075"/>
            <a:ext cx="5157787" cy="368458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5" name="文本占位符 4">
            <a:extLst>
              <a:ext uri="{FF2B5EF4-FFF2-40B4-BE49-F238E27FC236}">
                <a16:creationId xmlns:a16="http://schemas.microsoft.com/office/drawing/2014/main" id="{04C924C9-CD87-9DD6-D0F9-D5F4C21B27D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a:t>单击此处编辑母版文本样式</a:t>
            </a:r>
          </a:p>
        </p:txBody>
      </p:sp>
      <p:sp>
        <p:nvSpPr>
          <p:cNvPr id="6" name="内容占位符 5">
            <a:extLst>
              <a:ext uri="{FF2B5EF4-FFF2-40B4-BE49-F238E27FC236}">
                <a16:creationId xmlns:a16="http://schemas.microsoft.com/office/drawing/2014/main" id="{3A07E527-0A97-A51C-F2A8-1C025EA8BA04}"/>
              </a:ext>
            </a:extLst>
          </p:cNvPr>
          <p:cNvSpPr>
            <a:spLocks noGrp="1"/>
          </p:cNvSpPr>
          <p:nvPr>
            <p:ph sz="quarter" idx="4"/>
          </p:nvPr>
        </p:nvSpPr>
        <p:spPr>
          <a:xfrm>
            <a:off x="6172200" y="2505075"/>
            <a:ext cx="5183188" cy="368458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7" name="日期占位符 6">
            <a:extLst>
              <a:ext uri="{FF2B5EF4-FFF2-40B4-BE49-F238E27FC236}">
                <a16:creationId xmlns:a16="http://schemas.microsoft.com/office/drawing/2014/main" id="{CD8FB3E0-1E30-4062-F193-3F35C609EBCB}"/>
              </a:ext>
            </a:extLst>
          </p:cNvPr>
          <p:cNvSpPr>
            <a:spLocks noGrp="1"/>
          </p:cNvSpPr>
          <p:nvPr>
            <p:ph type="dt" sz="half" idx="10"/>
          </p:nvPr>
        </p:nvSpPr>
        <p:spPr/>
        <p:txBody>
          <a:bodyPr/>
          <a:lstStyle/>
          <a:p>
            <a:fld id="{D30BF722-C609-EB4F-A671-21A4EBC7AF2D}" type="datetimeFigureOut">
              <a:rPr kumimoji="1" lang="zh-CN" altLang="en-US" smtClean="0"/>
              <a:t>2023/11/20</a:t>
            </a:fld>
            <a:endParaRPr kumimoji="1" lang="zh-CN" altLang="en-US"/>
          </a:p>
        </p:txBody>
      </p:sp>
      <p:sp>
        <p:nvSpPr>
          <p:cNvPr id="8" name="页脚占位符 7">
            <a:extLst>
              <a:ext uri="{FF2B5EF4-FFF2-40B4-BE49-F238E27FC236}">
                <a16:creationId xmlns:a16="http://schemas.microsoft.com/office/drawing/2014/main" id="{B37F9173-CCE9-680D-A803-98857F6738B2}"/>
              </a:ext>
            </a:extLst>
          </p:cNvPr>
          <p:cNvSpPr>
            <a:spLocks noGrp="1"/>
          </p:cNvSpPr>
          <p:nvPr>
            <p:ph type="ftr" sz="quarter" idx="11"/>
          </p:nvPr>
        </p:nvSpPr>
        <p:spPr/>
        <p:txBody>
          <a:bodyPr/>
          <a:lstStyle/>
          <a:p>
            <a:endParaRPr kumimoji="1" lang="zh-CN" altLang="en-US"/>
          </a:p>
        </p:txBody>
      </p:sp>
      <p:sp>
        <p:nvSpPr>
          <p:cNvPr id="9" name="灯片编号占位符 8">
            <a:extLst>
              <a:ext uri="{FF2B5EF4-FFF2-40B4-BE49-F238E27FC236}">
                <a16:creationId xmlns:a16="http://schemas.microsoft.com/office/drawing/2014/main" id="{0449FFF8-207A-5A9D-5910-C26B5823F737}"/>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18198104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2350543-C389-C3C3-277D-A2E8DA067B2F}"/>
              </a:ext>
            </a:extLst>
          </p:cNvPr>
          <p:cNvSpPr>
            <a:spLocks noGrp="1"/>
          </p:cNvSpPr>
          <p:nvPr>
            <p:ph type="title"/>
          </p:nvPr>
        </p:nvSpPr>
        <p:spPr/>
        <p:txBody>
          <a:bodyPr/>
          <a:lstStyle/>
          <a:p>
            <a:r>
              <a:rPr kumimoji="1" lang="zh-CN" altLang="en-US"/>
              <a:t>单击此处编辑母版标题样式</a:t>
            </a:r>
          </a:p>
        </p:txBody>
      </p:sp>
      <p:sp>
        <p:nvSpPr>
          <p:cNvPr id="3" name="日期占位符 2">
            <a:extLst>
              <a:ext uri="{FF2B5EF4-FFF2-40B4-BE49-F238E27FC236}">
                <a16:creationId xmlns:a16="http://schemas.microsoft.com/office/drawing/2014/main" id="{A1B6F762-1501-DA4C-4023-F232A7C2FA9A}"/>
              </a:ext>
            </a:extLst>
          </p:cNvPr>
          <p:cNvSpPr>
            <a:spLocks noGrp="1"/>
          </p:cNvSpPr>
          <p:nvPr>
            <p:ph type="dt" sz="half" idx="10"/>
          </p:nvPr>
        </p:nvSpPr>
        <p:spPr/>
        <p:txBody>
          <a:bodyPr/>
          <a:lstStyle/>
          <a:p>
            <a:fld id="{D30BF722-C609-EB4F-A671-21A4EBC7AF2D}" type="datetimeFigureOut">
              <a:rPr kumimoji="1" lang="zh-CN" altLang="en-US" smtClean="0"/>
              <a:t>2023/11/20</a:t>
            </a:fld>
            <a:endParaRPr kumimoji="1" lang="zh-CN" altLang="en-US"/>
          </a:p>
        </p:txBody>
      </p:sp>
      <p:sp>
        <p:nvSpPr>
          <p:cNvPr id="4" name="页脚占位符 3">
            <a:extLst>
              <a:ext uri="{FF2B5EF4-FFF2-40B4-BE49-F238E27FC236}">
                <a16:creationId xmlns:a16="http://schemas.microsoft.com/office/drawing/2014/main" id="{7DB13CBF-C1DD-D747-8BE1-69FB5C57DAC0}"/>
              </a:ext>
            </a:extLst>
          </p:cNvPr>
          <p:cNvSpPr>
            <a:spLocks noGrp="1"/>
          </p:cNvSpPr>
          <p:nvPr>
            <p:ph type="ftr" sz="quarter" idx="11"/>
          </p:nvPr>
        </p:nvSpPr>
        <p:spPr/>
        <p:txBody>
          <a:bodyPr/>
          <a:lstStyle/>
          <a:p>
            <a:endParaRPr kumimoji="1" lang="zh-CN" altLang="en-US"/>
          </a:p>
        </p:txBody>
      </p:sp>
      <p:sp>
        <p:nvSpPr>
          <p:cNvPr id="5" name="灯片编号占位符 4">
            <a:extLst>
              <a:ext uri="{FF2B5EF4-FFF2-40B4-BE49-F238E27FC236}">
                <a16:creationId xmlns:a16="http://schemas.microsoft.com/office/drawing/2014/main" id="{9DEF5824-C4F3-236D-EEFF-2078A39391D1}"/>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29468006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94A65F81-0E7A-17BC-7275-DA33239BCDE5}"/>
              </a:ext>
            </a:extLst>
          </p:cNvPr>
          <p:cNvSpPr>
            <a:spLocks noGrp="1"/>
          </p:cNvSpPr>
          <p:nvPr>
            <p:ph type="dt" sz="half" idx="10"/>
          </p:nvPr>
        </p:nvSpPr>
        <p:spPr/>
        <p:txBody>
          <a:bodyPr/>
          <a:lstStyle/>
          <a:p>
            <a:fld id="{D30BF722-C609-EB4F-A671-21A4EBC7AF2D}" type="datetimeFigureOut">
              <a:rPr kumimoji="1" lang="zh-CN" altLang="en-US" smtClean="0"/>
              <a:t>2023/11/20</a:t>
            </a:fld>
            <a:endParaRPr kumimoji="1" lang="zh-CN" altLang="en-US"/>
          </a:p>
        </p:txBody>
      </p:sp>
      <p:sp>
        <p:nvSpPr>
          <p:cNvPr id="3" name="页脚占位符 2">
            <a:extLst>
              <a:ext uri="{FF2B5EF4-FFF2-40B4-BE49-F238E27FC236}">
                <a16:creationId xmlns:a16="http://schemas.microsoft.com/office/drawing/2014/main" id="{A92D1162-7748-C157-0744-DE884335522B}"/>
              </a:ext>
            </a:extLst>
          </p:cNvPr>
          <p:cNvSpPr>
            <a:spLocks noGrp="1"/>
          </p:cNvSpPr>
          <p:nvPr>
            <p:ph type="ftr" sz="quarter" idx="11"/>
          </p:nvPr>
        </p:nvSpPr>
        <p:spPr/>
        <p:txBody>
          <a:bodyPr/>
          <a:lstStyle/>
          <a:p>
            <a:endParaRPr kumimoji="1" lang="zh-CN" altLang="en-US"/>
          </a:p>
        </p:txBody>
      </p:sp>
      <p:sp>
        <p:nvSpPr>
          <p:cNvPr id="4" name="灯片编号占位符 3">
            <a:extLst>
              <a:ext uri="{FF2B5EF4-FFF2-40B4-BE49-F238E27FC236}">
                <a16:creationId xmlns:a16="http://schemas.microsoft.com/office/drawing/2014/main" id="{D4342FD8-2CC6-05CA-E3BF-2F2EB2E7F8C5}"/>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292415998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FDC3BE8-9935-E0F1-E703-813812C175E0}"/>
              </a:ext>
            </a:extLst>
          </p:cNvPr>
          <p:cNvSpPr>
            <a:spLocks noGrp="1"/>
          </p:cNvSpPr>
          <p:nvPr>
            <p:ph type="title"/>
          </p:nvPr>
        </p:nvSpPr>
        <p:spPr>
          <a:xfrm>
            <a:off x="839788" y="457200"/>
            <a:ext cx="3932237" cy="1600200"/>
          </a:xfrm>
        </p:spPr>
        <p:txBody>
          <a:bodyPr anchor="b"/>
          <a:lstStyle>
            <a:lvl1pPr>
              <a:defRPr sz="3200"/>
            </a:lvl1pPr>
          </a:lstStyle>
          <a:p>
            <a:r>
              <a:rPr kumimoji="1" lang="zh-CN" altLang="en-US"/>
              <a:t>单击此处编辑母版标题样式</a:t>
            </a:r>
          </a:p>
        </p:txBody>
      </p:sp>
      <p:sp>
        <p:nvSpPr>
          <p:cNvPr id="3" name="内容占位符 2">
            <a:extLst>
              <a:ext uri="{FF2B5EF4-FFF2-40B4-BE49-F238E27FC236}">
                <a16:creationId xmlns:a16="http://schemas.microsoft.com/office/drawing/2014/main" id="{12C83E57-5C2B-3947-DB36-15BB327BA52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文本占位符 3">
            <a:extLst>
              <a:ext uri="{FF2B5EF4-FFF2-40B4-BE49-F238E27FC236}">
                <a16:creationId xmlns:a16="http://schemas.microsoft.com/office/drawing/2014/main" id="{6F73CC9A-4501-E78E-4346-07A45A5162E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a:t>单击此处编辑母版文本样式</a:t>
            </a:r>
          </a:p>
        </p:txBody>
      </p:sp>
      <p:sp>
        <p:nvSpPr>
          <p:cNvPr id="5" name="日期占位符 4">
            <a:extLst>
              <a:ext uri="{FF2B5EF4-FFF2-40B4-BE49-F238E27FC236}">
                <a16:creationId xmlns:a16="http://schemas.microsoft.com/office/drawing/2014/main" id="{68635DF2-62BF-4A4A-59BF-A2288932E187}"/>
              </a:ext>
            </a:extLst>
          </p:cNvPr>
          <p:cNvSpPr>
            <a:spLocks noGrp="1"/>
          </p:cNvSpPr>
          <p:nvPr>
            <p:ph type="dt" sz="half" idx="10"/>
          </p:nvPr>
        </p:nvSpPr>
        <p:spPr/>
        <p:txBody>
          <a:bodyPr/>
          <a:lstStyle/>
          <a:p>
            <a:fld id="{D30BF722-C609-EB4F-A671-21A4EBC7AF2D}" type="datetimeFigureOut">
              <a:rPr kumimoji="1" lang="zh-CN" altLang="en-US" smtClean="0"/>
              <a:t>2023/11/20</a:t>
            </a:fld>
            <a:endParaRPr kumimoji="1" lang="zh-CN" altLang="en-US"/>
          </a:p>
        </p:txBody>
      </p:sp>
      <p:sp>
        <p:nvSpPr>
          <p:cNvPr id="6" name="页脚占位符 5">
            <a:extLst>
              <a:ext uri="{FF2B5EF4-FFF2-40B4-BE49-F238E27FC236}">
                <a16:creationId xmlns:a16="http://schemas.microsoft.com/office/drawing/2014/main" id="{5AF4CAE6-3975-9B8E-1709-3F5A5FF8F1B7}"/>
              </a:ext>
            </a:extLst>
          </p:cNvPr>
          <p:cNvSpPr>
            <a:spLocks noGrp="1"/>
          </p:cNvSpPr>
          <p:nvPr>
            <p:ph type="ftr" sz="quarter" idx="11"/>
          </p:nvPr>
        </p:nvSpPr>
        <p:spPr/>
        <p:txBody>
          <a:bodyPr/>
          <a:lstStyle/>
          <a:p>
            <a:endParaRPr kumimoji="1" lang="zh-CN" altLang="en-US"/>
          </a:p>
        </p:txBody>
      </p:sp>
      <p:sp>
        <p:nvSpPr>
          <p:cNvPr id="7" name="灯片编号占位符 6">
            <a:extLst>
              <a:ext uri="{FF2B5EF4-FFF2-40B4-BE49-F238E27FC236}">
                <a16:creationId xmlns:a16="http://schemas.microsoft.com/office/drawing/2014/main" id="{70DBD2D5-5FDB-1C7C-A07C-20ED7FEC7349}"/>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442788307"/>
      </p:ext>
    </p:extLst>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theme" Target="../theme/theme2.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slideLayout" Target="../slideLayouts/slideLayout12.xml"/><Relationship Id="rId5" Type="http://schemas.openxmlformats.org/officeDocument/2006/relationships/slideLayout" Target="../slideLayouts/slideLayout6.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2pPr>
      <a:lvl3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3pPr>
      <a:lvl4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4pPr>
      <a:lvl5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9pPr>
    </p:titleStyle>
    <p:bodyStyle>
      <a:lvl1pPr marL="228600" indent="-228600" algn="l" rtl="0" fontAlgn="base">
        <a:lnSpc>
          <a:spcPct val="90000"/>
        </a:lnSpc>
        <a:spcBef>
          <a:spcPts val="1000"/>
        </a:spcBef>
        <a:spcAft>
          <a:spcPct val="0"/>
        </a:spcAft>
        <a:buFont typeface="Arial" panose="020B060402020209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9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9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9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9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FA2F68C3-41E6-E783-85F5-1F543D63443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zh-CN" altLang="en-US"/>
              <a:t>单击此处编辑母版标题样式</a:t>
            </a:r>
          </a:p>
        </p:txBody>
      </p:sp>
      <p:sp>
        <p:nvSpPr>
          <p:cNvPr id="3" name="文本占位符 2">
            <a:extLst>
              <a:ext uri="{FF2B5EF4-FFF2-40B4-BE49-F238E27FC236}">
                <a16:creationId xmlns:a16="http://schemas.microsoft.com/office/drawing/2014/main" id="{AB77D87C-4627-9B35-2948-0B6210CA975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7A8CBD0E-6904-E5F1-5172-B195B318A12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30BF722-C609-EB4F-A671-21A4EBC7AF2D}" type="datetimeFigureOut">
              <a:rPr kumimoji="1" lang="zh-CN" altLang="en-US" smtClean="0"/>
              <a:t>2023/11/20</a:t>
            </a:fld>
            <a:endParaRPr kumimoji="1" lang="zh-CN" altLang="en-US"/>
          </a:p>
        </p:txBody>
      </p:sp>
      <p:sp>
        <p:nvSpPr>
          <p:cNvPr id="5" name="页脚占位符 4">
            <a:extLst>
              <a:ext uri="{FF2B5EF4-FFF2-40B4-BE49-F238E27FC236}">
                <a16:creationId xmlns:a16="http://schemas.microsoft.com/office/drawing/2014/main" id="{3936B3E9-3B7E-2FD9-7D86-43BEA377976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zh-CN" altLang="en-US"/>
          </a:p>
        </p:txBody>
      </p:sp>
      <p:sp>
        <p:nvSpPr>
          <p:cNvPr id="6" name="灯片编号占位符 5">
            <a:extLst>
              <a:ext uri="{FF2B5EF4-FFF2-40B4-BE49-F238E27FC236}">
                <a16:creationId xmlns:a16="http://schemas.microsoft.com/office/drawing/2014/main" id="{78AED55A-20C5-7237-C93B-034A66CC58F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3012419673"/>
      </p:ext>
    </p:extLst>
  </p:cSld>
  <p:clrMap bg1="lt1" tx1="dk1" bg2="lt2" tx2="dk2" accent1="accent1" accent2="accent2" accent3="accent3" accent4="accent4" accent5="accent5" accent6="accent6" hlink="hlink" folHlink="folHlink"/>
  <p:sldLayoutIdLst>
    <p:sldLayoutId id="2147483651" r:id="rId1"/>
    <p:sldLayoutId id="2147483652" r:id="rId2"/>
    <p:sldLayoutId id="2147483653" r:id="rId3"/>
    <p:sldLayoutId id="2147483654" r:id="rId4"/>
    <p:sldLayoutId id="2147483655" r:id="rId5"/>
    <p:sldLayoutId id="2147483656" r:id="rId6"/>
    <p:sldLayoutId id="2147483657" r:id="rId7"/>
    <p:sldLayoutId id="2147483658" r:id="rId8"/>
    <p:sldLayoutId id="2147483659" r:id="rId9"/>
    <p:sldLayoutId id="2147483660" r:id="rId10"/>
    <p:sldLayoutId id="214748366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9.bin"/><Relationship Id="rId2" Type="http://schemas.openxmlformats.org/officeDocument/2006/relationships/image" Target="../media/image18.png"/><Relationship Id="rId1" Type="http://schemas.openxmlformats.org/officeDocument/2006/relationships/slideLayout" Target="../slideLayouts/slideLayout1.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12.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24.bin"/><Relationship Id="rId2" Type="http://schemas.openxmlformats.org/officeDocument/2006/relationships/image" Target="../media/image23.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24.bin"/><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25.bin"/><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8.bin"/><Relationship Id="rId2" Type="http://schemas.openxmlformats.org/officeDocument/2006/relationships/image" Target="../media/image7.png"/><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bin"/><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13.bin"/><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50.png"/><Relationship Id="rId2" Type="http://schemas.openxmlformats.org/officeDocument/2006/relationships/image" Target="../media/image15.png"/><Relationship Id="rId1" Type="http://schemas.openxmlformats.org/officeDocument/2006/relationships/slideLayout" Target="../slideLayouts/slideLayout1.xml"/><Relationship Id="rId4" Type="http://schemas.openxmlformats.org/officeDocument/2006/relationships/image" Target="../media/image16.bin"/></Relationships>
</file>

<file path=ppt/slides/slide1.xml><?xml version="1.0" encoding="utf-8"?>
<p:sld xmlns:a="http://schemas.openxmlformats.org/drawingml/2006/main" xmlns:r="http://schemas.openxmlformats.org/officeDocument/2006/relationships" xmlns:p="http://schemas.openxmlformats.org/presentationml/2006/main">
  <p:cSld name="YTSlide_1_1_1.5_2.5_1.5_1.5_数学_0_0">
    <p:spTree>
      <p:nvGrpSpPr>
        <p:cNvPr id="1" name="YT"/>
        <p:cNvGrpSpPr/>
        <p:nvPr/>
      </p:nvGrpSpPr>
      <p:grpSpPr>
        <a:xfrm>
          <a:off x="0" y="0"/>
          <a:ext cx="0" cy="0"/>
          <a:chOff x="0" y="0"/>
          <a:chExt cx="0" cy="0"/>
        </a:xfrm>
      </p:grpSpPr>
      <p:pic>
        <p:nvPicPr>
          <p:cNvPr id="11565" name="yt_image_11565" title="H_25.92">
            <a:extLst>
              <a:ext uri="">
                <a16:creationId xmlns:a14="http://schemas.microsoft.com/office/drawing/2010/main" xmlns:a16="http://schemas.microsoft.com/office/drawing/2014/main" xmlns="" id="{5351258F-BC95-41E6-9372-C2FE361B0291}"/>
              </a:ext>
            </a:extLst>
          </p:cNvPr>
          <p:cNvPicPr>
            <a:picLocks noChangeAspect="1" noChangeArrowheads="1"/>
          </p:cNvPicPr>
          <p:nvPr/>
        </p:nvPicPr>
        <p:blipFill>
          <a:blip r:embed="rId2" cstate="print"/>
          <a:srcRect/>
          <a:stretch>
            <a:fillRect/>
          </a:stretch>
        </p:blipFill>
        <p:spPr bwMode="auto">
          <a:xfrm>
            <a:off x="4703712" y="2463603"/>
            <a:ext cx="2784576" cy="329184"/>
          </a:xfrm>
          <a:prstGeom prst="rect">
            <a:avLst/>
          </a:prstGeom>
          <a:noFill/>
          <a:extLst>
            <a:ext uri="{909E8E84-426E-40DD-AFC4-6F175D3DCCD1}">
              <a14:hiddenFill xmlns:a14="http://schemas.microsoft.com/office/drawing/2010/main">
                <a:solidFill>
                  <a:srgbClr val="FFFFFF"/>
                </a:solidFill>
              </a14:hiddenFill>
            </a:ext>
          </a:extLst>
        </p:spPr>
      </p:pic>
      <p:sp>
        <p:nvSpPr>
          <p:cNvPr id="11568" name="yt_shape_11568"/>
          <p:cNvSpPr txBox="1"/>
          <p:nvPr/>
        </p:nvSpPr>
        <p:spPr>
          <a:xfrm>
            <a:off x="540119" y="3141539"/>
            <a:ext cx="11111999" cy="1388778"/>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1.</a:t>
            </a:r>
            <a:r>
              <a:rPr lang="zh-CN" altLang="zh-CN" sz="2400" b="0" i="0" u="none">
                <a:solidFill>
                  <a:srgbClr val="000000"/>
                </a:solidFill>
                <a:effectLst/>
                <a:latin typeface="白正" pitchFamily="24"/>
                <a:ea typeface="楷体" pitchFamily="24"/>
              </a:rPr>
              <a:t>平行四边形的对角线</a:t>
            </a:r>
            <a:r>
              <a:rPr lang="zh-CN" altLang="zh-CN" sz="100" b="0" i="0" spc="-100">
                <a:solidFill>
                  <a:srgbClr val="FF0000"/>
                </a:solidFill>
                <a:effectLst/>
                <a:latin typeface="白正" pitchFamily="24"/>
                <a:ea typeface="宋体" pitchFamily="24"/>
              </a:rPr>
              <a:t> </a:t>
            </a:r>
            <a:r>
              <a:rPr lang="zh-CN" altLang="zh-CN" sz="2400" b="0" i="0" u="sng">
                <a:solidFill>
                  <a:srgbClr val="FF0000"/>
                </a:solidFill>
                <a:effectLst/>
                <a:uFill>
                  <a:solidFill>
                    <a:srgbClr val="000000"/>
                  </a:solidFill>
                </a:uFill>
                <a:latin typeface="白正" pitchFamily="24"/>
                <a:ea typeface="宋体" pitchFamily="24"/>
              </a:rPr>
              <a:t>　</a:t>
            </a:r>
            <a:r>
              <a:rPr lang="zh-CN" altLang="zh-CN" sz="2400" b="0" i="0" u="sng">
                <a:solidFill>
                  <a:srgbClr val="FF0000">
                    <a:alpha val="0"/>
                  </a:srgbClr>
                </a:solidFill>
                <a:effectLst/>
                <a:uFill>
                  <a:solidFill>
                    <a:srgbClr val="000000"/>
                  </a:solidFill>
                </a:uFill>
                <a:latin typeface="白正" pitchFamily="24"/>
                <a:ea typeface="楷体" pitchFamily="24"/>
              </a:rPr>
              <a:t>互相平分</a:t>
            </a:r>
            <a:r>
              <a:rPr lang="zh-CN" altLang="zh-CN" sz="2400" b="0" i="0" u="sng">
                <a:solidFill>
                  <a:srgbClr val="FF0000">
                    <a:alpha val="0"/>
                  </a:srgbClr>
                </a:solidFill>
                <a:effectLst/>
                <a:uFill>
                  <a:solidFill>
                    <a:srgbClr val="000000"/>
                  </a:solidFill>
                </a:uFill>
                <a:latin typeface="白正" pitchFamily="24"/>
                <a:ea typeface="宋体" pitchFamily="24"/>
              </a:rPr>
              <a:t>　</a:t>
            </a:r>
            <a:r>
              <a:rPr lang="zh-CN" altLang="zh-CN" sz="100" b="0" i="0" spc="-100">
                <a:noFill/>
                <a:effectLst/>
                <a:latin typeface="白正" pitchFamily="24"/>
                <a:ea typeface="宋体" pitchFamily="24"/>
              </a:rPr>
              <a:t>⁠</a:t>
            </a:r>
            <a:r>
              <a:rPr lang="zh-CN" altLang="zh-CN" sz="2400" b="0" i="0" u="none">
                <a:solidFill>
                  <a:srgbClr val="000000"/>
                </a:solidFill>
                <a:effectLst/>
                <a:latin typeface="白正" pitchFamily="24"/>
                <a:ea typeface="楷体" pitchFamily="24"/>
              </a:rPr>
              <a:t>，平行四边形的对角线将其分成</a:t>
            </a:r>
            <a:r>
              <a:rPr lang="zh-CN" altLang="zh-CN" sz="100" b="0" i="0" spc="-100">
                <a:solidFill>
                  <a:srgbClr val="FF0000"/>
                </a:solidFill>
                <a:effectLst/>
                <a:latin typeface="白正" pitchFamily="24"/>
                <a:ea typeface="宋体" pitchFamily="24"/>
              </a:rPr>
              <a:t> </a:t>
            </a:r>
            <a:r>
              <a:rPr lang="zh-CN" altLang="zh-CN" sz="2400" b="0" i="0" u="sng">
                <a:solidFill>
                  <a:srgbClr val="FF0000"/>
                </a:solidFill>
                <a:effectLst/>
                <a:uFill>
                  <a:solidFill>
                    <a:srgbClr val="000000"/>
                  </a:solidFill>
                </a:uFill>
                <a:latin typeface="白正" pitchFamily="24"/>
                <a:ea typeface="宋体" pitchFamily="24"/>
              </a:rPr>
              <a:t>　</a:t>
            </a:r>
            <a:r>
              <a:rPr lang="zh-CN" altLang="zh-CN" sz="2400" b="0" i="0" u="sng">
                <a:solidFill>
                  <a:srgbClr val="FF0000">
                    <a:alpha val="0"/>
                  </a:srgbClr>
                </a:solidFill>
                <a:effectLst/>
                <a:uFill>
                  <a:solidFill>
                    <a:srgbClr val="000000"/>
                  </a:solidFill>
                </a:uFill>
                <a:latin typeface="白正" pitchFamily="24"/>
                <a:ea typeface="楷体" pitchFamily="24"/>
              </a:rPr>
              <a:t>四</a:t>
            </a:r>
            <a:r>
              <a:rPr lang="zh-CN" altLang="zh-CN" sz="2400" b="0" i="0" u="sng">
                <a:solidFill>
                  <a:srgbClr val="FF0000">
                    <a:alpha val="0"/>
                  </a:srgbClr>
                </a:solidFill>
                <a:effectLst/>
                <a:uFill>
                  <a:solidFill>
                    <a:srgbClr val="000000"/>
                  </a:solidFill>
                </a:uFill>
                <a:latin typeface="白正" pitchFamily="24"/>
                <a:ea typeface="宋体" pitchFamily="24"/>
              </a:rPr>
              <a:t>　</a:t>
            </a:r>
            <a:r>
              <a:rPr lang="zh-CN" altLang="zh-CN" sz="100" b="0" i="0" spc="-100">
                <a:noFill/>
                <a:effectLst/>
                <a:latin typeface="白正" pitchFamily="24"/>
                <a:ea typeface="宋体" pitchFamily="24"/>
              </a:rPr>
              <a:t>⁠</a:t>
            </a:r>
            <a:r>
              <a:rPr lang="zh-CN" altLang="zh-CN" sz="2400" b="0" i="0" u="none">
                <a:solidFill>
                  <a:srgbClr val="000000"/>
                </a:solidFill>
                <a:effectLst/>
                <a:latin typeface="白正" pitchFamily="24"/>
                <a:ea typeface="楷体" pitchFamily="24"/>
              </a:rPr>
              <a:t>对全等三角形</a:t>
            </a:r>
            <a:r>
              <a:rPr lang="en-US" altLang="zh-CN" sz="2400" b="0" i="0" u="none">
                <a:solidFill>
                  <a:srgbClr val="000000"/>
                </a:solidFill>
                <a:effectLst/>
                <a:latin typeface="Times New Roman" pitchFamily="24"/>
                <a:ea typeface="Times New Roman" pitchFamily="24"/>
              </a:rPr>
              <a:t>.</a:t>
            </a:r>
          </a:p>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2.</a:t>
            </a:r>
            <a:r>
              <a:rPr lang="zh-CN" altLang="zh-CN" sz="2400" b="0" i="0" u="none">
                <a:solidFill>
                  <a:srgbClr val="000000"/>
                </a:solidFill>
                <a:effectLst/>
                <a:latin typeface="白正" pitchFamily="24"/>
                <a:ea typeface="楷体" pitchFamily="24"/>
              </a:rPr>
              <a:t>平行四边形的面积</a:t>
            </a:r>
            <a:r>
              <a:rPr lang="zh-CN" altLang="zh-CN" sz="2400" b="0" i="0" u="none">
                <a:solidFill>
                  <a:srgbClr val="000000"/>
                </a:solidFill>
                <a:effectLst/>
                <a:latin typeface="宋体" pitchFamily="24"/>
                <a:ea typeface="宋体" pitchFamily="24"/>
              </a:rPr>
              <a:t>＝</a:t>
            </a:r>
            <a:r>
              <a:rPr lang="zh-CN" altLang="zh-CN" sz="100" b="0" i="0" spc="-100">
                <a:solidFill>
                  <a:srgbClr val="FF0000"/>
                </a:solidFill>
                <a:effectLst/>
                <a:latin typeface="白正" pitchFamily="24"/>
                <a:ea typeface="宋体" pitchFamily="24"/>
              </a:rPr>
              <a:t> </a:t>
            </a:r>
            <a:r>
              <a:rPr lang="zh-CN" altLang="zh-CN" sz="2400" b="0" i="0" u="sng">
                <a:solidFill>
                  <a:srgbClr val="FF0000"/>
                </a:solidFill>
                <a:effectLst/>
                <a:uFill>
                  <a:solidFill>
                    <a:srgbClr val="000000"/>
                  </a:solidFill>
                </a:uFill>
                <a:latin typeface="白正" pitchFamily="24"/>
                <a:ea typeface="宋体" pitchFamily="24"/>
              </a:rPr>
              <a:t>　</a:t>
            </a:r>
            <a:r>
              <a:rPr lang="zh-CN" altLang="zh-CN" sz="2400" b="0" i="0" u="sng">
                <a:solidFill>
                  <a:srgbClr val="FF0000">
                    <a:alpha val="0"/>
                  </a:srgbClr>
                </a:solidFill>
                <a:effectLst/>
                <a:uFill>
                  <a:solidFill>
                    <a:srgbClr val="000000"/>
                  </a:solidFill>
                </a:uFill>
                <a:latin typeface="白正" pitchFamily="24"/>
                <a:ea typeface="楷体" pitchFamily="24"/>
              </a:rPr>
              <a:t>底</a:t>
            </a:r>
            <a:r>
              <a:rPr lang="en-US" altLang="zh-CN" sz="2400" b="0" i="0" u="sng">
                <a:solidFill>
                  <a:srgbClr val="FF0000">
                    <a:alpha val="0"/>
                  </a:srgbClr>
                </a:solidFill>
                <a:effectLst/>
                <a:uFill>
                  <a:solidFill>
                    <a:srgbClr val="000000"/>
                  </a:solidFill>
                </a:uFill>
                <a:latin typeface="宋体" pitchFamily="24"/>
                <a:ea typeface="宋体" pitchFamily="24"/>
              </a:rPr>
              <a:t>×</a:t>
            </a:r>
            <a:r>
              <a:rPr lang="zh-CN" altLang="zh-CN" sz="2400" b="0" i="0" u="sng">
                <a:solidFill>
                  <a:srgbClr val="FF0000">
                    <a:alpha val="0"/>
                  </a:srgbClr>
                </a:solidFill>
                <a:effectLst/>
                <a:uFill>
                  <a:solidFill>
                    <a:srgbClr val="000000"/>
                  </a:solidFill>
                </a:uFill>
                <a:latin typeface="白正" pitchFamily="24"/>
                <a:ea typeface="楷体" pitchFamily="24"/>
              </a:rPr>
              <a:t>高</a:t>
            </a:r>
            <a:r>
              <a:rPr lang="zh-CN" altLang="zh-CN" sz="2400" b="0" i="0" u="sng">
                <a:solidFill>
                  <a:srgbClr val="FF0000">
                    <a:alpha val="0"/>
                  </a:srgbClr>
                </a:solidFill>
                <a:effectLst/>
                <a:uFill>
                  <a:solidFill>
                    <a:srgbClr val="000000"/>
                  </a:solidFill>
                </a:uFill>
                <a:latin typeface="白正" pitchFamily="24"/>
                <a:ea typeface="宋体" pitchFamily="24"/>
              </a:rPr>
              <a:t>　</a:t>
            </a:r>
            <a:r>
              <a:rPr lang="zh-CN" altLang="zh-CN" sz="100" b="0" i="0" spc="-100">
                <a:noFill/>
                <a:effectLst/>
                <a:latin typeface="白正" pitchFamily="24"/>
                <a:ea typeface="宋体" pitchFamily="24"/>
              </a:rPr>
              <a:t>⁠</a:t>
            </a:r>
            <a:r>
              <a:rPr lang="en-US" altLang="zh-CN" sz="2400" b="0" i="0" u="none">
                <a:solidFill>
                  <a:srgbClr val="000000"/>
                </a:solidFill>
                <a:effectLst/>
                <a:latin typeface="Times New Roman" pitchFamily="24"/>
                <a:ea typeface="Times New Roman" pitchFamily="24"/>
              </a:rPr>
              <a:t>.</a:t>
            </a:r>
          </a:p>
        </p:txBody>
      </p:sp>
      <p:sp>
        <p:nvSpPr>
          <p:cNvPr id="2" name="文本框 1">
            <a:extLst>
              <a:ext uri="{FF2B5EF4-FFF2-40B4-BE49-F238E27FC236}">
                <a16:creationId xmlns:a16="http://schemas.microsoft.com/office/drawing/2014/main" id="{C5D505BB-21BB-92C2-78EC-6D25850F025D}"/>
              </a:ext>
            </a:extLst>
          </p:cNvPr>
          <p:cNvSpPr txBox="1"/>
          <p:nvPr/>
        </p:nvSpPr>
        <p:spPr>
          <a:xfrm>
            <a:off x="3726708" y="3094733"/>
            <a:ext cx="1704086"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
                  <a:solidFill>
                    <a:srgbClr val="000000"/>
                  </a:solidFill>
                </a:uFill>
                <a:latin typeface="白正" pitchFamily="24"/>
                <a:ea typeface="楷体" pitchFamily="24"/>
                <a:cs typeface="+mn-cs"/>
              </a:rPr>
              <a:t>互相平分</a:t>
            </a:r>
            <a:r>
              <a:rPr kumimoji="0" lang="zh-CN" altLang="zh-CN" sz="2400" b="0" i="0" strike="noStrike" kern="1200" cap="none" spc="0" normalizeH="0" baseline="0" noProof="0">
                <a:ln>
                  <a:noFill/>
                </a:ln>
                <a:solidFill>
                  <a:srgbClr val="FF0000"/>
                </a:solidFill>
                <a:effectLst/>
                <a:uLnTx/>
                <a:uFill>
                  <a:solidFill>
                    <a:srgbClr val="000000"/>
                  </a:solidFill>
                </a:uFill>
                <a:latin typeface="白正" pitchFamily="24"/>
                <a:ea typeface="宋体" pitchFamily="24"/>
                <a:cs typeface="+mn-cs"/>
              </a:rPr>
              <a:t>　</a:t>
            </a:r>
            <a:endParaRPr lang="zh-CN" altLang="en-US">
              <a:solidFill>
                <a:srgbClr val="FF0000"/>
              </a:solidFill>
            </a:endParaRPr>
          </a:p>
        </p:txBody>
      </p:sp>
      <p:sp>
        <p:nvSpPr>
          <p:cNvPr id="3" name="文本框 2">
            <a:extLst>
              <a:ext uri="{FF2B5EF4-FFF2-40B4-BE49-F238E27FC236}">
                <a16:creationId xmlns:a16="http://schemas.microsoft.com/office/drawing/2014/main" id="{A40D02BA-F381-DAD6-4AF9-D96D516425EB}"/>
              </a:ext>
            </a:extLst>
          </p:cNvPr>
          <p:cNvSpPr txBox="1"/>
          <p:nvPr/>
        </p:nvSpPr>
        <p:spPr>
          <a:xfrm>
            <a:off x="9822707" y="3094733"/>
            <a:ext cx="789686"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
                  <a:solidFill>
                    <a:srgbClr val="000000"/>
                  </a:solidFill>
                </a:uFill>
                <a:latin typeface="白正" pitchFamily="24"/>
                <a:ea typeface="楷体" pitchFamily="24"/>
                <a:cs typeface="+mn-cs"/>
              </a:rPr>
              <a:t>四</a:t>
            </a:r>
            <a:r>
              <a:rPr kumimoji="0" lang="zh-CN" altLang="zh-CN" sz="2400" b="0" i="0" strike="noStrike" kern="1200" cap="none" spc="0" normalizeH="0" baseline="0" noProof="0">
                <a:ln>
                  <a:noFill/>
                </a:ln>
                <a:solidFill>
                  <a:srgbClr val="FF0000"/>
                </a:solidFill>
                <a:effectLst/>
                <a:uLnTx/>
                <a:uFill>
                  <a:solidFill>
                    <a:srgbClr val="000000"/>
                  </a:solidFill>
                </a:uFill>
                <a:latin typeface="白正" pitchFamily="24"/>
                <a:ea typeface="宋体" pitchFamily="24"/>
                <a:cs typeface="+mn-cs"/>
              </a:rPr>
              <a:t>　</a:t>
            </a:r>
            <a:endParaRPr lang="zh-CN" altLang="en-US">
              <a:solidFill>
                <a:srgbClr val="FF0000"/>
              </a:solidFill>
            </a:endParaRPr>
          </a:p>
        </p:txBody>
      </p:sp>
      <p:sp>
        <p:nvSpPr>
          <p:cNvPr id="4" name="文本框 3">
            <a:extLst>
              <a:ext uri="{FF2B5EF4-FFF2-40B4-BE49-F238E27FC236}">
                <a16:creationId xmlns:a16="http://schemas.microsoft.com/office/drawing/2014/main" id="{BDFA61E0-929F-7772-0995-2AF90118E399}"/>
              </a:ext>
            </a:extLst>
          </p:cNvPr>
          <p:cNvSpPr txBox="1"/>
          <p:nvPr/>
        </p:nvSpPr>
        <p:spPr>
          <a:xfrm>
            <a:off x="3726708" y="4045709"/>
            <a:ext cx="1399287" cy="51798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
                  <a:solidFill>
                    <a:srgbClr val="000000"/>
                  </a:solidFill>
                </a:uFill>
                <a:latin typeface="白正" pitchFamily="24"/>
                <a:ea typeface="楷体" pitchFamily="24"/>
                <a:cs typeface="+mn-cs"/>
              </a:rPr>
              <a:t>底</a:t>
            </a:r>
            <a:r>
              <a:rPr kumimoji="0" lang="en-US" altLang="zh-CN" sz="2400" b="0" i="0" strike="noStrike" kern="1200" cap="none" spc="0" normalizeH="0" baseline="0" noProof="0">
                <a:ln>
                  <a:noFill/>
                </a:ln>
                <a:solidFill>
                  <a:srgbClr val="FF0000"/>
                </a:solidFill>
                <a:effectLst/>
                <a:uLnTx/>
                <a:uFill>
                  <a:solidFill>
                    <a:srgbClr val="000000"/>
                  </a:solidFill>
                </a:uFill>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
                  <a:solidFill>
                    <a:srgbClr val="000000"/>
                  </a:solidFill>
                </a:uFill>
                <a:latin typeface="白正" pitchFamily="24"/>
                <a:ea typeface="楷体" pitchFamily="24"/>
                <a:cs typeface="+mn-cs"/>
              </a:rPr>
              <a:t>高</a:t>
            </a:r>
            <a:r>
              <a:rPr kumimoji="0" lang="zh-CN" altLang="zh-CN" sz="2400" b="0" i="0" strike="noStrike" kern="1200" cap="none" spc="0" normalizeH="0" baseline="0" noProof="0">
                <a:ln>
                  <a:noFill/>
                </a:ln>
                <a:solidFill>
                  <a:srgbClr val="FF0000"/>
                </a:solidFill>
                <a:effectLst/>
                <a:uLnTx/>
                <a:uFill>
                  <a:solidFill>
                    <a:srgbClr val="000000"/>
                  </a:solidFill>
                </a:uFill>
                <a:latin typeface="白正" pitchFamily="24"/>
                <a:ea typeface="宋体" pitchFamily="24"/>
                <a:cs typeface="+mn-cs"/>
              </a:rPr>
              <a:t>　</a:t>
            </a:r>
            <a:endParaRPr lang="zh-CN" altLang="en-US">
              <a:solidFill>
                <a:srgbClr val="FF0000"/>
              </a:solidFill>
            </a:endParaRPr>
          </a:p>
        </p:txBody>
      </p:sp>
      <p:pic>
        <p:nvPicPr>
          <p:cNvPr id="5" name="图片 4">
            <a:extLst>
              <a:ext uri="{FF2B5EF4-FFF2-40B4-BE49-F238E27FC236}">
                <a16:creationId xmlns:a16="http://schemas.microsoft.com/office/drawing/2014/main" id="{2A0CE246-DD01-B9FA-889E-915AF27D1C06}"/>
              </a:ext>
            </a:extLst>
          </p:cNvPr>
          <p:cNvPicPr>
            <a:picLocks noChangeAspect="1"/>
          </p:cNvPicPr>
          <p:nvPr/>
        </p:nvPicPr>
        <p:blipFill>
          <a:blip r:embed="rId3"/>
          <a:stretch>
            <a:fillRect/>
          </a:stretch>
        </p:blipFill>
        <p:spPr>
          <a:xfrm>
            <a:off x="4772025" y="1694932"/>
            <a:ext cx="2647950" cy="46672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Effect transition="in" filter="blinds(horizontal)">
                                      <p:cBhvr>
                                        <p:cTn id="17"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P spid="4" grpId="0" build="allAtOnce"/>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1628" name="yt_shape_11628"/>
          <p:cNvSpPr txBox="1"/>
          <p:nvPr/>
        </p:nvSpPr>
        <p:spPr>
          <a:xfrm>
            <a:off x="540119" y="2079890"/>
            <a:ext cx="11111999" cy="1388778"/>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8.</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楷体" pitchFamily="24"/>
              </a:rPr>
              <a:t>云大附中单元卷</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宋体" pitchFamily="24"/>
              </a:rPr>
              <a:t>如图，在</a:t>
            </a:r>
            <a:r>
              <a:rPr lang="en-US" altLang="zh-CN" sz="2400" b="0" i="0" u="none">
                <a:solidFill>
                  <a:srgbClr val="000000"/>
                </a:solidFill>
                <a:effectLst/>
                <a:latin typeface="Times New Roman" pitchFamily="24"/>
                <a:ea typeface="Times New Roman" pitchFamily="24"/>
              </a:rPr>
              <a:t>▱</a:t>
            </a:r>
            <a:r>
              <a:rPr lang="en-US" altLang="zh-CN" sz="2400" b="0" i="1" u="none">
                <a:solidFill>
                  <a:srgbClr val="000000"/>
                </a:solidFill>
                <a:effectLst/>
                <a:latin typeface="Times New Roman" pitchFamily="24"/>
                <a:ea typeface="Times New Roman" pitchFamily="24"/>
              </a:rPr>
              <a:t>ABCD</a:t>
            </a:r>
            <a:r>
              <a:rPr lang="zh-CN" altLang="zh-CN" sz="2400" b="0" i="0" u="none">
                <a:solidFill>
                  <a:srgbClr val="000000"/>
                </a:solidFill>
                <a:effectLst/>
                <a:latin typeface="白正" pitchFamily="24"/>
                <a:ea typeface="宋体" pitchFamily="24"/>
              </a:rPr>
              <a:t>中，</a:t>
            </a:r>
            <a:r>
              <a:rPr lang="en-US" altLang="zh-CN" sz="2400" b="0" i="1" u="none">
                <a:solidFill>
                  <a:srgbClr val="000000"/>
                </a:solidFill>
                <a:effectLst/>
                <a:latin typeface="Times New Roman" pitchFamily="24"/>
                <a:ea typeface="Times New Roman" pitchFamily="24"/>
              </a:rPr>
              <a:t>O</a:t>
            </a:r>
            <a:r>
              <a:rPr lang="zh-CN" altLang="zh-CN" sz="2400" b="0" i="0" u="none">
                <a:solidFill>
                  <a:srgbClr val="000000"/>
                </a:solidFill>
                <a:effectLst/>
                <a:latin typeface="白正" pitchFamily="24"/>
                <a:ea typeface="宋体" pitchFamily="24"/>
              </a:rPr>
              <a:t>是对角线</a:t>
            </a:r>
            <a:r>
              <a:rPr lang="en-US" altLang="zh-CN" sz="2400" b="0" i="1" u="none">
                <a:solidFill>
                  <a:srgbClr val="000000"/>
                </a:solidFill>
                <a:effectLst/>
                <a:latin typeface="Times New Roman" pitchFamily="24"/>
                <a:ea typeface="Times New Roman" pitchFamily="24"/>
              </a:rPr>
              <a:t>AC</a:t>
            </a:r>
            <a:r>
              <a:rPr lang="zh-CN" altLang="zh-CN" sz="2400" b="0" i="0" u="none">
                <a:solidFill>
                  <a:srgbClr val="000000"/>
                </a:solidFill>
                <a:effectLst/>
                <a:latin typeface="白正" pitchFamily="24"/>
                <a:ea typeface="宋体" pitchFamily="24"/>
              </a:rPr>
              <a:t>、</a:t>
            </a:r>
            <a:r>
              <a:rPr lang="en-US" altLang="zh-CN" sz="2400" b="0" i="1" u="none">
                <a:solidFill>
                  <a:srgbClr val="000000"/>
                </a:solidFill>
                <a:effectLst/>
                <a:latin typeface="Times New Roman" pitchFamily="24"/>
                <a:ea typeface="Times New Roman" pitchFamily="24"/>
              </a:rPr>
              <a:t>BD</a:t>
            </a:r>
            <a:r>
              <a:rPr lang="zh-CN" altLang="zh-CN" sz="2400" b="0" i="0" u="none">
                <a:solidFill>
                  <a:srgbClr val="000000"/>
                </a:solidFill>
                <a:effectLst/>
                <a:latin typeface="白正" pitchFamily="24"/>
                <a:ea typeface="宋体" pitchFamily="24"/>
              </a:rPr>
              <a:t>的交点，过点</a:t>
            </a:r>
            <a:r>
              <a:rPr lang="en-US" altLang="zh-CN" sz="2400" b="0" i="1" u="none">
                <a:solidFill>
                  <a:srgbClr val="000000"/>
                </a:solidFill>
                <a:effectLst/>
                <a:latin typeface="Times New Roman" pitchFamily="24"/>
                <a:ea typeface="Times New Roman" pitchFamily="24"/>
              </a:rPr>
              <a:t>O</a:t>
            </a:r>
            <a:r>
              <a:rPr lang="zh-CN" altLang="zh-CN" sz="2400" b="0" i="0" u="none">
                <a:solidFill>
                  <a:srgbClr val="000000"/>
                </a:solidFill>
                <a:effectLst/>
                <a:latin typeface="白正" pitchFamily="24"/>
                <a:ea typeface="宋体" pitchFamily="24"/>
              </a:rPr>
              <a:t>的直线分别交</a:t>
            </a:r>
            <a:r>
              <a:rPr lang="en-US" altLang="zh-CN" sz="2400" b="0" i="1" u="none">
                <a:solidFill>
                  <a:srgbClr val="000000"/>
                </a:solidFill>
                <a:effectLst/>
                <a:latin typeface="Times New Roman" pitchFamily="24"/>
                <a:ea typeface="Times New Roman" pitchFamily="24"/>
              </a:rPr>
              <a:t>AD</a:t>
            </a:r>
            <a:r>
              <a:rPr lang="zh-CN" altLang="zh-CN" sz="2400" b="0" i="0" u="none">
                <a:solidFill>
                  <a:srgbClr val="000000"/>
                </a:solidFill>
                <a:effectLst/>
                <a:latin typeface="白正" pitchFamily="24"/>
                <a:ea typeface="宋体" pitchFamily="24"/>
              </a:rPr>
              <a:t>、</a:t>
            </a:r>
            <a:r>
              <a:rPr lang="en-US" altLang="zh-CN" sz="2400" b="0" i="1" u="none">
                <a:solidFill>
                  <a:srgbClr val="000000"/>
                </a:solidFill>
                <a:effectLst/>
                <a:latin typeface="Times New Roman" pitchFamily="24"/>
                <a:ea typeface="Times New Roman" pitchFamily="24"/>
              </a:rPr>
              <a:t>BC</a:t>
            </a:r>
            <a:r>
              <a:rPr lang="zh-CN" altLang="zh-CN" sz="2400" b="0" i="0" u="none">
                <a:solidFill>
                  <a:srgbClr val="000000"/>
                </a:solidFill>
                <a:effectLst/>
                <a:latin typeface="白正" pitchFamily="24"/>
                <a:ea typeface="宋体" pitchFamily="24"/>
              </a:rPr>
              <a:t>于点</a:t>
            </a:r>
            <a:r>
              <a:rPr lang="en-US" altLang="zh-CN" sz="2400" b="0" i="1" u="none">
                <a:solidFill>
                  <a:srgbClr val="000000"/>
                </a:solidFill>
                <a:effectLst/>
                <a:latin typeface="Times New Roman" pitchFamily="24"/>
                <a:ea typeface="Times New Roman" pitchFamily="24"/>
              </a:rPr>
              <a:t>M</a:t>
            </a:r>
            <a:r>
              <a:rPr lang="zh-CN" altLang="zh-CN" sz="2400" b="0" i="0" u="none">
                <a:solidFill>
                  <a:srgbClr val="000000"/>
                </a:solidFill>
                <a:effectLst/>
                <a:latin typeface="白正" pitchFamily="24"/>
                <a:ea typeface="宋体" pitchFamily="24"/>
              </a:rPr>
              <a:t>、</a:t>
            </a:r>
            <a:r>
              <a:rPr lang="en-US" altLang="zh-CN" sz="2400" b="0" i="1" u="none">
                <a:solidFill>
                  <a:srgbClr val="000000"/>
                </a:solidFill>
                <a:effectLst/>
                <a:latin typeface="Times New Roman" pitchFamily="24"/>
                <a:ea typeface="Times New Roman" pitchFamily="24"/>
              </a:rPr>
              <a:t>N</a:t>
            </a:r>
            <a:r>
              <a:rPr lang="en-US" altLang="zh-CN" sz="2400" b="0" i="0" u="none">
                <a:solidFill>
                  <a:srgbClr val="000000"/>
                </a:solidFill>
                <a:effectLst/>
                <a:latin typeface="Times New Roman" pitchFamily="24"/>
                <a:ea typeface="Times New Roman" pitchFamily="24"/>
              </a:rPr>
              <a:t>.</a:t>
            </a:r>
            <a:r>
              <a:rPr lang="zh-CN" altLang="zh-CN" sz="2400" b="0" i="0" u="none">
                <a:solidFill>
                  <a:srgbClr val="000000"/>
                </a:solidFill>
                <a:effectLst/>
                <a:latin typeface="白正" pitchFamily="24"/>
                <a:ea typeface="宋体" pitchFamily="24"/>
              </a:rPr>
              <a:t>若</a:t>
            </a:r>
            <a:r>
              <a:rPr lang="en-US" altLang="zh-CN" sz="2400" b="0" i="0" u="none">
                <a:solidFill>
                  <a:srgbClr val="000000"/>
                </a:solidFill>
                <a:effectLst/>
                <a:latin typeface="宋体" pitchFamily="24"/>
                <a:ea typeface="宋体" pitchFamily="24"/>
              </a:rPr>
              <a:t>△</a:t>
            </a:r>
            <a:r>
              <a:rPr lang="en-US" altLang="zh-CN" sz="2400" b="0" i="1" u="none">
                <a:solidFill>
                  <a:srgbClr val="000000"/>
                </a:solidFill>
                <a:effectLst/>
                <a:latin typeface="Times New Roman" pitchFamily="24"/>
                <a:ea typeface="Times New Roman" pitchFamily="24"/>
              </a:rPr>
              <a:t>CON</a:t>
            </a:r>
            <a:r>
              <a:rPr lang="zh-CN" altLang="zh-CN" sz="2400" b="0" i="0" u="none">
                <a:solidFill>
                  <a:srgbClr val="000000"/>
                </a:solidFill>
                <a:effectLst/>
                <a:latin typeface="白正" pitchFamily="24"/>
                <a:ea typeface="宋体" pitchFamily="24"/>
              </a:rPr>
              <a:t>的面积为</a:t>
            </a:r>
            <a:r>
              <a:rPr lang="en-US" altLang="zh-CN" sz="2400" b="0" i="0" u="none">
                <a:solidFill>
                  <a:srgbClr val="000000"/>
                </a:solidFill>
                <a:effectLst/>
                <a:latin typeface="Times New Roman" pitchFamily="24"/>
                <a:ea typeface="Times New Roman" pitchFamily="24"/>
              </a:rPr>
              <a:t>3</a:t>
            </a:r>
            <a:r>
              <a:rPr lang="zh-CN" altLang="zh-CN" sz="2400" b="0" i="0" u="none">
                <a:solidFill>
                  <a:srgbClr val="000000"/>
                </a:solidFill>
                <a:effectLst/>
                <a:latin typeface="白正" pitchFamily="24"/>
                <a:ea typeface="宋体" pitchFamily="24"/>
              </a:rPr>
              <a:t>，</a:t>
            </a:r>
            <a:r>
              <a:rPr lang="en-US" altLang="zh-CN" sz="2400" b="0" i="0" u="none">
                <a:solidFill>
                  <a:srgbClr val="000000"/>
                </a:solidFill>
                <a:effectLst/>
                <a:latin typeface="宋体" pitchFamily="24"/>
                <a:ea typeface="宋体" pitchFamily="24"/>
              </a:rPr>
              <a:t>△</a:t>
            </a:r>
            <a:r>
              <a:rPr lang="en-US" altLang="zh-CN" sz="2400" b="0" i="1" u="none">
                <a:solidFill>
                  <a:srgbClr val="000000"/>
                </a:solidFill>
                <a:effectLst/>
                <a:latin typeface="Times New Roman" pitchFamily="24"/>
                <a:ea typeface="Times New Roman" pitchFamily="24"/>
              </a:rPr>
              <a:t>DOM</a:t>
            </a:r>
            <a:r>
              <a:rPr lang="zh-CN" altLang="zh-CN" sz="2400" b="0" i="0" u="none">
                <a:solidFill>
                  <a:srgbClr val="000000"/>
                </a:solidFill>
                <a:effectLst/>
                <a:latin typeface="白正" pitchFamily="24"/>
                <a:ea typeface="宋体" pitchFamily="24"/>
              </a:rPr>
              <a:t>的面积为</a:t>
            </a:r>
            <a:r>
              <a:rPr lang="en-US" altLang="zh-CN" sz="2400" b="0" i="0" u="none">
                <a:solidFill>
                  <a:srgbClr val="000000"/>
                </a:solidFill>
                <a:effectLst/>
                <a:latin typeface="Times New Roman" pitchFamily="24"/>
                <a:ea typeface="Times New Roman" pitchFamily="24"/>
              </a:rPr>
              <a:t>5</a:t>
            </a:r>
            <a:r>
              <a:rPr lang="zh-CN" altLang="zh-CN" sz="2400" b="0" i="0" u="none">
                <a:solidFill>
                  <a:srgbClr val="000000"/>
                </a:solidFill>
                <a:effectLst/>
                <a:latin typeface="白正" pitchFamily="24"/>
                <a:ea typeface="宋体" pitchFamily="24"/>
              </a:rPr>
              <a:t>，则</a:t>
            </a:r>
            <a:r>
              <a:rPr lang="en-US" altLang="zh-CN" sz="2400" b="0" i="0" u="none">
                <a:solidFill>
                  <a:srgbClr val="000000"/>
                </a:solidFill>
                <a:effectLst/>
                <a:latin typeface="Times New Roman" pitchFamily="24"/>
                <a:ea typeface="Times New Roman" pitchFamily="24"/>
              </a:rPr>
              <a:t>▱</a:t>
            </a:r>
            <a:r>
              <a:rPr lang="en-US" altLang="zh-CN" sz="2400" b="0" i="1" u="none">
                <a:solidFill>
                  <a:srgbClr val="000000"/>
                </a:solidFill>
                <a:effectLst/>
                <a:latin typeface="Times New Roman" pitchFamily="24"/>
                <a:ea typeface="Times New Roman" pitchFamily="24"/>
              </a:rPr>
              <a:t>ABCD</a:t>
            </a:r>
            <a:r>
              <a:rPr lang="zh-CN" altLang="zh-CN" sz="2400" b="0" i="0" u="none">
                <a:solidFill>
                  <a:srgbClr val="000000"/>
                </a:solidFill>
                <a:effectLst/>
                <a:latin typeface="白正" pitchFamily="24"/>
                <a:ea typeface="宋体" pitchFamily="24"/>
              </a:rPr>
              <a:t>的面积是</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宋体" pitchFamily="24"/>
              </a:rPr>
              <a:t>　</a:t>
            </a:r>
            <a:r>
              <a:rPr lang="en-US" altLang="zh-CN" sz="2400" b="0" i="0" u="none">
                <a:solidFill>
                  <a:srgbClr val="FF0000">
                    <a:alpha val="0"/>
                  </a:srgbClr>
                </a:solidFill>
                <a:effectLst/>
                <a:latin typeface="Times New Roman" pitchFamily="24"/>
                <a:ea typeface="Times New Roman" pitchFamily="24"/>
              </a:rPr>
              <a:t>C</a:t>
            </a:r>
            <a:r>
              <a:rPr lang="zh-CN" altLang="zh-CN" sz="2400" b="0" i="0" u="none">
                <a:solidFill>
                  <a:srgbClr val="000000"/>
                </a:solidFill>
                <a:effectLst/>
                <a:latin typeface="白正" pitchFamily="24"/>
                <a:ea typeface="宋体" pitchFamily="24"/>
              </a:rPr>
              <a:t>　</a:t>
            </a:r>
            <a:r>
              <a:rPr lang="zh-CN" altLang="zh-CN" sz="2400" b="0" i="0" u="none">
                <a:solidFill>
                  <a:srgbClr val="000000"/>
                </a:solidFill>
                <a:effectLst/>
                <a:latin typeface="宋体" pitchFamily="24"/>
                <a:ea typeface="宋体" pitchFamily="24"/>
              </a:rPr>
              <a:t>）</a:t>
            </a:r>
          </a:p>
        </p:txBody>
      </p:sp>
      <p:graphicFrame>
        <p:nvGraphicFramePr>
          <p:cNvPr id="11632" name="yt_table_11632_skip" title="H_37.44">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2266362267"/>
              </p:ext>
            </p:extLst>
          </p:nvPr>
        </p:nvGraphicFramePr>
        <p:xfrm>
          <a:off x="540000" y="3519456"/>
          <a:ext cx="7505066" cy="475488"/>
        </p:xfrm>
        <a:graphic>
          <a:graphicData uri="http://schemas.openxmlformats.org/drawingml/2006/table">
            <a:tbl>
              <a:tblPr/>
              <a:tblGrid>
                <a:gridCol w="2118043">
                  <a:extLst>
                    <a:ext uri="{9D8B030D-6E8A-4147-A177-3AD203B41FA5}">
                      <a16:colId xmlns:a16="http://schemas.microsoft.com/office/drawing/2014/main" val="10239"/>
                    </a:ext>
                  </a:extLst>
                </a:gridCol>
                <a:gridCol w="2100580">
                  <a:extLst>
                    <a:ext uri="{9D8B030D-6E8A-4147-A177-3AD203B41FA5}">
                      <a16:colId xmlns:a16="http://schemas.microsoft.com/office/drawing/2014/main" val="10240"/>
                    </a:ext>
                  </a:extLst>
                </a:gridCol>
                <a:gridCol w="2100580">
                  <a:extLst>
                    <a:ext uri="{9D8B030D-6E8A-4147-A177-3AD203B41FA5}">
                      <a16:colId xmlns:a16="http://schemas.microsoft.com/office/drawing/2014/main" val="10241"/>
                    </a:ext>
                  </a:extLst>
                </a:gridCol>
                <a:gridCol w="1185863">
                  <a:extLst>
                    <a:ext uri="{9D8B030D-6E8A-4147-A177-3AD203B41FA5}">
                      <a16:colId xmlns:a16="http://schemas.microsoft.com/office/drawing/2014/main" val="10242"/>
                    </a:ext>
                  </a:extLst>
                </a:gridCol>
              </a:tblGrid>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A.16</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B.24</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C.32</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D.40</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152"/>
                  </a:ext>
                </a:extLst>
              </a:tr>
            </a:tbl>
          </a:graphicData>
        </a:graphic>
      </p:graphicFrame>
      <p:grpSp>
        <p:nvGrpSpPr>
          <p:cNvPr id="11629" name="yt_shape_11629_skip" title="H_127.4811">
            <a:extLst>
              <a:ext uri="{FF2B5EF4-FFF2-40B4-BE49-F238E27FC236}">
                <a16:creationId xmlns:a16="http://schemas.microsoft.com/office/drawing/2014/main" id="{249740F1-2B05-4C5A-B423-6F681AEFABC2}"/>
              </a:ext>
            </a:extLst>
          </p:cNvPr>
          <p:cNvGrpSpPr/>
          <p:nvPr/>
        </p:nvGrpSpPr>
        <p:grpSpPr>
          <a:xfrm>
            <a:off x="9647892" y="3519456"/>
            <a:ext cx="2002032" cy="1619010"/>
            <a:chOff x="0" y="0"/>
            <a:chExt cx="2002032" cy="1619010"/>
          </a:xfrm>
        </p:grpSpPr>
        <p:pic>
          <p:nvPicPr>
            <p:cNvPr id="2" name="yt_image_11629">
              <a:extLst>
                <a:ext uri="">
                  <a16:creationId xmlns:mc="http://schemas.openxmlformats.org/markup-compatibility/2006" xmlns:a14="http://schemas.microsoft.com/office/drawing/2010/main" xmlns:p14="http://schemas.microsoft.com/office/powerpoint/2010/main" xmlns:a16="http://schemas.microsoft.com/office/drawing/2014/main" xmlns="" id="{5351258F-BC95-41E6-9372-C2FE361B0291}"/>
                </a:ext>
              </a:extLst>
            </p:cNvPr>
            <p:cNvPicPr>
              <a:picLocks noChangeAspect="1" noChangeArrowheads="1"/>
            </p:cNvPicPr>
            <p:nvPr/>
          </p:nvPicPr>
          <p:blipFill>
            <a:blip r:embed="rId2" cstate="print"/>
            <a:srcRect/>
            <a:stretch>
              <a:fillRect/>
            </a:stretch>
          </p:blipFill>
          <p:spPr bwMode="auto">
            <a:xfrm>
              <a:off x="0" y="0"/>
              <a:ext cx="2002032" cy="1223010"/>
            </a:xfrm>
            <a:prstGeom prst="rect">
              <a:avLst/>
            </a:prstGeom>
            <a:noFill/>
            <a:extLst>
              <a:ext uri="{909E8E84-426E-40DD-AFC4-6F175D3DCCD1}">
                <a14:hiddenFill xmlns:a14="http://schemas.microsoft.com/office/drawing/2010/main">
                  <a:solidFill>
                    <a:srgbClr val="FFFFFF"/>
                  </a:solidFill>
                </a14:hiddenFill>
              </a:ext>
            </a:extLst>
          </p:spPr>
        </p:pic>
        <p:sp>
          <p:nvSpPr>
            <p:cNvPr id="11631" name="yt_shape_11631"/>
            <p:cNvSpPr txBox="1"/>
            <p:nvPr/>
          </p:nvSpPr>
          <p:spPr>
            <a:xfrm>
              <a:off x="467735" y="1259010"/>
              <a:ext cx="1102562" cy="360000"/>
            </a:xfrm>
            <a:prstGeom prst="rect">
              <a:avLst/>
            </a:prstGeom>
          </p:spPr>
          <p:txBody>
            <a:bodyPr vert="horz" wrap="square" lIns="0" tIns="0" rIns="0" bIns="0" rtlCol="0">
              <a:spAutoFit/>
            </a:bodyPr>
            <a:lstStyle/>
            <a:p>
              <a:pPr algn="ctr" eaLnBrk="1" latinLnBrk="0" hangingPunct="0">
                <a:lnSpc>
                  <a:spcPct val="129999"/>
                </a:lnSpc>
              </a:pPr>
              <a:r>
                <a:rPr lang="zh-CN" altLang="zh-CN" sz="2400" b="0" i="0" u="none">
                  <a:solidFill>
                    <a:srgbClr val="000000"/>
                  </a:solidFill>
                  <a:effectLst/>
                  <a:latin typeface="白正" pitchFamily="24"/>
                  <a:ea typeface="宋体" pitchFamily="24"/>
                </a:rPr>
                <a:t>第</a:t>
              </a:r>
              <a:r>
                <a:rPr lang="en-US" altLang="zh-CN" sz="2400" b="0" i="0" u="none">
                  <a:solidFill>
                    <a:srgbClr val="000000"/>
                  </a:solidFill>
                  <a:effectLst/>
                  <a:latin typeface="Times New Roman" pitchFamily="24"/>
                  <a:ea typeface="Times New Roman" pitchFamily="24"/>
                </a:rPr>
                <a:t>8</a:t>
              </a:r>
              <a:r>
                <a:rPr lang="zh-CN" altLang="zh-CN" sz="2400" b="0" i="0" u="none">
                  <a:solidFill>
                    <a:srgbClr val="000000"/>
                  </a:solidFill>
                  <a:effectLst/>
                  <a:latin typeface="白正" pitchFamily="24"/>
                  <a:ea typeface="宋体" pitchFamily="24"/>
                </a:rPr>
                <a:t>题图</a:t>
              </a:r>
            </a:p>
          </p:txBody>
        </p:sp>
      </p:grpSp>
      <p:sp>
        <p:nvSpPr>
          <p:cNvPr id="3" name="文本框 2">
            <a:extLst>
              <a:ext uri="{FF2B5EF4-FFF2-40B4-BE49-F238E27FC236}">
                <a16:creationId xmlns:a16="http://schemas.microsoft.com/office/drawing/2014/main" id="{1F957F4A-1BD4-79A5-3363-84F4ECBE54AA}"/>
              </a:ext>
            </a:extLst>
          </p:cNvPr>
          <p:cNvSpPr txBox="1"/>
          <p:nvPr/>
        </p:nvSpPr>
        <p:spPr>
          <a:xfrm>
            <a:off x="1974108" y="2984060"/>
            <a:ext cx="3832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C</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1634" name="yt_shape_11634"/>
          <p:cNvSpPr txBox="1"/>
          <p:nvPr/>
        </p:nvSpPr>
        <p:spPr>
          <a:xfrm>
            <a:off x="540119" y="1193606"/>
            <a:ext cx="11111999" cy="908647"/>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dirty="0">
                <a:solidFill>
                  <a:srgbClr val="000000"/>
                </a:solidFill>
                <a:effectLst/>
                <a:latin typeface="Times New Roman" pitchFamily="24"/>
                <a:ea typeface="Times New Roman" pitchFamily="24"/>
              </a:rPr>
              <a:t>9.</a:t>
            </a:r>
            <a:r>
              <a:rPr lang="zh-CN" altLang="zh-CN" sz="2400" b="0" i="0" u="none" dirty="0">
                <a:solidFill>
                  <a:srgbClr val="000000"/>
                </a:solidFill>
                <a:effectLst/>
                <a:latin typeface="白正" pitchFamily="24"/>
                <a:ea typeface="宋体" pitchFamily="24"/>
              </a:rPr>
              <a:t>如图所示，已知</a:t>
            </a:r>
            <a:r>
              <a:rPr lang="en-US" altLang="zh-CN" sz="2400" b="0" i="0" u="none" dirty="0">
                <a:solidFill>
                  <a:srgbClr val="000000"/>
                </a:solidFill>
                <a:effectLst/>
                <a:latin typeface="Times New Roman" pitchFamily="24"/>
                <a:ea typeface="Times New Roman" pitchFamily="24"/>
              </a:rPr>
              <a:t>▱</a:t>
            </a:r>
            <a:r>
              <a:rPr lang="en-US" altLang="zh-CN" sz="2400" b="0" i="1" u="none" dirty="0">
                <a:solidFill>
                  <a:srgbClr val="000000"/>
                </a:solidFill>
                <a:effectLst/>
                <a:latin typeface="Times New Roman" pitchFamily="24"/>
                <a:ea typeface="Times New Roman" pitchFamily="24"/>
              </a:rPr>
              <a:t>ABCD</a:t>
            </a:r>
            <a:r>
              <a:rPr lang="zh-CN" altLang="zh-CN" sz="2400" b="0" i="0" u="none" dirty="0">
                <a:solidFill>
                  <a:srgbClr val="000000"/>
                </a:solidFill>
                <a:effectLst/>
                <a:latin typeface="白正" pitchFamily="24"/>
                <a:ea typeface="宋体" pitchFamily="24"/>
              </a:rPr>
              <a:t>和</a:t>
            </a:r>
            <a:r>
              <a:rPr lang="en-US" altLang="zh-CN" sz="2400" b="0" i="0" u="none" dirty="0">
                <a:solidFill>
                  <a:srgbClr val="000000"/>
                </a:solidFill>
                <a:effectLst/>
                <a:latin typeface="Times New Roman" pitchFamily="24"/>
                <a:ea typeface="Times New Roman" pitchFamily="24"/>
              </a:rPr>
              <a:t>▱</a:t>
            </a:r>
            <a:r>
              <a:rPr lang="en-US" altLang="zh-CN" sz="2400" b="0" i="1" u="none" dirty="0">
                <a:solidFill>
                  <a:srgbClr val="000000"/>
                </a:solidFill>
                <a:effectLst/>
                <a:latin typeface="Times New Roman" pitchFamily="24"/>
                <a:ea typeface="Times New Roman" pitchFamily="24"/>
              </a:rPr>
              <a:t>EBFD</a:t>
            </a:r>
            <a:r>
              <a:rPr lang="zh-CN" altLang="zh-CN" sz="2400" b="0" i="0" u="none" dirty="0">
                <a:solidFill>
                  <a:srgbClr val="000000"/>
                </a:solidFill>
                <a:effectLst/>
                <a:latin typeface="白正" pitchFamily="24"/>
                <a:ea typeface="宋体" pitchFamily="24"/>
              </a:rPr>
              <a:t>的顶点</a:t>
            </a:r>
            <a:r>
              <a:rPr lang="en-US" altLang="zh-CN" sz="2400" b="0" i="1" u="none" dirty="0">
                <a:solidFill>
                  <a:srgbClr val="000000"/>
                </a:solidFill>
                <a:effectLst/>
                <a:latin typeface="Times New Roman" pitchFamily="24"/>
                <a:ea typeface="Times New Roman" pitchFamily="24"/>
              </a:rPr>
              <a:t>A</a:t>
            </a:r>
            <a:r>
              <a:rPr lang="zh-CN" altLang="zh-CN" sz="2400" b="0" i="0" u="none" dirty="0">
                <a:solidFill>
                  <a:srgbClr val="000000"/>
                </a:solidFill>
                <a:effectLst/>
                <a:latin typeface="白正" pitchFamily="24"/>
                <a:ea typeface="宋体" pitchFamily="24"/>
              </a:rPr>
              <a:t>，</a:t>
            </a:r>
            <a:r>
              <a:rPr lang="en-US" altLang="zh-CN" sz="2400" b="0" i="1" u="none" dirty="0">
                <a:solidFill>
                  <a:srgbClr val="000000"/>
                </a:solidFill>
                <a:effectLst/>
                <a:latin typeface="Times New Roman" pitchFamily="24"/>
                <a:ea typeface="Times New Roman" pitchFamily="24"/>
              </a:rPr>
              <a:t>E</a:t>
            </a:r>
            <a:r>
              <a:rPr lang="zh-CN" altLang="zh-CN" sz="2400" b="0" i="0" u="none" dirty="0">
                <a:solidFill>
                  <a:srgbClr val="000000"/>
                </a:solidFill>
                <a:effectLst/>
                <a:latin typeface="白正" pitchFamily="24"/>
                <a:ea typeface="宋体" pitchFamily="24"/>
              </a:rPr>
              <a:t>，</a:t>
            </a:r>
            <a:r>
              <a:rPr lang="en-US" altLang="zh-CN" sz="2400" b="0" i="1" u="none" dirty="0">
                <a:solidFill>
                  <a:srgbClr val="000000"/>
                </a:solidFill>
                <a:effectLst/>
                <a:latin typeface="Times New Roman" pitchFamily="24"/>
                <a:ea typeface="Times New Roman" pitchFamily="24"/>
              </a:rPr>
              <a:t>F</a:t>
            </a:r>
            <a:r>
              <a:rPr lang="zh-CN" altLang="zh-CN" sz="2400" b="0" i="0" u="none" dirty="0">
                <a:solidFill>
                  <a:srgbClr val="000000"/>
                </a:solidFill>
                <a:effectLst/>
                <a:latin typeface="白正" pitchFamily="24"/>
                <a:ea typeface="宋体" pitchFamily="24"/>
              </a:rPr>
              <a:t>，</a:t>
            </a:r>
            <a:r>
              <a:rPr lang="en-US" altLang="zh-CN" sz="2400" b="0" i="1" u="none" dirty="0">
                <a:solidFill>
                  <a:srgbClr val="000000"/>
                </a:solidFill>
                <a:effectLst/>
                <a:latin typeface="Times New Roman" pitchFamily="24"/>
                <a:ea typeface="Times New Roman" pitchFamily="24"/>
              </a:rPr>
              <a:t>C</a:t>
            </a:r>
            <a:r>
              <a:rPr lang="zh-CN" altLang="zh-CN" sz="2400" b="0" i="0" u="none" dirty="0">
                <a:solidFill>
                  <a:srgbClr val="000000"/>
                </a:solidFill>
                <a:effectLst/>
                <a:latin typeface="白正" pitchFamily="24"/>
                <a:ea typeface="宋体" pitchFamily="24"/>
              </a:rPr>
              <a:t>在一条直线上，求证：</a:t>
            </a:r>
            <a:r>
              <a:rPr lang="en-US" altLang="zh-CN" sz="2400" b="0" i="1" u="none" dirty="0">
                <a:solidFill>
                  <a:srgbClr val="000000"/>
                </a:solidFill>
                <a:effectLst/>
                <a:latin typeface="Times New Roman" pitchFamily="24"/>
                <a:ea typeface="Times New Roman" pitchFamily="24"/>
              </a:rPr>
              <a:t>AE</a:t>
            </a:r>
            <a:r>
              <a:rPr lang="zh-CN" altLang="zh-CN" sz="2400" b="0" i="0" u="none" dirty="0">
                <a:solidFill>
                  <a:srgbClr val="000000"/>
                </a:solidFill>
                <a:effectLst/>
                <a:latin typeface="宋体" pitchFamily="24"/>
                <a:ea typeface="宋体" pitchFamily="24"/>
              </a:rPr>
              <a:t>＝</a:t>
            </a:r>
            <a:r>
              <a:rPr lang="en-US" altLang="zh-CN" sz="2400" b="0" i="1" u="none" dirty="0">
                <a:solidFill>
                  <a:srgbClr val="000000"/>
                </a:solidFill>
                <a:effectLst/>
                <a:latin typeface="Times New Roman" pitchFamily="24"/>
                <a:ea typeface="Times New Roman" pitchFamily="24"/>
              </a:rPr>
              <a:t>CF</a:t>
            </a:r>
            <a:r>
              <a:rPr lang="en-US" altLang="zh-CN" sz="2400" b="0" i="0" u="none" dirty="0">
                <a:solidFill>
                  <a:srgbClr val="000000"/>
                </a:solidFill>
                <a:effectLst/>
                <a:latin typeface="Times New Roman" pitchFamily="24"/>
                <a:ea typeface="Times New Roman" pitchFamily="24"/>
              </a:rPr>
              <a:t>.</a:t>
            </a:r>
          </a:p>
        </p:txBody>
      </p:sp>
      <p:pic>
        <p:nvPicPr>
          <p:cNvPr id="11635" name="yt_image_11635" title="H_90.73756">
            <a:extLst>
              <a:ext uri="">
                <a16:creationId xmlns:a14="http://schemas.microsoft.com/office/drawing/2010/main" xmlns:mc="http://schemas.openxmlformats.org/markup-compatibility/2006" xmlns:a16="http://schemas.microsoft.com/office/drawing/2014/main" xmlns="" id="{5351258F-BC95-41E6-9372-C2FE361B0291}"/>
              </a:ext>
            </a:extLst>
          </p:cNvPr>
          <p:cNvPicPr>
            <a:picLocks noChangeAspect="1" noChangeArrowheads="1"/>
          </p:cNvPicPr>
          <p:nvPr/>
        </p:nvPicPr>
        <p:blipFill>
          <a:blip r:embed="rId2" cstate="print"/>
          <a:srcRect/>
          <a:stretch>
            <a:fillRect/>
          </a:stretch>
        </p:blipFill>
        <p:spPr bwMode="auto">
          <a:xfrm>
            <a:off x="9984432" y="1972081"/>
            <a:ext cx="1850517" cy="1152367"/>
          </a:xfrm>
          <a:prstGeom prst="rect">
            <a:avLst/>
          </a:prstGeom>
          <a:noFill/>
          <a:extLst>
            <a:ext uri="{909E8E84-426E-40DD-AFC4-6F175D3DCCD1}">
              <a14:hiddenFill xmlns:a14="http://schemas.microsoft.com/office/drawing/2010/main">
                <a:solidFill>
                  <a:srgbClr val="FFFFFF"/>
                </a:solidFill>
              </a14:hiddenFill>
            </a:ext>
          </a:extLst>
        </p:spPr>
      </p:pic>
      <p:sp>
        <p:nvSpPr>
          <p:cNvPr id="4" name="yt_shape_11637"/>
          <p:cNvSpPr txBox="1"/>
          <p:nvPr/>
        </p:nvSpPr>
        <p:spPr>
          <a:xfrm>
            <a:off x="540000" y="2176897"/>
            <a:ext cx="3488134" cy="428515"/>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FF0000">
                    <a:alpha val="0"/>
                  </a:srgbClr>
                </a:solidFill>
                <a:effectLst/>
                <a:latin typeface="白正" pitchFamily="24"/>
                <a:ea typeface="楷体" pitchFamily="24"/>
              </a:rPr>
              <a:t>证明：连接</a:t>
            </a:r>
            <a:r>
              <a:rPr lang="en-US" altLang="zh-CN" sz="2400" b="0" i="1" u="none">
                <a:solidFill>
                  <a:srgbClr val="FF0000">
                    <a:alpha val="0"/>
                  </a:srgbClr>
                </a:solidFill>
                <a:effectLst/>
                <a:latin typeface="Times New Roman" pitchFamily="24"/>
                <a:ea typeface="Times New Roman" pitchFamily="24"/>
              </a:rPr>
              <a:t>BD</a:t>
            </a:r>
            <a:r>
              <a:rPr lang="zh-CN" altLang="zh-CN" sz="2400" b="0" i="0" u="none">
                <a:solidFill>
                  <a:srgbClr val="FF0000">
                    <a:alpha val="0"/>
                  </a:srgbClr>
                </a:solidFill>
                <a:effectLst/>
                <a:latin typeface="白正" pitchFamily="24"/>
                <a:ea typeface="楷体" pitchFamily="24"/>
              </a:rPr>
              <a:t>交</a:t>
            </a:r>
            <a:r>
              <a:rPr lang="en-US" altLang="zh-CN" sz="2400" b="0" i="1" u="none">
                <a:solidFill>
                  <a:srgbClr val="FF0000">
                    <a:alpha val="0"/>
                  </a:srgbClr>
                </a:solidFill>
                <a:effectLst/>
                <a:latin typeface="Times New Roman" pitchFamily="24"/>
                <a:ea typeface="Times New Roman" pitchFamily="24"/>
              </a:rPr>
              <a:t>AC</a:t>
            </a:r>
            <a:r>
              <a:rPr lang="zh-CN" altLang="zh-CN" sz="2400" b="0" i="0" u="none">
                <a:solidFill>
                  <a:srgbClr val="FF0000">
                    <a:alpha val="0"/>
                  </a:srgbClr>
                </a:solidFill>
                <a:effectLst/>
                <a:latin typeface="白正" pitchFamily="24"/>
                <a:ea typeface="楷体" pitchFamily="24"/>
              </a:rPr>
              <a:t>于</a:t>
            </a:r>
            <a:r>
              <a:rPr lang="en-US" altLang="zh-CN" sz="2400" b="0" i="1" u="none">
                <a:solidFill>
                  <a:srgbClr val="FF0000">
                    <a:alpha val="0"/>
                  </a:srgbClr>
                </a:solidFill>
                <a:effectLst/>
                <a:latin typeface="Times New Roman" pitchFamily="24"/>
                <a:ea typeface="Times New Roman" pitchFamily="24"/>
              </a:rPr>
              <a:t>O</a:t>
            </a:r>
            <a:r>
              <a:rPr lang="zh-CN" altLang="zh-CN" sz="2400" b="0" i="0" u="none">
                <a:solidFill>
                  <a:srgbClr val="FF0000">
                    <a:alpha val="0"/>
                  </a:srgbClr>
                </a:solidFill>
                <a:effectLst/>
                <a:latin typeface="白正" pitchFamily="24"/>
                <a:ea typeface="楷体" pitchFamily="24"/>
              </a:rPr>
              <a:t>，</a:t>
            </a:r>
            <a:r>
              <a:rPr lang="zh-CN" altLang="zh-CN" sz="100" b="0" i="0" u="none" spc="-100">
                <a:noFill/>
                <a:effectLst/>
                <a:latin typeface="白正"/>
                <a:ea typeface="宋体"/>
              </a:rPr>
              <a:t>⁠</a:t>
            </a:r>
          </a:p>
        </p:txBody>
      </p:sp>
      <p:pic>
        <p:nvPicPr>
          <p:cNvPr id="6" name="yt_image_11638" title="H_90.27">
            <a:extLst>
              <a:ext uri="">
                <a16:creationId xmlns:a14="http://schemas.microsoft.com/office/drawing/2010/main" xmlns:mc="http://schemas.openxmlformats.org/markup-compatibility/2006" xmlns:a16="http://schemas.microsoft.com/office/drawing/2014/main" xmlns="" id="{5351258F-BC95-41E6-9372-C2FE361B0291}"/>
              </a:ext>
            </a:extLst>
          </p:cNvPr>
          <p:cNvPicPr>
            <a:picLocks noChangeAspect="1" noChangeArrowheads="1"/>
          </p:cNvPicPr>
          <p:nvPr/>
        </p:nvPicPr>
        <p:blipFill>
          <a:blip r:embed="rId3" cstate="print"/>
          <a:srcRect/>
          <a:stretch>
            <a:fillRect/>
          </a:stretch>
        </p:blipFill>
        <p:spPr bwMode="auto">
          <a:xfrm>
            <a:off x="10055995" y="3429000"/>
            <a:ext cx="1707390" cy="1146429"/>
          </a:xfrm>
          <a:prstGeom prst="rect">
            <a:avLst/>
          </a:prstGeom>
          <a:noFill/>
          <a:extLst>
            <a:ext uri="{909E8E84-426E-40DD-AFC4-6F175D3DCCD1}">
              <a14:hiddenFill xmlns:a14="http://schemas.microsoft.com/office/drawing/2010/main">
                <a:solidFill>
                  <a:srgbClr val="FFFFFF"/>
                </a:solidFill>
              </a14:hiddenFill>
            </a:ext>
          </a:extLst>
        </p:spPr>
      </p:pic>
      <mc:AlternateContent xmlns:mc="http://schemas.openxmlformats.org/markup-compatibility/2006" xmlns:a14="http://schemas.microsoft.com/office/drawing/2010/main">
        <mc:Choice Requires="a14">
          <p:sp>
            <p:nvSpPr>
              <p:cNvPr id="7" name="yt_shape_11641"/>
              <p:cNvSpPr txBox="1"/>
              <p:nvPr/>
            </p:nvSpPr>
            <p:spPr>
              <a:xfrm>
                <a:off x="540000" y="2694880"/>
                <a:ext cx="4658327" cy="2744790"/>
              </a:xfrm>
              <a:prstGeom prst="rect">
                <a:avLst/>
              </a:prstGeom>
            </p:spPr>
            <p:txBody>
              <a:bodyPr vert="horz" wrap="none" lIns="0" tIns="0" rIns="0" bIns="0" rtlCol="0">
                <a:spAutoFit/>
              </a:bodyPr>
              <a:lstStyle/>
              <a:p>
                <a:pPr algn="l" eaLnBrk="1" latinLnBrk="0" hangingPunct="0">
                  <a:lnSpc>
                    <a:spcPct val="129999"/>
                  </a:lnSpc>
                </a:pPr>
                <a:r>
                  <a:rPr lang="en-US"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白正" pitchFamily="24"/>
                    <a:ea typeface="楷体" pitchFamily="24"/>
                  </a:rPr>
                  <a:t>四边形</a:t>
                </a:r>
                <a:r>
                  <a:rPr lang="en-US" altLang="zh-CN" sz="2400" b="0" i="1" u="none">
                    <a:solidFill>
                      <a:srgbClr val="FF0000">
                        <a:alpha val="0"/>
                      </a:srgbClr>
                    </a:solidFill>
                    <a:effectLst/>
                    <a:latin typeface="Times New Roman" pitchFamily="24"/>
                    <a:ea typeface="Times New Roman" pitchFamily="24"/>
                  </a:rPr>
                  <a:t>ABCD</a:t>
                </a:r>
                <a:r>
                  <a:rPr lang="zh-CN" altLang="zh-CN" sz="2400" b="0" i="0" u="none">
                    <a:solidFill>
                      <a:srgbClr val="FF0000">
                        <a:alpha val="0"/>
                      </a:srgbClr>
                    </a:solidFill>
                    <a:effectLst/>
                    <a:latin typeface="白正" pitchFamily="24"/>
                    <a:ea typeface="楷体" pitchFamily="24"/>
                  </a:rPr>
                  <a:t>是平行四边形，</a:t>
                </a:r>
                <a:r>
                  <a:rPr lang="zh-CN" altLang="zh-CN" sz="100" b="0" i="0" u="none" spc="-100">
                    <a:noFill/>
                    <a:effectLst/>
                    <a:latin typeface="白正"/>
                    <a:ea typeface="宋体"/>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AO</a:t>
                </a:r>
                <a:r>
                  <a:rPr lang="zh-CN"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CO</a:t>
                </a:r>
                <a:r>
                  <a:rPr lang="zh-CN" altLang="zh-CN" sz="2400" b="0" i="0" u="none">
                    <a:solidFill>
                      <a:srgbClr val="FF0000">
                        <a:alpha val="0"/>
                      </a:srgbClr>
                    </a:solidFill>
                    <a:effectLst/>
                    <a:latin typeface="宋体" pitchFamily="24"/>
                    <a:ea typeface="宋体" pitchFamily="24"/>
                  </a:rPr>
                  <a:t>＝</a:t>
                </a: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1</m:t>
                        </m:r>
                      </m:num>
                      <m:den>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2</m:t>
                        </m:r>
                      </m:den>
                    </m:f>
                  </m:oMath>
                </a14:m>
                <a:r>
                  <a:rPr lang="en-US" altLang="zh-CN" sz="2400" b="0" i="1" u="none">
                    <a:solidFill>
                      <a:srgbClr val="FF0000">
                        <a:alpha val="0"/>
                      </a:srgbClr>
                    </a:solidFill>
                    <a:effectLst/>
                    <a:latin typeface="Times New Roman" pitchFamily="24"/>
                    <a:ea typeface="Times New Roman" pitchFamily="24"/>
                  </a:rPr>
                  <a:t>AC</a:t>
                </a:r>
                <a:r>
                  <a:rPr lang="zh-CN" altLang="zh-CN" sz="2400" b="0" i="0" u="none">
                    <a:solidFill>
                      <a:srgbClr val="FF0000">
                        <a:alpha val="0"/>
                      </a:srgbClr>
                    </a:solidFill>
                    <a:effectLst/>
                    <a:latin typeface="白正" pitchFamily="24"/>
                    <a:ea typeface="楷体" pitchFamily="24"/>
                  </a:rPr>
                  <a:t>，</a:t>
                </a:r>
                <a:r>
                  <a:rPr lang="zh-CN" altLang="zh-CN" sz="100" b="0" i="0" u="none" spc="-100">
                    <a:noFill/>
                    <a:effectLst/>
                    <a:latin typeface="白正"/>
                    <a:ea typeface="宋体"/>
                  </a:rPr>
                  <a:t>⁠</a:t>
                </a:r>
              </a:p>
              <a:p>
                <a:pPr algn="l" eaLnBrk="1" latinLnBrk="0" hangingPunct="0">
                  <a:lnSpc>
                    <a:spcPct val="129999"/>
                  </a:lnSpc>
                </a:pPr>
                <a:r>
                  <a:rPr lang="zh-CN" altLang="zh-CN" sz="2400" b="0" i="0" u="none">
                    <a:solidFill>
                      <a:srgbClr val="FF0000">
                        <a:alpha val="0"/>
                      </a:srgbClr>
                    </a:solidFill>
                    <a:effectLst/>
                    <a:latin typeface="白正" pitchFamily="24"/>
                    <a:ea typeface="楷体" pitchFamily="24"/>
                  </a:rPr>
                  <a:t>又</a:t>
                </a:r>
                <a:r>
                  <a:rPr lang="en-US"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白正" pitchFamily="24"/>
                    <a:ea typeface="楷体" pitchFamily="24"/>
                  </a:rPr>
                  <a:t>四边形</a:t>
                </a:r>
                <a:r>
                  <a:rPr lang="en-US" altLang="zh-CN" sz="2400" b="0" i="1" u="none">
                    <a:solidFill>
                      <a:srgbClr val="FF0000">
                        <a:alpha val="0"/>
                      </a:srgbClr>
                    </a:solidFill>
                    <a:effectLst/>
                    <a:latin typeface="Times New Roman" pitchFamily="24"/>
                    <a:ea typeface="Times New Roman" pitchFamily="24"/>
                  </a:rPr>
                  <a:t>EBFD</a:t>
                </a:r>
                <a:r>
                  <a:rPr lang="zh-CN" altLang="zh-CN" sz="2400" b="0" i="0" u="none">
                    <a:solidFill>
                      <a:srgbClr val="FF0000">
                        <a:alpha val="0"/>
                      </a:srgbClr>
                    </a:solidFill>
                    <a:effectLst/>
                    <a:latin typeface="白正" pitchFamily="24"/>
                    <a:ea typeface="楷体" pitchFamily="24"/>
                  </a:rPr>
                  <a:t>是平行四边形，</a:t>
                </a:r>
                <a:r>
                  <a:rPr lang="zh-CN" altLang="zh-CN" sz="100" b="0" i="0" u="none" spc="-100">
                    <a:noFill/>
                    <a:effectLst/>
                    <a:latin typeface="白正"/>
                    <a:ea typeface="宋体"/>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EO</a:t>
                </a:r>
                <a:r>
                  <a:rPr lang="zh-CN"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FO</a:t>
                </a:r>
                <a:r>
                  <a:rPr lang="zh-CN" altLang="zh-CN" sz="2400" b="0" i="0" u="none">
                    <a:solidFill>
                      <a:srgbClr val="FF0000">
                        <a:alpha val="0"/>
                      </a:srgbClr>
                    </a:solidFill>
                    <a:effectLst/>
                    <a:latin typeface="宋体" pitchFamily="24"/>
                    <a:ea typeface="宋体" pitchFamily="24"/>
                  </a:rPr>
                  <a:t>＝</a:t>
                </a: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1</m:t>
                        </m:r>
                      </m:num>
                      <m:den>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2</m:t>
                        </m:r>
                      </m:den>
                    </m:f>
                  </m:oMath>
                </a14:m>
                <a:r>
                  <a:rPr lang="en-US" altLang="zh-CN" sz="2400" b="0" i="1" u="none">
                    <a:solidFill>
                      <a:srgbClr val="FF0000">
                        <a:alpha val="0"/>
                      </a:srgbClr>
                    </a:solidFill>
                    <a:effectLst/>
                    <a:latin typeface="Times New Roman" pitchFamily="24"/>
                    <a:ea typeface="Times New Roman" pitchFamily="24"/>
                  </a:rPr>
                  <a:t>EF</a:t>
                </a:r>
                <a:r>
                  <a:rPr lang="zh-CN" altLang="zh-CN" sz="2400" b="0" i="0" u="none">
                    <a:solidFill>
                      <a:srgbClr val="FF0000">
                        <a:alpha val="0"/>
                      </a:srgbClr>
                    </a:solidFill>
                    <a:effectLst/>
                    <a:latin typeface="白正" pitchFamily="24"/>
                    <a:ea typeface="楷体" pitchFamily="24"/>
                  </a:rPr>
                  <a:t>，</a:t>
                </a:r>
                <a:r>
                  <a:rPr lang="zh-CN" altLang="zh-CN" sz="100" b="0" i="0" u="none" spc="-100">
                    <a:noFill/>
                    <a:effectLst/>
                    <a:latin typeface="白正"/>
                    <a:ea typeface="宋体"/>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AO</a:t>
                </a:r>
                <a:r>
                  <a:rPr lang="zh-CN"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EO</a:t>
                </a:r>
                <a:r>
                  <a:rPr lang="zh-CN"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CO</a:t>
                </a:r>
                <a:r>
                  <a:rPr lang="zh-CN"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FO</a:t>
                </a:r>
                <a:r>
                  <a:rPr lang="zh-CN" altLang="zh-CN" sz="2400" b="0" i="0" u="none">
                    <a:solidFill>
                      <a:srgbClr val="FF0000">
                        <a:alpha val="0"/>
                      </a:srgbClr>
                    </a:solidFill>
                    <a:effectLst/>
                    <a:latin typeface="白正" pitchFamily="24"/>
                    <a:ea typeface="楷体" pitchFamily="24"/>
                  </a:rPr>
                  <a:t>，即</a:t>
                </a:r>
                <a:r>
                  <a:rPr lang="en-US" altLang="zh-CN" sz="2400" b="0" i="1" u="none">
                    <a:solidFill>
                      <a:srgbClr val="FF0000">
                        <a:alpha val="0"/>
                      </a:srgbClr>
                    </a:solidFill>
                    <a:effectLst/>
                    <a:latin typeface="Times New Roman" pitchFamily="24"/>
                    <a:ea typeface="Times New Roman" pitchFamily="24"/>
                  </a:rPr>
                  <a:t>AE</a:t>
                </a:r>
                <a:r>
                  <a:rPr lang="zh-CN"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CF</a:t>
                </a:r>
                <a:r>
                  <a:rPr lang="en-US" altLang="zh-CN" sz="2400" b="0" i="0" u="none">
                    <a:solidFill>
                      <a:srgbClr val="FF0000">
                        <a:alpha val="0"/>
                      </a:srgbClr>
                    </a:solidFill>
                    <a:effectLst/>
                    <a:latin typeface="Times New Roman" pitchFamily="24"/>
                    <a:ea typeface="Times New Roman" pitchFamily="24"/>
                  </a:rPr>
                  <a:t>.</a:t>
                </a:r>
                <a:r>
                  <a:rPr lang="zh-CN" altLang="zh-CN" sz="100" b="0" i="0" u="none" spc="-100">
                    <a:noFill/>
                    <a:effectLst/>
                    <a:latin typeface="白正"/>
                    <a:ea typeface="宋体"/>
                  </a:rPr>
                  <a:t>⁠</a:t>
                </a:r>
              </a:p>
            </p:txBody>
          </p:sp>
        </mc:Choice>
        <mc:Fallback xmlns="">
          <p:sp>
            <p:nvSpPr>
              <p:cNvPr id="7" name="yt_shape_11641"/>
              <p:cNvSpPr txBox="1">
                <a:spLocks noRot="1" noChangeAspect="1" noMove="1" noResize="1" noEditPoints="1" noAdjustHandles="1" noChangeArrowheads="1" noChangeShapeType="1" noTextEdit="1"/>
              </p:cNvSpPr>
              <p:nvPr/>
            </p:nvSpPr>
            <p:spPr>
              <a:xfrm>
                <a:off x="540000" y="2694880"/>
                <a:ext cx="4658327" cy="2744790"/>
              </a:xfrm>
              <a:prstGeom prst="rect">
                <a:avLst/>
              </a:prstGeom>
              <a:blipFill>
                <a:blip r:embed="rId4"/>
                <a:stretch>
                  <a:fillRect l="-4058" t="-1778" r="-3010" b="-6222"/>
                </a:stretch>
              </a:blipFill>
            </p:spPr>
            <p:txBody>
              <a:bodyPr/>
              <a:lstStyle/>
              <a:p>
                <a:r>
                  <a:rPr lang="zh-CN" altLang="en-US">
                    <a:noFill/>
                  </a:rPr>
                  <a:t> </a:t>
                </a:r>
              </a:p>
            </p:txBody>
          </p:sp>
        </mc:Fallback>
      </mc:AlternateContent>
      <p:sp>
        <p:nvSpPr>
          <p:cNvPr id="8" name="文本框 7">
            <a:extLst>
              <a:ext uri="{FF2B5EF4-FFF2-40B4-BE49-F238E27FC236}">
                <a16:creationId xmlns:a16="http://schemas.microsoft.com/office/drawing/2014/main" id="{3F167E7A-CADF-28BE-27FC-067D586ED5AE}"/>
              </a:ext>
            </a:extLst>
          </p:cNvPr>
          <p:cNvSpPr txBox="1"/>
          <p:nvPr/>
        </p:nvSpPr>
        <p:spPr>
          <a:xfrm>
            <a:off x="449989" y="2130091"/>
            <a:ext cx="3634486" cy="51798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证明：连接</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BD</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交</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AC</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于</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O</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a:t>
            </a:r>
            <a:endParaRPr lang="zh-CN" altLang="en-US">
              <a:solidFill>
                <a:srgbClr val="FF0000"/>
              </a:solidFill>
            </a:endParaRPr>
          </a:p>
        </p:txBody>
      </p:sp>
      <p:sp>
        <p:nvSpPr>
          <p:cNvPr id="9" name="文本框 8">
            <a:extLst>
              <a:ext uri="{FF2B5EF4-FFF2-40B4-BE49-F238E27FC236}">
                <a16:creationId xmlns:a16="http://schemas.microsoft.com/office/drawing/2014/main" id="{0C9A1F00-B60D-BDBB-475D-2DEAAC23186A}"/>
              </a:ext>
            </a:extLst>
          </p:cNvPr>
          <p:cNvSpPr txBox="1"/>
          <p:nvPr/>
        </p:nvSpPr>
        <p:spPr>
          <a:xfrm>
            <a:off x="449989" y="2648074"/>
            <a:ext cx="4328223"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四边形</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ABCD</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是平行四边形，</a:t>
            </a:r>
            <a:endParaRPr lang="zh-CN" altLang="en-US">
              <a:solidFill>
                <a:srgbClr val="FF0000"/>
              </a:solidFill>
            </a:endParaRPr>
          </a:p>
        </p:txBody>
      </p:sp>
      <mc:AlternateContent xmlns:mc="http://schemas.openxmlformats.org/markup-compatibility/2006" xmlns:a14="http://schemas.microsoft.com/office/drawing/2010/main">
        <mc:Choice Requires="a14">
          <p:sp>
            <p:nvSpPr>
              <p:cNvPr id="10" name="文本框 9">
                <a:extLst>
                  <a:ext uri="{FF2B5EF4-FFF2-40B4-BE49-F238E27FC236}">
                    <a16:creationId xmlns:a16="http://schemas.microsoft.com/office/drawing/2014/main" id="{F3043D2B-9955-54FD-B92C-746DB6936AB6}"/>
                  </a:ext>
                </a:extLst>
              </p:cNvPr>
              <p:cNvSpPr txBox="1"/>
              <p:nvPr/>
            </p:nvSpPr>
            <p:spPr>
              <a:xfrm>
                <a:off x="449989" y="3123562"/>
                <a:ext cx="2747074" cy="765061"/>
              </a:xfrm>
              <a:prstGeom prst="rect">
                <a:avLst/>
              </a:prstGeom>
              <a:noFill/>
            </p:spPr>
            <p:txBody>
              <a:bodyPr vert="horz" wrap="none" rtlCol="0" anchor="ctr">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rPr>
                  <a:t>AO</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rPr>
                  <a:t>CO</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1</m:t>
                        </m:r>
                      </m:num>
                      <m:den>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2</m:t>
                        </m:r>
                      </m:den>
                    </m:f>
                  </m:oMath>
                </a14:m>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rPr>
                  <a:t>AC</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rPr>
                  <a:t>，</a:t>
                </a:r>
                <a:endParaRPr lang="zh-CN" altLang="en-US">
                  <a:solidFill>
                    <a:srgbClr val="FF0000"/>
                  </a:solidFill>
                </a:endParaRPr>
              </a:p>
            </p:txBody>
          </p:sp>
        </mc:Choice>
        <mc:Fallback xmlns="">
          <p:sp>
            <p:nvSpPr>
              <p:cNvPr id="10" name="文本框 9">
                <a:extLst>
                  <a:ext uri="{FF2B5EF4-FFF2-40B4-BE49-F238E27FC236}">
                    <a16:creationId xmlns:a16="http://schemas.microsoft.com/office/drawing/2014/main" id="{F3043D2B-9955-54FD-B92C-746DB6936AB6}"/>
                  </a:ext>
                </a:extLst>
              </p:cNvPr>
              <p:cNvSpPr txBox="1">
                <a:spLocks noRot="1" noChangeAspect="1" noMove="1" noResize="1" noEditPoints="1" noAdjustHandles="1" noChangeArrowheads="1" noChangeShapeType="1" noTextEdit="1"/>
              </p:cNvSpPr>
              <p:nvPr/>
            </p:nvSpPr>
            <p:spPr>
              <a:xfrm>
                <a:off x="449989" y="3123562"/>
                <a:ext cx="2747074" cy="765061"/>
              </a:xfrm>
              <a:prstGeom prst="rect">
                <a:avLst/>
              </a:prstGeom>
              <a:blipFill>
                <a:blip r:embed="rId5"/>
                <a:stretch>
                  <a:fillRect l="-3556" r="-3556" b="-3175"/>
                </a:stretch>
              </a:blipFill>
            </p:spPr>
            <p:txBody>
              <a:bodyPr/>
              <a:lstStyle/>
              <a:p>
                <a:r>
                  <a:rPr lang="zh-CN" altLang="en-US">
                    <a:noFill/>
                  </a:rPr>
                  <a:t> </a:t>
                </a:r>
              </a:p>
            </p:txBody>
          </p:sp>
        </mc:Fallback>
      </mc:AlternateContent>
      <p:sp>
        <p:nvSpPr>
          <p:cNvPr id="11" name="文本框 10">
            <a:extLst>
              <a:ext uri="{FF2B5EF4-FFF2-40B4-BE49-F238E27FC236}">
                <a16:creationId xmlns:a16="http://schemas.microsoft.com/office/drawing/2014/main" id="{CF0B7B7B-1F86-E313-D54E-D5DF12E0007A}"/>
              </a:ext>
            </a:extLst>
          </p:cNvPr>
          <p:cNvSpPr txBox="1"/>
          <p:nvPr/>
        </p:nvSpPr>
        <p:spPr>
          <a:xfrm>
            <a:off x="449989" y="3795011"/>
            <a:ext cx="4615561"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又</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四边形</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EBFD</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是平行四边形，</a:t>
            </a:r>
            <a:endParaRPr lang="zh-CN" altLang="en-US">
              <a:solidFill>
                <a:srgbClr val="FF0000"/>
              </a:solidFill>
            </a:endParaRPr>
          </a:p>
        </p:txBody>
      </p:sp>
      <mc:AlternateContent xmlns:mc="http://schemas.openxmlformats.org/markup-compatibility/2006" xmlns:a14="http://schemas.microsoft.com/office/drawing/2010/main">
        <mc:Choice Requires="a14">
          <p:sp>
            <p:nvSpPr>
              <p:cNvPr id="12" name="文本框 11">
                <a:extLst>
                  <a:ext uri="{FF2B5EF4-FFF2-40B4-BE49-F238E27FC236}">
                    <a16:creationId xmlns:a16="http://schemas.microsoft.com/office/drawing/2014/main" id="{775BE122-43E5-A325-95DA-4EA1ED3A2A4F}"/>
                  </a:ext>
                </a:extLst>
              </p:cNvPr>
              <p:cNvSpPr txBox="1"/>
              <p:nvPr/>
            </p:nvSpPr>
            <p:spPr>
              <a:xfrm>
                <a:off x="449989" y="4270499"/>
                <a:ext cx="2712149" cy="765061"/>
              </a:xfrm>
              <a:prstGeom prst="rect">
                <a:avLst/>
              </a:prstGeom>
              <a:noFill/>
            </p:spPr>
            <p:txBody>
              <a:bodyPr vert="horz" wrap="none" rtlCol="0" anchor="ctr">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rPr>
                  <a:t>EO</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rPr>
                  <a:t>FO</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1</m:t>
                        </m:r>
                      </m:num>
                      <m:den>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2</m:t>
                        </m:r>
                      </m:den>
                    </m:f>
                  </m:oMath>
                </a14:m>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rPr>
                  <a:t>EF</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rPr>
                  <a:t>，</a:t>
                </a:r>
                <a:endParaRPr lang="zh-CN" altLang="en-US">
                  <a:solidFill>
                    <a:srgbClr val="FF0000"/>
                  </a:solidFill>
                </a:endParaRPr>
              </a:p>
            </p:txBody>
          </p:sp>
        </mc:Choice>
        <mc:Fallback xmlns="">
          <p:sp>
            <p:nvSpPr>
              <p:cNvPr id="12" name="文本框 11">
                <a:extLst>
                  <a:ext uri="{FF2B5EF4-FFF2-40B4-BE49-F238E27FC236}">
                    <a16:creationId xmlns:a16="http://schemas.microsoft.com/office/drawing/2014/main" id="{775BE122-43E5-A325-95DA-4EA1ED3A2A4F}"/>
                  </a:ext>
                </a:extLst>
              </p:cNvPr>
              <p:cNvSpPr txBox="1">
                <a:spLocks noRot="1" noChangeAspect="1" noMove="1" noResize="1" noEditPoints="1" noAdjustHandles="1" noChangeArrowheads="1" noChangeShapeType="1" noTextEdit="1"/>
              </p:cNvSpPr>
              <p:nvPr/>
            </p:nvSpPr>
            <p:spPr>
              <a:xfrm>
                <a:off x="449989" y="4270499"/>
                <a:ext cx="2712149" cy="765061"/>
              </a:xfrm>
              <a:prstGeom prst="rect">
                <a:avLst/>
              </a:prstGeom>
              <a:blipFill>
                <a:blip r:embed="rId6"/>
                <a:stretch>
                  <a:fillRect l="-3596" r="-3371" b="-3200"/>
                </a:stretch>
              </a:blipFill>
            </p:spPr>
            <p:txBody>
              <a:bodyPr/>
              <a:lstStyle/>
              <a:p>
                <a:r>
                  <a:rPr lang="zh-CN" altLang="en-US">
                    <a:noFill/>
                  </a:rPr>
                  <a:t> </a:t>
                </a:r>
              </a:p>
            </p:txBody>
          </p:sp>
        </mc:Fallback>
      </mc:AlternateContent>
      <p:sp>
        <p:nvSpPr>
          <p:cNvPr id="13" name="文本框 12">
            <a:extLst>
              <a:ext uri="{FF2B5EF4-FFF2-40B4-BE49-F238E27FC236}">
                <a16:creationId xmlns:a16="http://schemas.microsoft.com/office/drawing/2014/main" id="{4D8F748E-EE09-8A72-529A-811AE5DE35C5}"/>
              </a:ext>
            </a:extLst>
          </p:cNvPr>
          <p:cNvSpPr txBox="1"/>
          <p:nvPr/>
        </p:nvSpPr>
        <p:spPr>
          <a:xfrm>
            <a:off x="449989" y="4941948"/>
            <a:ext cx="4793361"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AO</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EO</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CO</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FO</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，即</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AE</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CF</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blinds(horizontal)">
                                      <p:cBhvr>
                                        <p:cTn id="7" dur="500"/>
                                        <p:tgtEl>
                                          <p:spTgt spid="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9">
                                            <p:txEl>
                                              <p:pRg st="0" end="0"/>
                                            </p:txEl>
                                          </p:spTgt>
                                        </p:tgtEl>
                                        <p:attrNameLst>
                                          <p:attrName>style.visibility</p:attrName>
                                        </p:attrNameLst>
                                      </p:cBhvr>
                                      <p:to>
                                        <p:strVal val="visible"/>
                                      </p:to>
                                    </p:set>
                                    <p:animEffect transition="in" filter="blinds(horizontal)">
                                      <p:cBhvr>
                                        <p:cTn id="17" dur="500"/>
                                        <p:tgtEl>
                                          <p:spTgt spid="9">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0">
                                            <p:txEl>
                                              <p:pRg st="0" end="0"/>
                                            </p:txEl>
                                          </p:spTgt>
                                        </p:tgtEl>
                                        <p:attrNameLst>
                                          <p:attrName>style.visibility</p:attrName>
                                        </p:attrNameLst>
                                      </p:cBhvr>
                                      <p:to>
                                        <p:strVal val="visible"/>
                                      </p:to>
                                    </p:set>
                                    <p:animEffect transition="in" filter="blinds(horizontal)">
                                      <p:cBhvr>
                                        <p:cTn id="22" dur="500"/>
                                        <p:tgtEl>
                                          <p:spTgt spid="10">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1">
                                            <p:txEl>
                                              <p:pRg st="0" end="0"/>
                                            </p:txEl>
                                          </p:spTgt>
                                        </p:tgtEl>
                                        <p:attrNameLst>
                                          <p:attrName>style.visibility</p:attrName>
                                        </p:attrNameLst>
                                      </p:cBhvr>
                                      <p:to>
                                        <p:strVal val="visible"/>
                                      </p:to>
                                    </p:set>
                                    <p:animEffect transition="in" filter="blinds(horizontal)">
                                      <p:cBhvr>
                                        <p:cTn id="27" dur="500"/>
                                        <p:tgtEl>
                                          <p:spTgt spid="11">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2">
                                            <p:txEl>
                                              <p:pRg st="0" end="0"/>
                                            </p:txEl>
                                          </p:spTgt>
                                        </p:tgtEl>
                                        <p:attrNameLst>
                                          <p:attrName>style.visibility</p:attrName>
                                        </p:attrNameLst>
                                      </p:cBhvr>
                                      <p:to>
                                        <p:strVal val="visible"/>
                                      </p:to>
                                    </p:set>
                                    <p:animEffect transition="in" filter="blinds(horizontal)">
                                      <p:cBhvr>
                                        <p:cTn id="32" dur="500"/>
                                        <p:tgtEl>
                                          <p:spTgt spid="12">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3">
                                            <p:txEl>
                                              <p:pRg st="0" end="0"/>
                                            </p:txEl>
                                          </p:spTgt>
                                        </p:tgtEl>
                                        <p:attrNameLst>
                                          <p:attrName>style.visibility</p:attrName>
                                        </p:attrNameLst>
                                      </p:cBhvr>
                                      <p:to>
                                        <p:strVal val="visible"/>
                                      </p:to>
                                    </p:set>
                                    <p:animEffect transition="in" filter="blinds(horizontal)">
                                      <p:cBhvr>
                                        <p:cTn id="37"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allAtOnce"/>
      <p:bldP spid="9" grpId="0" build="allAtOnce"/>
      <p:bldP spid="10" grpId="0" build="allAtOnce"/>
      <p:bldP spid="11" grpId="0" build="allAtOnce"/>
      <p:bldP spid="12" grpId="0" build="allAtOnce"/>
      <p:bldP spid="13" grpId="0" build="allAtOnce"/>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1648" name="yt_shape_11648"/>
          <p:cNvSpPr txBox="1"/>
          <p:nvPr/>
        </p:nvSpPr>
        <p:spPr>
          <a:xfrm>
            <a:off x="540118" y="1669129"/>
            <a:ext cx="11316521" cy="960263"/>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10.</a:t>
            </a:r>
            <a:r>
              <a:rPr lang="zh-CN" altLang="zh-CN" sz="2400" b="0" i="0" u="none" dirty="0">
                <a:solidFill>
                  <a:srgbClr val="000000"/>
                </a:solidFill>
                <a:effectLst/>
                <a:latin typeface="白正" pitchFamily="24"/>
                <a:ea typeface="宋体" pitchFamily="24"/>
              </a:rPr>
              <a:t>如图，在</a:t>
            </a:r>
            <a:r>
              <a:rPr lang="en-US" altLang="zh-CN" sz="2400" b="0" i="0" u="none" dirty="0">
                <a:solidFill>
                  <a:srgbClr val="000000"/>
                </a:solidFill>
                <a:effectLst/>
                <a:latin typeface="Times New Roman" pitchFamily="24"/>
                <a:ea typeface="Times New Roman" pitchFamily="24"/>
              </a:rPr>
              <a:t>▱</a:t>
            </a:r>
            <a:r>
              <a:rPr lang="en-US" altLang="zh-CN" sz="2400" b="0" i="1" u="none" dirty="0">
                <a:solidFill>
                  <a:srgbClr val="000000"/>
                </a:solidFill>
                <a:effectLst/>
                <a:latin typeface="Times New Roman" pitchFamily="24"/>
                <a:ea typeface="Times New Roman" pitchFamily="24"/>
              </a:rPr>
              <a:t>ABCD</a:t>
            </a:r>
            <a:r>
              <a:rPr lang="zh-CN" altLang="zh-CN" sz="2400" b="0" i="0" u="none" dirty="0">
                <a:solidFill>
                  <a:srgbClr val="000000"/>
                </a:solidFill>
                <a:effectLst/>
                <a:latin typeface="白正" pitchFamily="24"/>
                <a:ea typeface="宋体" pitchFamily="24"/>
              </a:rPr>
              <a:t>中，</a:t>
            </a:r>
            <a:r>
              <a:rPr lang="en-US" altLang="zh-CN" sz="2400" b="0" i="1" u="none" dirty="0">
                <a:solidFill>
                  <a:srgbClr val="000000"/>
                </a:solidFill>
                <a:effectLst/>
                <a:latin typeface="Times New Roman" pitchFamily="24"/>
                <a:ea typeface="Times New Roman" pitchFamily="24"/>
              </a:rPr>
              <a:t>BE</a:t>
            </a:r>
            <a:r>
              <a:rPr lang="en-US" altLang="zh-CN" sz="2400" b="0" i="0" u="none" dirty="0">
                <a:solidFill>
                  <a:srgbClr val="000000"/>
                </a:solidFill>
                <a:effectLst/>
                <a:latin typeface="宋体" pitchFamily="24"/>
                <a:ea typeface="宋体" pitchFamily="24"/>
              </a:rPr>
              <a:t>⊥</a:t>
            </a:r>
            <a:r>
              <a:rPr lang="en-US" altLang="zh-CN" sz="2400" b="0" i="1" u="none" dirty="0">
                <a:solidFill>
                  <a:srgbClr val="000000"/>
                </a:solidFill>
                <a:effectLst/>
                <a:latin typeface="Times New Roman" pitchFamily="24"/>
                <a:ea typeface="Times New Roman" pitchFamily="24"/>
              </a:rPr>
              <a:t>DC</a:t>
            </a:r>
            <a:r>
              <a:rPr lang="zh-CN" altLang="zh-CN" sz="2400" b="0" i="0" u="none" dirty="0">
                <a:solidFill>
                  <a:srgbClr val="000000"/>
                </a:solidFill>
                <a:effectLst/>
                <a:latin typeface="白正" pitchFamily="24"/>
                <a:ea typeface="宋体" pitchFamily="24"/>
              </a:rPr>
              <a:t>于</a:t>
            </a:r>
            <a:r>
              <a:rPr lang="en-US" altLang="zh-CN" sz="2400" b="0" i="1" u="none" dirty="0">
                <a:solidFill>
                  <a:srgbClr val="000000"/>
                </a:solidFill>
                <a:effectLst/>
                <a:latin typeface="Times New Roman" pitchFamily="24"/>
                <a:ea typeface="Times New Roman" pitchFamily="24"/>
              </a:rPr>
              <a:t>E</a:t>
            </a:r>
            <a:r>
              <a:rPr lang="zh-CN" altLang="zh-CN" sz="2400" b="0" i="0" u="none" dirty="0">
                <a:solidFill>
                  <a:srgbClr val="000000"/>
                </a:solidFill>
                <a:effectLst/>
                <a:latin typeface="白正" pitchFamily="24"/>
                <a:ea typeface="宋体" pitchFamily="24"/>
              </a:rPr>
              <a:t>，</a:t>
            </a:r>
            <a:r>
              <a:rPr lang="en-US" altLang="zh-CN" sz="2400" b="0" i="1" u="none" dirty="0">
                <a:solidFill>
                  <a:srgbClr val="000000"/>
                </a:solidFill>
                <a:effectLst/>
                <a:latin typeface="Times New Roman" pitchFamily="24"/>
                <a:ea typeface="Times New Roman" pitchFamily="24"/>
              </a:rPr>
              <a:t>BF</a:t>
            </a:r>
            <a:r>
              <a:rPr lang="en-US" altLang="zh-CN" sz="2400" b="0" i="0" u="none" dirty="0">
                <a:solidFill>
                  <a:srgbClr val="000000"/>
                </a:solidFill>
                <a:effectLst/>
                <a:latin typeface="宋体" pitchFamily="24"/>
                <a:ea typeface="宋体" pitchFamily="24"/>
              </a:rPr>
              <a:t>⊥</a:t>
            </a:r>
            <a:r>
              <a:rPr lang="en-US" altLang="zh-CN" sz="2400" b="0" i="1" u="none" dirty="0">
                <a:solidFill>
                  <a:srgbClr val="000000"/>
                </a:solidFill>
                <a:effectLst/>
                <a:latin typeface="Times New Roman" pitchFamily="24"/>
                <a:ea typeface="Times New Roman" pitchFamily="24"/>
              </a:rPr>
              <a:t>DA</a:t>
            </a:r>
            <a:r>
              <a:rPr lang="zh-CN" altLang="zh-CN" sz="2400" b="0" i="0" u="none" dirty="0">
                <a:solidFill>
                  <a:srgbClr val="000000"/>
                </a:solidFill>
                <a:effectLst/>
                <a:latin typeface="白正" pitchFamily="24"/>
                <a:ea typeface="宋体" pitchFamily="24"/>
              </a:rPr>
              <a:t>于点</a:t>
            </a:r>
            <a:r>
              <a:rPr lang="en-US" altLang="zh-CN" sz="2400" b="0" i="1" u="none" dirty="0">
                <a:solidFill>
                  <a:srgbClr val="000000"/>
                </a:solidFill>
                <a:effectLst/>
                <a:latin typeface="Times New Roman" pitchFamily="24"/>
                <a:ea typeface="Times New Roman" pitchFamily="24"/>
              </a:rPr>
              <a:t>F</a:t>
            </a:r>
            <a:r>
              <a:rPr lang="zh-CN" altLang="zh-CN" sz="2400" b="0" i="0" u="none" dirty="0">
                <a:solidFill>
                  <a:srgbClr val="000000"/>
                </a:solidFill>
                <a:effectLst/>
                <a:latin typeface="白正" pitchFamily="24"/>
                <a:ea typeface="宋体" pitchFamily="24"/>
              </a:rPr>
              <a:t>，若</a:t>
            </a:r>
            <a:r>
              <a:rPr lang="en-US" altLang="zh-CN" sz="2400" b="0" i="0" u="none" dirty="0">
                <a:solidFill>
                  <a:srgbClr val="000000"/>
                </a:solidFill>
                <a:effectLst/>
                <a:latin typeface="宋体" pitchFamily="24"/>
                <a:ea typeface="宋体" pitchFamily="24"/>
              </a:rPr>
              <a:t>∠</a:t>
            </a:r>
            <a:r>
              <a:rPr lang="en-US" altLang="zh-CN" sz="2400" b="0" i="1" u="none" dirty="0">
                <a:solidFill>
                  <a:srgbClr val="000000"/>
                </a:solidFill>
                <a:effectLst/>
                <a:latin typeface="Times New Roman" pitchFamily="24"/>
                <a:ea typeface="Times New Roman" pitchFamily="24"/>
              </a:rPr>
              <a:t>A</a:t>
            </a:r>
            <a:r>
              <a:rPr lang="zh-CN"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Times New Roman" pitchFamily="24"/>
              </a:rPr>
              <a:t>30°</a:t>
            </a:r>
            <a:r>
              <a:rPr lang="zh-CN" altLang="zh-CN" sz="2400" b="0" i="0" u="none" dirty="0">
                <a:solidFill>
                  <a:srgbClr val="000000"/>
                </a:solidFill>
                <a:effectLst/>
                <a:latin typeface="白正" pitchFamily="24"/>
                <a:ea typeface="宋体" pitchFamily="24"/>
              </a:rPr>
              <a:t>，</a:t>
            </a:r>
            <a:r>
              <a:rPr lang="en-US" altLang="zh-CN" sz="2400" b="0" i="1" u="none" dirty="0">
                <a:solidFill>
                  <a:srgbClr val="000000"/>
                </a:solidFill>
                <a:effectLst/>
                <a:latin typeface="Times New Roman" pitchFamily="24"/>
                <a:ea typeface="Times New Roman" pitchFamily="24"/>
              </a:rPr>
              <a:t>BE</a:t>
            </a:r>
            <a:r>
              <a:rPr lang="zh-CN"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Times New Roman" pitchFamily="24"/>
              </a:rPr>
              <a:t>8</a:t>
            </a:r>
            <a:r>
              <a:rPr lang="zh-CN" altLang="zh-CN" sz="2400" b="0" i="0" u="none" dirty="0">
                <a:solidFill>
                  <a:srgbClr val="000000"/>
                </a:solidFill>
                <a:effectLst/>
                <a:latin typeface="白正" pitchFamily="24"/>
                <a:ea typeface="宋体" pitchFamily="24"/>
              </a:rPr>
              <a:t>，</a:t>
            </a:r>
            <a:r>
              <a:rPr lang="en-US" altLang="zh-CN" sz="2400" b="0" i="1" u="none" dirty="0">
                <a:solidFill>
                  <a:srgbClr val="000000"/>
                </a:solidFill>
                <a:effectLst/>
                <a:latin typeface="Times New Roman" pitchFamily="24"/>
                <a:ea typeface="Times New Roman" pitchFamily="24"/>
              </a:rPr>
              <a:t>BF</a:t>
            </a:r>
            <a:r>
              <a:rPr lang="zh-CN"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Times New Roman" pitchFamily="24"/>
              </a:rPr>
              <a:t>7.</a:t>
            </a:r>
            <a:r>
              <a:rPr lang="zh-CN" altLang="zh-CN" sz="2400" b="0" i="0" u="none" dirty="0">
                <a:solidFill>
                  <a:srgbClr val="000000"/>
                </a:solidFill>
                <a:effectLst/>
                <a:latin typeface="白正" pitchFamily="24"/>
                <a:ea typeface="宋体" pitchFamily="24"/>
              </a:rPr>
              <a:t>求</a:t>
            </a:r>
            <a:r>
              <a:rPr lang="en-US" altLang="zh-CN" sz="2400" b="0" i="0" u="none" dirty="0">
                <a:solidFill>
                  <a:srgbClr val="000000"/>
                </a:solidFill>
                <a:effectLst/>
                <a:latin typeface="Times New Roman" pitchFamily="24"/>
                <a:ea typeface="Times New Roman" pitchFamily="24"/>
              </a:rPr>
              <a:t>▱</a:t>
            </a:r>
            <a:r>
              <a:rPr lang="en-US" altLang="zh-CN" sz="2400" b="0" i="1" u="none" dirty="0">
                <a:solidFill>
                  <a:srgbClr val="000000"/>
                </a:solidFill>
                <a:effectLst/>
                <a:latin typeface="Times New Roman" pitchFamily="24"/>
                <a:ea typeface="Times New Roman" pitchFamily="24"/>
              </a:rPr>
              <a:t>ABCD</a:t>
            </a:r>
            <a:r>
              <a:rPr lang="zh-CN" altLang="zh-CN" sz="2400" b="0" i="0" u="none" dirty="0">
                <a:solidFill>
                  <a:srgbClr val="000000"/>
                </a:solidFill>
                <a:effectLst/>
                <a:latin typeface="白正" pitchFamily="24"/>
                <a:ea typeface="宋体" pitchFamily="24"/>
              </a:rPr>
              <a:t>的面积和周长</a:t>
            </a:r>
            <a:r>
              <a:rPr lang="en-US" altLang="zh-CN" sz="2400" b="0" i="0" u="none" dirty="0">
                <a:solidFill>
                  <a:srgbClr val="000000"/>
                </a:solidFill>
                <a:effectLst/>
                <a:latin typeface="Times New Roman" pitchFamily="24"/>
                <a:ea typeface="Times New Roman" pitchFamily="24"/>
              </a:rPr>
              <a:t>.</a:t>
            </a:r>
          </a:p>
        </p:txBody>
      </p:sp>
      <p:pic>
        <p:nvPicPr>
          <p:cNvPr id="11649" name="yt_image_11649">
            <a:extLst>
              <a:ext uri="">
                <a16:creationId xmlns:a14="http://schemas.microsoft.com/office/drawing/2010/main" xmlns:a16="http://schemas.microsoft.com/office/drawing/2014/main" xmlns="" id="{5351258F-BC95-41E6-9372-C2FE361B0291}"/>
              </a:ext>
            </a:extLst>
          </p:cNvPr>
          <p:cNvPicPr>
            <a:picLocks noChangeAspect="1" noChangeArrowheads="1"/>
          </p:cNvPicPr>
          <p:nvPr/>
        </p:nvPicPr>
        <p:blipFill>
          <a:blip r:embed="rId2" cstate="print"/>
          <a:srcRect/>
          <a:stretch>
            <a:fillRect/>
          </a:stretch>
        </p:blipFill>
        <p:spPr bwMode="auto">
          <a:xfrm>
            <a:off x="9167589" y="2780928"/>
            <a:ext cx="2508642" cy="1058418"/>
          </a:xfrm>
          <a:prstGeom prst="rect">
            <a:avLst/>
          </a:prstGeom>
          <a:noFill/>
          <a:extLst>
            <a:ext uri="{909E8E84-426E-40DD-AFC4-6F175D3DCCD1}">
              <a14:hiddenFill xmlns:a14="http://schemas.microsoft.com/office/drawing/2010/main">
                <a:solidFill>
                  <a:srgbClr val="FFFFFF"/>
                </a:solidFill>
              </a14:hiddenFill>
            </a:ext>
          </a:extLst>
        </p:spPr>
      </p:pic>
      <p:sp>
        <p:nvSpPr>
          <p:cNvPr id="11651" name="yt_shape_11651"/>
          <p:cNvSpPr txBox="1"/>
          <p:nvPr/>
        </p:nvSpPr>
        <p:spPr>
          <a:xfrm>
            <a:off x="540000" y="2664825"/>
            <a:ext cx="6049733" cy="2349041"/>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FF0000">
                    <a:alpha val="0"/>
                  </a:srgbClr>
                </a:solidFill>
                <a:effectLst/>
                <a:latin typeface="白正" pitchFamily="24"/>
                <a:ea typeface="楷体" pitchFamily="24"/>
              </a:rPr>
              <a:t>解：</a:t>
            </a:r>
            <a:r>
              <a:rPr lang="en-US"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白正" pitchFamily="24"/>
                <a:ea typeface="楷体" pitchFamily="24"/>
              </a:rPr>
              <a:t>四边形</a:t>
            </a:r>
            <a:r>
              <a:rPr lang="en-US" altLang="zh-CN" sz="2400" b="0" i="1" u="none">
                <a:solidFill>
                  <a:srgbClr val="FF0000">
                    <a:alpha val="0"/>
                  </a:srgbClr>
                </a:solidFill>
                <a:effectLst/>
                <a:latin typeface="Times New Roman" pitchFamily="24"/>
                <a:ea typeface="Times New Roman" pitchFamily="24"/>
              </a:rPr>
              <a:t>ABCD</a:t>
            </a:r>
            <a:r>
              <a:rPr lang="zh-CN" altLang="zh-CN" sz="2400" b="0" i="0" u="none">
                <a:solidFill>
                  <a:srgbClr val="FF0000">
                    <a:alpha val="0"/>
                  </a:srgbClr>
                </a:solidFill>
                <a:effectLst/>
                <a:latin typeface="白正" pitchFamily="24"/>
                <a:ea typeface="楷体" pitchFamily="24"/>
              </a:rPr>
              <a:t>是平行四边形，</a:t>
            </a:r>
            <a:r>
              <a:rPr lang="zh-CN" altLang="zh-CN" sz="100" b="0" i="0" u="none" spc="-100">
                <a:noFill/>
                <a:effectLst/>
                <a:latin typeface="白正"/>
                <a:ea typeface="宋体"/>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AB</a:t>
            </a:r>
            <a:r>
              <a:rPr lang="zh-CN"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CD</a:t>
            </a:r>
            <a:r>
              <a:rPr lang="zh-CN" altLang="zh-CN" sz="2400" b="0" i="0" u="none">
                <a:solidFill>
                  <a:srgbClr val="FF0000">
                    <a:alpha val="0"/>
                  </a:srgbClr>
                </a:solidFill>
                <a:effectLst/>
                <a:latin typeface="白正" pitchFamily="24"/>
                <a:ea typeface="楷体" pitchFamily="24"/>
              </a:rPr>
              <a:t>，</a:t>
            </a:r>
            <a:r>
              <a:rPr lang="en-US" altLang="zh-CN" sz="2400" b="0" i="1" u="none">
                <a:solidFill>
                  <a:srgbClr val="FF0000">
                    <a:alpha val="0"/>
                  </a:srgbClr>
                </a:solidFill>
                <a:effectLst/>
                <a:latin typeface="Times New Roman" pitchFamily="24"/>
                <a:ea typeface="Times New Roman" pitchFamily="24"/>
              </a:rPr>
              <a:t>AD</a:t>
            </a:r>
            <a:r>
              <a:rPr lang="zh-CN"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BC</a:t>
            </a:r>
            <a:r>
              <a:rPr lang="zh-CN" altLang="zh-CN" sz="2400" b="0" i="0" u="none">
                <a:solidFill>
                  <a:srgbClr val="FF0000">
                    <a:alpha val="0"/>
                  </a:srgbClr>
                </a:solidFill>
                <a:effectLst/>
                <a:latin typeface="白正" pitchFamily="24"/>
                <a:ea typeface="楷体" pitchFamily="24"/>
              </a:rPr>
              <a:t>，</a:t>
            </a:r>
            <a:r>
              <a:rPr lang="en-US"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C</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A</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30°</a:t>
            </a:r>
            <a:r>
              <a:rPr lang="zh-CN" altLang="zh-CN" sz="2400" b="0" i="0" u="none">
                <a:solidFill>
                  <a:srgbClr val="FF0000">
                    <a:alpha val="0"/>
                  </a:srgbClr>
                </a:solidFill>
                <a:effectLst/>
                <a:latin typeface="白正" pitchFamily="24"/>
                <a:ea typeface="楷体" pitchFamily="24"/>
              </a:rPr>
              <a:t>，</a:t>
            </a:r>
            <a:r>
              <a:rPr lang="zh-CN" altLang="zh-CN" sz="100" b="0" i="0" u="none" spc="-100">
                <a:noFill/>
                <a:effectLst/>
                <a:latin typeface="白正"/>
                <a:ea typeface="宋体"/>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BE</a:t>
            </a:r>
            <a:r>
              <a:rPr lang="en-US"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DC</a:t>
            </a:r>
            <a:r>
              <a:rPr lang="zh-CN" altLang="zh-CN" sz="2400" b="0" i="0" u="none">
                <a:solidFill>
                  <a:srgbClr val="FF0000">
                    <a:alpha val="0"/>
                  </a:srgbClr>
                </a:solidFill>
                <a:effectLst/>
                <a:latin typeface="白正" pitchFamily="24"/>
                <a:ea typeface="楷体" pitchFamily="24"/>
              </a:rPr>
              <a:t>于</a:t>
            </a:r>
            <a:r>
              <a:rPr lang="en-US" altLang="zh-CN" sz="2400" b="0" i="1" u="none">
                <a:solidFill>
                  <a:srgbClr val="FF0000">
                    <a:alpha val="0"/>
                  </a:srgbClr>
                </a:solidFill>
                <a:effectLst/>
                <a:latin typeface="Times New Roman" pitchFamily="24"/>
                <a:ea typeface="Times New Roman" pitchFamily="24"/>
              </a:rPr>
              <a:t>E</a:t>
            </a:r>
            <a:r>
              <a:rPr lang="zh-CN" altLang="zh-CN" sz="2400" b="0" i="0" u="none">
                <a:solidFill>
                  <a:srgbClr val="FF0000">
                    <a:alpha val="0"/>
                  </a:srgbClr>
                </a:solidFill>
                <a:effectLst/>
                <a:latin typeface="白正" pitchFamily="24"/>
                <a:ea typeface="楷体" pitchFamily="24"/>
              </a:rPr>
              <a:t>，</a:t>
            </a:r>
            <a:r>
              <a:rPr lang="en-US" altLang="zh-CN" sz="2400" b="0" i="1" u="none">
                <a:solidFill>
                  <a:srgbClr val="FF0000">
                    <a:alpha val="0"/>
                  </a:srgbClr>
                </a:solidFill>
                <a:effectLst/>
                <a:latin typeface="Times New Roman" pitchFamily="24"/>
                <a:ea typeface="Times New Roman" pitchFamily="24"/>
              </a:rPr>
              <a:t>BF</a:t>
            </a:r>
            <a:r>
              <a:rPr lang="en-US"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DA</a:t>
            </a:r>
            <a:r>
              <a:rPr lang="zh-CN" altLang="zh-CN" sz="2400" b="0" i="0" u="none">
                <a:solidFill>
                  <a:srgbClr val="FF0000">
                    <a:alpha val="0"/>
                  </a:srgbClr>
                </a:solidFill>
                <a:effectLst/>
                <a:latin typeface="白正" pitchFamily="24"/>
                <a:ea typeface="楷体" pitchFamily="24"/>
              </a:rPr>
              <a:t>于</a:t>
            </a:r>
            <a:r>
              <a:rPr lang="en-US" altLang="zh-CN" sz="2400" b="0" i="1" u="none">
                <a:solidFill>
                  <a:srgbClr val="FF0000">
                    <a:alpha val="0"/>
                  </a:srgbClr>
                </a:solidFill>
                <a:effectLst/>
                <a:latin typeface="Times New Roman" pitchFamily="24"/>
                <a:ea typeface="Times New Roman" pitchFamily="24"/>
              </a:rPr>
              <a:t>F</a:t>
            </a:r>
            <a:r>
              <a:rPr lang="zh-CN" altLang="zh-CN" sz="2400" b="0" i="0" u="none">
                <a:solidFill>
                  <a:srgbClr val="FF0000">
                    <a:alpha val="0"/>
                  </a:srgbClr>
                </a:solidFill>
                <a:effectLst/>
                <a:latin typeface="白正" pitchFamily="24"/>
                <a:ea typeface="楷体" pitchFamily="24"/>
              </a:rPr>
              <a:t>，</a:t>
            </a:r>
            <a:r>
              <a:rPr lang="zh-CN" altLang="zh-CN" sz="100" b="0" i="0" u="none" spc="-100">
                <a:noFill/>
                <a:effectLst/>
                <a:latin typeface="白正"/>
                <a:ea typeface="宋体"/>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CD</a:t>
            </a:r>
            <a:r>
              <a:rPr lang="zh-CN"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AB</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2</a:t>
            </a:r>
            <a:r>
              <a:rPr lang="en-US" altLang="zh-CN" sz="2400" b="0" i="1" u="none">
                <a:solidFill>
                  <a:srgbClr val="FF0000">
                    <a:alpha val="0"/>
                  </a:srgbClr>
                </a:solidFill>
                <a:effectLst/>
                <a:latin typeface="Times New Roman" pitchFamily="24"/>
                <a:ea typeface="Times New Roman" pitchFamily="24"/>
              </a:rPr>
              <a:t>BF</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14</a:t>
            </a:r>
            <a:r>
              <a:rPr lang="zh-CN" altLang="zh-CN" sz="2400" b="0" i="0" u="none">
                <a:solidFill>
                  <a:srgbClr val="FF0000">
                    <a:alpha val="0"/>
                  </a:srgbClr>
                </a:solidFill>
                <a:effectLst/>
                <a:latin typeface="白正" pitchFamily="24"/>
                <a:ea typeface="楷体" pitchFamily="24"/>
              </a:rPr>
              <a:t>，</a:t>
            </a:r>
            <a:r>
              <a:rPr lang="en-US" altLang="zh-CN" sz="2400" b="0" i="1" u="none">
                <a:solidFill>
                  <a:srgbClr val="FF0000">
                    <a:alpha val="0"/>
                  </a:srgbClr>
                </a:solidFill>
                <a:effectLst/>
                <a:latin typeface="Times New Roman" pitchFamily="24"/>
                <a:ea typeface="Times New Roman" pitchFamily="24"/>
              </a:rPr>
              <a:t>AD</a:t>
            </a:r>
            <a:r>
              <a:rPr lang="zh-CN"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BC</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2</a:t>
            </a:r>
            <a:r>
              <a:rPr lang="en-US" altLang="zh-CN" sz="2400" b="0" i="1" u="none">
                <a:solidFill>
                  <a:srgbClr val="FF0000">
                    <a:alpha val="0"/>
                  </a:srgbClr>
                </a:solidFill>
                <a:effectLst/>
                <a:latin typeface="Times New Roman" pitchFamily="24"/>
                <a:ea typeface="Times New Roman" pitchFamily="24"/>
              </a:rPr>
              <a:t>BE</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16</a:t>
            </a:r>
            <a:r>
              <a:rPr lang="zh-CN" altLang="zh-CN" sz="2400" b="0" i="0" u="none">
                <a:solidFill>
                  <a:srgbClr val="FF0000">
                    <a:alpha val="0"/>
                  </a:srgbClr>
                </a:solidFill>
                <a:effectLst/>
                <a:latin typeface="白正" pitchFamily="24"/>
                <a:ea typeface="楷体" pitchFamily="24"/>
              </a:rPr>
              <a:t>，</a:t>
            </a:r>
            <a:r>
              <a:rPr lang="zh-CN" altLang="zh-CN" sz="100" b="0" i="0" u="none" spc="-100">
                <a:noFill/>
                <a:effectLst/>
                <a:latin typeface="白正"/>
                <a:ea typeface="宋体"/>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S</a:t>
            </a:r>
            <a:r>
              <a:rPr lang="en-US" altLang="zh-CN" sz="1600" b="0" i="0" u="none">
                <a:solidFill>
                  <a:srgbClr val="FF0000">
                    <a:alpha val="0"/>
                  </a:srgbClr>
                </a:solidFill>
                <a:effectLst/>
                <a:latin typeface="Times New Roman" pitchFamily="24"/>
                <a:ea typeface="Times New Roman" pitchFamily="24"/>
              </a:rPr>
              <a:t>▱</a:t>
            </a:r>
            <a:r>
              <a:rPr lang="en-US" altLang="zh-CN" sz="1600" b="0" i="1" u="none">
                <a:solidFill>
                  <a:srgbClr val="FF0000">
                    <a:alpha val="0"/>
                  </a:srgbClr>
                </a:solidFill>
                <a:effectLst/>
                <a:latin typeface="Times New Roman" pitchFamily="24"/>
                <a:ea typeface="Times New Roman" pitchFamily="24"/>
              </a:rPr>
              <a:t>ABCD</a:t>
            </a:r>
            <a:r>
              <a:rPr lang="zh-CN"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AD</a:t>
            </a:r>
            <a:r>
              <a:rPr lang="en-US" altLang="zh-CN" sz="2400" b="0" i="0" u="none">
                <a:solidFill>
                  <a:srgbClr val="FF0000">
                    <a:alpha val="0"/>
                  </a:srgbClr>
                </a:solidFill>
                <a:effectLst/>
                <a:latin typeface="Times New Roman" pitchFamily="24"/>
                <a:ea typeface="Times New Roman" pitchFamily="24"/>
              </a:rPr>
              <a:t>·</a:t>
            </a:r>
            <a:r>
              <a:rPr lang="en-US" altLang="zh-CN" sz="2400" b="0" i="1" u="none">
                <a:solidFill>
                  <a:srgbClr val="FF0000">
                    <a:alpha val="0"/>
                  </a:srgbClr>
                </a:solidFill>
                <a:effectLst/>
                <a:latin typeface="Times New Roman" pitchFamily="24"/>
                <a:ea typeface="Times New Roman" pitchFamily="24"/>
              </a:rPr>
              <a:t>BF</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16</a:t>
            </a:r>
            <a:r>
              <a:rPr lang="en-US"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7</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112</a:t>
            </a:r>
            <a:r>
              <a:rPr lang="zh-CN" altLang="zh-CN" sz="2400" b="0" i="0" u="none">
                <a:solidFill>
                  <a:srgbClr val="FF0000">
                    <a:alpha val="0"/>
                  </a:srgbClr>
                </a:solidFill>
                <a:effectLst/>
                <a:latin typeface="白正" pitchFamily="24"/>
                <a:ea typeface="楷体" pitchFamily="24"/>
              </a:rPr>
              <a:t>，</a:t>
            </a:r>
            <a:r>
              <a:rPr lang="zh-CN" altLang="zh-CN" sz="100" b="0" i="0" u="none" spc="-100">
                <a:noFill/>
                <a:effectLst/>
                <a:latin typeface="白正"/>
                <a:ea typeface="宋体"/>
              </a:rPr>
              <a:t>⁠</a:t>
            </a:r>
          </a:p>
        </p:txBody>
      </p:sp>
      <p:sp>
        <p:nvSpPr>
          <p:cNvPr id="11652" name="yt_shape_11652"/>
          <p:cNvSpPr txBox="1"/>
          <p:nvPr/>
        </p:nvSpPr>
        <p:spPr>
          <a:xfrm>
            <a:off x="540000" y="5064654"/>
            <a:ext cx="3616375" cy="428515"/>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FF0000">
                    <a:alpha val="0"/>
                  </a:srgbClr>
                </a:solidFill>
                <a:effectLst/>
                <a:latin typeface="白正" pitchFamily="24"/>
                <a:ea typeface="楷体" pitchFamily="24"/>
              </a:rPr>
              <a:t>周长为：</a:t>
            </a:r>
            <a:r>
              <a:rPr lang="en-US" altLang="zh-CN" sz="2400" b="0" i="0" u="none">
                <a:solidFill>
                  <a:srgbClr val="FF0000">
                    <a:alpha val="0"/>
                  </a:srgbClr>
                </a:solidFill>
                <a:effectLst/>
                <a:latin typeface="Times New Roman" pitchFamily="24"/>
                <a:ea typeface="Times New Roman" pitchFamily="24"/>
              </a:rPr>
              <a:t>2</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14</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16</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60.</a:t>
            </a:r>
            <a:r>
              <a:rPr lang="zh-CN" altLang="zh-CN" sz="100" b="0" i="0" u="none" spc="-100">
                <a:noFill/>
                <a:effectLst/>
                <a:latin typeface="白正"/>
                <a:ea typeface="宋体"/>
              </a:rPr>
              <a:t>⁠</a:t>
            </a:r>
          </a:p>
        </p:txBody>
      </p:sp>
      <p:sp>
        <p:nvSpPr>
          <p:cNvPr id="2" name="文本框 1">
            <a:extLst>
              <a:ext uri="{FF2B5EF4-FFF2-40B4-BE49-F238E27FC236}">
                <a16:creationId xmlns:a16="http://schemas.microsoft.com/office/drawing/2014/main" id="{D0AA8D38-C8EA-D2FA-25C3-F1200ED04D0A}"/>
              </a:ext>
            </a:extLst>
          </p:cNvPr>
          <p:cNvSpPr txBox="1"/>
          <p:nvPr/>
        </p:nvSpPr>
        <p:spPr>
          <a:xfrm>
            <a:off x="449989" y="2618019"/>
            <a:ext cx="4937823"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解：</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四边形</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ABCD</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是平行四边形，</a:t>
            </a:r>
            <a:endParaRPr lang="zh-CN" altLang="en-US">
              <a:solidFill>
                <a:srgbClr val="FF0000"/>
              </a:solidFill>
            </a:endParaRPr>
          </a:p>
        </p:txBody>
      </p:sp>
      <p:sp>
        <p:nvSpPr>
          <p:cNvPr id="3" name="文本框 2">
            <a:extLst>
              <a:ext uri="{FF2B5EF4-FFF2-40B4-BE49-F238E27FC236}">
                <a16:creationId xmlns:a16="http://schemas.microsoft.com/office/drawing/2014/main" id="{CD6CAF57-D152-0AF6-0BD5-ED183D6AA7A2}"/>
              </a:ext>
            </a:extLst>
          </p:cNvPr>
          <p:cNvSpPr txBox="1"/>
          <p:nvPr/>
        </p:nvSpPr>
        <p:spPr>
          <a:xfrm>
            <a:off x="449989" y="3093507"/>
            <a:ext cx="5634736"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AB</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CD</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AD</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BC</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C</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A</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30°</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a:t>
            </a:r>
            <a:endParaRPr lang="zh-CN" altLang="en-US">
              <a:solidFill>
                <a:srgbClr val="FF0000"/>
              </a:solidFill>
            </a:endParaRPr>
          </a:p>
        </p:txBody>
      </p:sp>
      <p:sp>
        <p:nvSpPr>
          <p:cNvPr id="4" name="文本框 3">
            <a:extLst>
              <a:ext uri="{FF2B5EF4-FFF2-40B4-BE49-F238E27FC236}">
                <a16:creationId xmlns:a16="http://schemas.microsoft.com/office/drawing/2014/main" id="{5A24C71F-B77F-DDC0-16C6-6D89E09C5EBE}"/>
              </a:ext>
            </a:extLst>
          </p:cNvPr>
          <p:cNvSpPr txBox="1"/>
          <p:nvPr/>
        </p:nvSpPr>
        <p:spPr>
          <a:xfrm>
            <a:off x="449989" y="3568995"/>
            <a:ext cx="4258373"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BE</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DC</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于</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E</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BF</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DA</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于</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F</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a:t>
            </a:r>
            <a:endParaRPr lang="zh-CN" altLang="en-US">
              <a:solidFill>
                <a:srgbClr val="FF0000"/>
              </a:solidFill>
            </a:endParaRPr>
          </a:p>
        </p:txBody>
      </p:sp>
      <p:sp>
        <p:nvSpPr>
          <p:cNvPr id="5" name="文本框 4">
            <a:extLst>
              <a:ext uri="{FF2B5EF4-FFF2-40B4-BE49-F238E27FC236}">
                <a16:creationId xmlns:a16="http://schemas.microsoft.com/office/drawing/2014/main" id="{89F19CDC-49BE-4344-B840-9296C86854A5}"/>
              </a:ext>
            </a:extLst>
          </p:cNvPr>
          <p:cNvSpPr txBox="1"/>
          <p:nvPr/>
        </p:nvSpPr>
        <p:spPr>
          <a:xfrm>
            <a:off x="449989" y="4044483"/>
            <a:ext cx="6171311"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CD</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AB</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2</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BF</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14</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AD</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BC</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2</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BE</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16</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a:t>
            </a:r>
            <a:endParaRPr lang="zh-CN" altLang="en-US">
              <a:solidFill>
                <a:srgbClr val="FF0000"/>
              </a:solidFill>
            </a:endParaRPr>
          </a:p>
        </p:txBody>
      </p:sp>
      <p:sp>
        <p:nvSpPr>
          <p:cNvPr id="6" name="文本框 5">
            <a:extLst>
              <a:ext uri="{FF2B5EF4-FFF2-40B4-BE49-F238E27FC236}">
                <a16:creationId xmlns:a16="http://schemas.microsoft.com/office/drawing/2014/main" id="{1CC1B3ED-A152-FD22-649A-F2049EDFFF5D}"/>
              </a:ext>
            </a:extLst>
          </p:cNvPr>
          <p:cNvSpPr txBox="1"/>
          <p:nvPr/>
        </p:nvSpPr>
        <p:spPr>
          <a:xfrm>
            <a:off x="449989" y="4519971"/>
            <a:ext cx="4669345"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S</a:t>
            </a:r>
            <a:r>
              <a:rPr kumimoji="0" lang="en-US" altLang="zh-CN" sz="2400" b="0" i="0" strike="noStrike" kern="1200" cap="none" spc="0" normalizeH="0" baseline="-25000" noProof="0">
                <a:ln>
                  <a:noFill/>
                </a:ln>
                <a:solidFill>
                  <a:srgbClr val="FF0000"/>
                </a:solidFill>
                <a:effectLst/>
                <a:uLnTx/>
                <a:uFillTx/>
                <a:latin typeface="Times New Roman" pitchFamily="24"/>
                <a:ea typeface="Times New Roman" pitchFamily="24"/>
                <a:cs typeface="+mn-cs"/>
              </a:rPr>
              <a:t>▱</a:t>
            </a:r>
            <a:r>
              <a:rPr kumimoji="0" lang="en-US" altLang="zh-CN" sz="2400" b="0" i="1" strike="noStrike" kern="1200" cap="none" spc="0" normalizeH="0" baseline="-25000" noProof="0">
                <a:ln>
                  <a:noFill/>
                </a:ln>
                <a:solidFill>
                  <a:srgbClr val="FF0000"/>
                </a:solidFill>
                <a:effectLst/>
                <a:uLnTx/>
                <a:uFillTx/>
                <a:latin typeface="Times New Roman" pitchFamily="24"/>
                <a:ea typeface="Times New Roman" pitchFamily="24"/>
                <a:cs typeface="+mn-cs"/>
              </a:rPr>
              <a:t>ABCD</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AD</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BF</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16</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7</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112</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a:t>
            </a:r>
            <a:endParaRPr lang="zh-CN" altLang="en-US">
              <a:solidFill>
                <a:srgbClr val="FF0000"/>
              </a:solidFill>
            </a:endParaRPr>
          </a:p>
        </p:txBody>
      </p:sp>
      <p:sp>
        <p:nvSpPr>
          <p:cNvPr id="7" name="文本框 6">
            <a:extLst>
              <a:ext uri="{FF2B5EF4-FFF2-40B4-BE49-F238E27FC236}">
                <a16:creationId xmlns:a16="http://schemas.microsoft.com/office/drawing/2014/main" id="{B64F0A96-F466-6ABA-D385-1EA756FDBA1A}"/>
              </a:ext>
            </a:extLst>
          </p:cNvPr>
          <p:cNvSpPr txBox="1"/>
          <p:nvPr/>
        </p:nvSpPr>
        <p:spPr>
          <a:xfrm>
            <a:off x="449989" y="5017848"/>
            <a:ext cx="3761486" cy="51798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周长为：</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2</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14</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16</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60.</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Effect transition="in" filter="blinds(horizontal)">
                                      <p:cBhvr>
                                        <p:cTn id="17" dur="500"/>
                                        <p:tgtEl>
                                          <p:spTgt spid="4">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5">
                                            <p:txEl>
                                              <p:pRg st="0" end="0"/>
                                            </p:txEl>
                                          </p:spTgt>
                                        </p:tgtEl>
                                        <p:attrNameLst>
                                          <p:attrName>style.visibility</p:attrName>
                                        </p:attrNameLst>
                                      </p:cBhvr>
                                      <p:to>
                                        <p:strVal val="visible"/>
                                      </p:to>
                                    </p:set>
                                    <p:animEffect transition="in" filter="blinds(horizontal)">
                                      <p:cBhvr>
                                        <p:cTn id="22" dur="500"/>
                                        <p:tgtEl>
                                          <p:spTgt spid="5">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6">
                                            <p:txEl>
                                              <p:pRg st="0" end="0"/>
                                            </p:txEl>
                                          </p:spTgt>
                                        </p:tgtEl>
                                        <p:attrNameLst>
                                          <p:attrName>style.visibility</p:attrName>
                                        </p:attrNameLst>
                                      </p:cBhvr>
                                      <p:to>
                                        <p:strVal val="visible"/>
                                      </p:to>
                                    </p:set>
                                    <p:animEffect transition="in" filter="blinds(horizontal)">
                                      <p:cBhvr>
                                        <p:cTn id="27" dur="500"/>
                                        <p:tgtEl>
                                          <p:spTgt spid="6">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7">
                                            <p:txEl>
                                              <p:pRg st="0" end="0"/>
                                            </p:txEl>
                                          </p:spTgt>
                                        </p:tgtEl>
                                        <p:attrNameLst>
                                          <p:attrName>style.visibility</p:attrName>
                                        </p:attrNameLst>
                                      </p:cBhvr>
                                      <p:to>
                                        <p:strVal val="visible"/>
                                      </p:to>
                                    </p:set>
                                    <p:animEffect transition="in" filter="blinds(horizontal)">
                                      <p:cBhvr>
                                        <p:cTn id="32"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P spid="4" grpId="0" build="allAtOnce"/>
      <p:bldP spid="5" grpId="0" build="allAtOnce"/>
      <p:bldP spid="6" grpId="0" build="allAtOnce"/>
      <p:bldP spid="7" grpId="0" build="allAtOnce"/>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1654" name="yt_shape_11654"/>
          <p:cNvSpPr txBox="1"/>
          <p:nvPr/>
        </p:nvSpPr>
        <p:spPr>
          <a:xfrm>
            <a:off x="540000" y="900000"/>
            <a:ext cx="3854966" cy="597664"/>
          </a:xfrm>
          <a:prstGeom prst="rect">
            <a:avLst/>
          </a:prstGeom>
        </p:spPr>
        <p:txBody>
          <a:bodyPr vert="horz" wrap="none" lIns="0" tIns="0" rIns="0" bIns="0" rtlCol="0">
            <a:spAutoFit/>
          </a:bodyPr>
          <a:lstStyle/>
          <a:p>
            <a:pPr algn="l" eaLnBrk="1" latinLnBrk="0" hangingPunct="0">
              <a:lnSpc>
                <a:spcPct val="129999"/>
              </a:lnSpc>
            </a:pPr>
            <a:r>
              <a:rPr lang="en-US" altLang="zh-CN" sz="3250" b="0" i="0" u="none" spc="-3250">
                <a:solidFill>
                  <a:srgbClr val="1EE3CF"/>
                </a:solidFill>
                <a:effectLst/>
                <a:latin typeface="白正" pitchFamily="32"/>
                <a:ea typeface="宋体" pitchFamily="32"/>
              </a:rPr>
              <a:t> </a:t>
            </a:r>
            <a:r>
              <a:rPr lang="en-US" altLang="zh-CN" sz="3250" b="0" i="0" u="none" spc="29323">
                <a:solidFill>
                  <a:srgbClr val="1EE3CF"/>
                </a:solidFill>
                <a:effectLst/>
                <a:latin typeface="白正" pitchFamily="32"/>
                <a:ea typeface="宋体" pitchFamily="32"/>
              </a:rPr>
              <a:t> </a:t>
            </a:r>
          </a:p>
        </p:txBody>
      </p:sp>
      <p:pic>
        <p:nvPicPr>
          <p:cNvPr id="11653" name="yt_image_11653" title="H_50.94">
            <a:extLst>
              <a:ext uri="">
                <a16:creationId xmlns:a14="http://schemas.microsoft.com/office/drawing/2010/main" xmlns:a16="http://schemas.microsoft.com/office/drawing/2014/main" xmlns="" id="{5351258F-BC95-41E6-9372-C2FE361B0291}"/>
              </a:ext>
            </a:extLst>
          </p:cNvPr>
          <p:cNvPicPr>
            <a:picLocks noChangeAspect="1" noChangeArrowheads="1"/>
          </p:cNvPicPr>
          <p:nvPr/>
        </p:nvPicPr>
        <p:blipFill>
          <a:blip r:embed="rId2" cstate="print"/>
          <a:srcRect/>
          <a:stretch>
            <a:fillRect/>
          </a:stretch>
        </p:blipFill>
        <p:spPr bwMode="auto">
          <a:xfrm>
            <a:off x="540000" y="900000"/>
            <a:ext cx="3824784" cy="646938"/>
          </a:xfrm>
          <a:prstGeom prst="rect">
            <a:avLst/>
          </a:prstGeom>
          <a:noFill/>
          <a:extLst>
            <a:ext uri="{909E8E84-426E-40DD-AFC4-6F175D3DCCD1}">
              <a14:hiddenFill xmlns:a14="http://schemas.microsoft.com/office/drawing/2010/main">
                <a:solidFill>
                  <a:srgbClr val="FFFFFF"/>
                </a:solidFill>
              </a14:hiddenFill>
            </a:ext>
          </a:extLst>
        </p:spPr>
      </p:pic>
      <p:sp>
        <p:nvSpPr>
          <p:cNvPr id="11656" name="yt_shape_11656"/>
          <p:cNvSpPr txBox="1"/>
          <p:nvPr/>
        </p:nvSpPr>
        <p:spPr>
          <a:xfrm>
            <a:off x="540119" y="1546795"/>
            <a:ext cx="11111999" cy="4269567"/>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dirty="0">
                <a:solidFill>
                  <a:srgbClr val="000000"/>
                </a:solidFill>
                <a:effectLst/>
                <a:latin typeface="Times New Roman" pitchFamily="24"/>
                <a:ea typeface="Times New Roman" pitchFamily="24"/>
              </a:rPr>
              <a:t>11.</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白正" pitchFamily="24"/>
                <a:ea typeface="楷体" pitchFamily="24"/>
              </a:rPr>
              <a:t>核心素养</a:t>
            </a:r>
            <a:r>
              <a:rPr lang="en-US" altLang="zh-CN" sz="2400" b="0" i="0" u="none" dirty="0">
                <a:solidFill>
                  <a:srgbClr val="000000"/>
                </a:solidFill>
                <a:effectLst/>
                <a:latin typeface="Times New Roman" pitchFamily="24"/>
                <a:ea typeface="Times New Roman" pitchFamily="24"/>
              </a:rPr>
              <a:t>·</a:t>
            </a:r>
            <a:r>
              <a:rPr lang="zh-CN" altLang="zh-CN" sz="2400" b="0" i="0" u="none" dirty="0">
                <a:solidFill>
                  <a:srgbClr val="000000"/>
                </a:solidFill>
                <a:effectLst/>
                <a:latin typeface="白正" pitchFamily="24"/>
                <a:ea typeface="楷体" pitchFamily="24"/>
              </a:rPr>
              <a:t>创新意识</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白正" pitchFamily="24"/>
                <a:ea typeface="宋体" pitchFamily="24"/>
              </a:rPr>
              <a:t>如图</a:t>
            </a:r>
            <a:r>
              <a:rPr lang="en-US" altLang="zh-CN" sz="2400" b="0" i="0" u="none" dirty="0">
                <a:solidFill>
                  <a:srgbClr val="000000"/>
                </a:solidFill>
                <a:effectLst/>
                <a:latin typeface="宋体" pitchFamily="24"/>
                <a:ea typeface="宋体" pitchFamily="24"/>
              </a:rPr>
              <a:t>①</a:t>
            </a:r>
            <a:r>
              <a:rPr lang="zh-CN" altLang="zh-CN" sz="2400" b="0" i="0" u="none" dirty="0">
                <a:solidFill>
                  <a:srgbClr val="000000"/>
                </a:solidFill>
                <a:effectLst/>
                <a:latin typeface="白正" pitchFamily="24"/>
                <a:ea typeface="宋体" pitchFamily="24"/>
              </a:rPr>
              <a:t>，四边形</a:t>
            </a:r>
            <a:r>
              <a:rPr lang="en-US" altLang="zh-CN" sz="2400" b="0" i="1" u="none" dirty="0">
                <a:solidFill>
                  <a:srgbClr val="000000"/>
                </a:solidFill>
                <a:effectLst/>
                <a:latin typeface="Times New Roman" pitchFamily="24"/>
                <a:ea typeface="Times New Roman" pitchFamily="24"/>
              </a:rPr>
              <a:t>ABCD</a:t>
            </a:r>
            <a:r>
              <a:rPr lang="zh-CN" altLang="zh-CN" sz="2400" b="0" i="0" u="none" dirty="0">
                <a:solidFill>
                  <a:srgbClr val="000000"/>
                </a:solidFill>
                <a:effectLst/>
                <a:latin typeface="白正" pitchFamily="24"/>
                <a:ea typeface="宋体" pitchFamily="24"/>
              </a:rPr>
              <a:t>是平行四边形，对角线</a:t>
            </a:r>
            <a:r>
              <a:rPr lang="en-US" altLang="zh-CN" sz="2400" b="0" i="1" u="none" dirty="0">
                <a:solidFill>
                  <a:srgbClr val="000000"/>
                </a:solidFill>
                <a:effectLst/>
                <a:latin typeface="Times New Roman" pitchFamily="24"/>
                <a:ea typeface="Times New Roman" pitchFamily="24"/>
              </a:rPr>
              <a:t>AC</a:t>
            </a:r>
            <a:r>
              <a:rPr lang="zh-CN" altLang="zh-CN" sz="2400" b="0" i="0" u="none" dirty="0">
                <a:solidFill>
                  <a:srgbClr val="000000"/>
                </a:solidFill>
                <a:effectLst/>
                <a:latin typeface="白正" pitchFamily="24"/>
                <a:ea typeface="宋体" pitchFamily="24"/>
              </a:rPr>
              <a:t>，</a:t>
            </a:r>
            <a:r>
              <a:rPr lang="en-US" altLang="zh-CN" sz="2400" b="0" i="1" u="none" dirty="0">
                <a:solidFill>
                  <a:srgbClr val="000000"/>
                </a:solidFill>
                <a:effectLst/>
                <a:latin typeface="Times New Roman" pitchFamily="24"/>
                <a:ea typeface="Times New Roman" pitchFamily="24"/>
              </a:rPr>
              <a:t>BD</a:t>
            </a:r>
            <a:r>
              <a:rPr lang="zh-CN" altLang="zh-CN" sz="2400" b="0" i="0" u="none" dirty="0">
                <a:solidFill>
                  <a:srgbClr val="000000"/>
                </a:solidFill>
                <a:effectLst/>
                <a:latin typeface="白正" pitchFamily="24"/>
                <a:ea typeface="宋体" pitchFamily="24"/>
              </a:rPr>
              <a:t>相交于点</a:t>
            </a:r>
            <a:r>
              <a:rPr lang="en-US" altLang="zh-CN" sz="2400" b="0" i="1" u="none" dirty="0">
                <a:solidFill>
                  <a:srgbClr val="000000"/>
                </a:solidFill>
                <a:effectLst/>
                <a:latin typeface="Times New Roman" pitchFamily="24"/>
                <a:ea typeface="Times New Roman" pitchFamily="24"/>
              </a:rPr>
              <a:t>O</a:t>
            </a:r>
            <a:r>
              <a:rPr lang="zh-CN" altLang="zh-CN" sz="2400" b="0" i="0" u="none" dirty="0">
                <a:solidFill>
                  <a:srgbClr val="000000"/>
                </a:solidFill>
                <a:effectLst/>
                <a:latin typeface="白正" pitchFamily="24"/>
                <a:ea typeface="宋体" pitchFamily="24"/>
              </a:rPr>
              <a:t>，过点</a:t>
            </a:r>
            <a:r>
              <a:rPr lang="en-US" altLang="zh-CN" sz="2400" b="0" i="1" u="none" dirty="0">
                <a:solidFill>
                  <a:srgbClr val="000000"/>
                </a:solidFill>
                <a:effectLst/>
                <a:latin typeface="Times New Roman" pitchFamily="24"/>
                <a:ea typeface="Times New Roman" pitchFamily="24"/>
              </a:rPr>
              <a:t>O</a:t>
            </a:r>
            <a:r>
              <a:rPr lang="zh-CN" altLang="zh-CN" sz="2400" b="0" i="0" u="none" dirty="0">
                <a:solidFill>
                  <a:srgbClr val="000000"/>
                </a:solidFill>
                <a:effectLst/>
                <a:latin typeface="白正" pitchFamily="24"/>
                <a:ea typeface="宋体" pitchFamily="24"/>
              </a:rPr>
              <a:t>作直线</a:t>
            </a:r>
            <a:r>
              <a:rPr lang="en-US" altLang="zh-CN" sz="2400" b="0" i="1" u="none" dirty="0">
                <a:solidFill>
                  <a:srgbClr val="000000"/>
                </a:solidFill>
                <a:effectLst/>
                <a:latin typeface="Times New Roman" pitchFamily="24"/>
                <a:ea typeface="Times New Roman" pitchFamily="24"/>
              </a:rPr>
              <a:t>EF</a:t>
            </a:r>
            <a:r>
              <a:rPr lang="zh-CN" altLang="zh-CN" sz="2400" b="0" i="0" u="none" dirty="0">
                <a:solidFill>
                  <a:srgbClr val="000000"/>
                </a:solidFill>
                <a:effectLst/>
                <a:latin typeface="白正" pitchFamily="24"/>
                <a:ea typeface="宋体" pitchFamily="24"/>
              </a:rPr>
              <a:t>分别交</a:t>
            </a:r>
            <a:r>
              <a:rPr lang="en-US" altLang="zh-CN" sz="2400" b="0" i="1" u="none" dirty="0">
                <a:solidFill>
                  <a:srgbClr val="000000"/>
                </a:solidFill>
                <a:effectLst/>
                <a:latin typeface="Times New Roman" pitchFamily="24"/>
                <a:ea typeface="Times New Roman" pitchFamily="24"/>
              </a:rPr>
              <a:t>AD</a:t>
            </a:r>
            <a:r>
              <a:rPr lang="zh-CN" altLang="zh-CN" sz="2400" b="0" i="0" u="none" dirty="0">
                <a:solidFill>
                  <a:srgbClr val="000000"/>
                </a:solidFill>
                <a:effectLst/>
                <a:latin typeface="白正" pitchFamily="24"/>
                <a:ea typeface="宋体" pitchFamily="24"/>
              </a:rPr>
              <a:t>，</a:t>
            </a:r>
            <a:r>
              <a:rPr lang="en-US" altLang="zh-CN" sz="2400" b="0" i="1" u="none" dirty="0">
                <a:solidFill>
                  <a:srgbClr val="000000"/>
                </a:solidFill>
                <a:effectLst/>
                <a:latin typeface="Times New Roman" pitchFamily="24"/>
                <a:ea typeface="Times New Roman" pitchFamily="24"/>
              </a:rPr>
              <a:t>BC</a:t>
            </a:r>
            <a:r>
              <a:rPr lang="zh-CN" altLang="zh-CN" sz="2400" b="0" i="0" u="none" dirty="0">
                <a:solidFill>
                  <a:srgbClr val="000000"/>
                </a:solidFill>
                <a:effectLst/>
                <a:latin typeface="白正" pitchFamily="24"/>
                <a:ea typeface="宋体" pitchFamily="24"/>
              </a:rPr>
              <a:t>于点</a:t>
            </a:r>
            <a:r>
              <a:rPr lang="en-US" altLang="zh-CN" sz="2400" b="0" i="1" u="none" dirty="0">
                <a:solidFill>
                  <a:srgbClr val="000000"/>
                </a:solidFill>
                <a:effectLst/>
                <a:latin typeface="Times New Roman" pitchFamily="24"/>
                <a:ea typeface="Times New Roman" pitchFamily="24"/>
              </a:rPr>
              <a:t>E</a:t>
            </a:r>
            <a:r>
              <a:rPr lang="zh-CN" altLang="zh-CN" sz="2400" b="0" i="0" u="none" dirty="0">
                <a:solidFill>
                  <a:srgbClr val="000000"/>
                </a:solidFill>
                <a:effectLst/>
                <a:latin typeface="白正" pitchFamily="24"/>
                <a:ea typeface="宋体" pitchFamily="24"/>
              </a:rPr>
              <a:t>，</a:t>
            </a:r>
            <a:r>
              <a:rPr lang="en-US" altLang="zh-CN" sz="2400" b="0" i="1" u="none" dirty="0">
                <a:solidFill>
                  <a:srgbClr val="000000"/>
                </a:solidFill>
                <a:effectLst/>
                <a:latin typeface="Times New Roman" pitchFamily="24"/>
                <a:ea typeface="Times New Roman" pitchFamily="24"/>
              </a:rPr>
              <a:t>F</a:t>
            </a:r>
            <a:r>
              <a:rPr lang="en-US" altLang="zh-CN" sz="2400" b="0" i="0" u="none" dirty="0">
                <a:solidFill>
                  <a:srgbClr val="000000"/>
                </a:solidFill>
                <a:effectLst/>
                <a:latin typeface="Times New Roman" pitchFamily="24"/>
                <a:ea typeface="Times New Roman" pitchFamily="24"/>
              </a:rPr>
              <a:t>.</a:t>
            </a:r>
          </a:p>
          <a:p>
            <a:pPr algn="l" eaLnBrk="1" latinLnBrk="0" hangingPunct="0">
              <a:lnSpc>
                <a:spcPct val="129999"/>
              </a:lnSpc>
            </a:pPr>
            <a:r>
              <a:rPr lang="zh-CN"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Times New Roman" pitchFamily="24"/>
              </a:rPr>
              <a:t>1</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白正" pitchFamily="24"/>
                <a:ea typeface="宋体" pitchFamily="24"/>
              </a:rPr>
              <a:t>求证：</a:t>
            </a:r>
            <a:r>
              <a:rPr lang="en-US" altLang="zh-CN" sz="2400" b="0" i="1" u="none" dirty="0">
                <a:solidFill>
                  <a:srgbClr val="000000"/>
                </a:solidFill>
                <a:effectLst/>
                <a:latin typeface="Times New Roman" pitchFamily="24"/>
                <a:ea typeface="Times New Roman" pitchFamily="24"/>
              </a:rPr>
              <a:t>OE</a:t>
            </a:r>
            <a:r>
              <a:rPr lang="zh-CN" altLang="zh-CN" sz="2400" b="0" i="0" u="none" dirty="0">
                <a:solidFill>
                  <a:srgbClr val="000000"/>
                </a:solidFill>
                <a:effectLst/>
                <a:latin typeface="宋体" pitchFamily="24"/>
                <a:ea typeface="宋体" pitchFamily="24"/>
              </a:rPr>
              <a:t>＝</a:t>
            </a:r>
            <a:r>
              <a:rPr lang="en-US" altLang="zh-CN" sz="2400" b="0" i="1" u="none" dirty="0">
                <a:solidFill>
                  <a:srgbClr val="000000"/>
                </a:solidFill>
                <a:effectLst/>
                <a:latin typeface="Times New Roman" pitchFamily="24"/>
                <a:ea typeface="Times New Roman" pitchFamily="24"/>
              </a:rPr>
              <a:t>OF</a:t>
            </a:r>
            <a:r>
              <a:rPr lang="zh-CN" altLang="zh-CN" sz="2400" b="0" i="0" u="none" dirty="0">
                <a:solidFill>
                  <a:srgbClr val="000000"/>
                </a:solidFill>
                <a:effectLst/>
                <a:latin typeface="白正" pitchFamily="24"/>
                <a:ea typeface="宋体" pitchFamily="24"/>
              </a:rPr>
              <a:t>；</a:t>
            </a:r>
          </a:p>
          <a:p>
            <a:pPr algn="l" eaLnBrk="1" latinLnBrk="0" hangingPunct="0">
              <a:lnSpc>
                <a:spcPct val="129999"/>
              </a:lnSpc>
            </a:pPr>
            <a:r>
              <a:rPr lang="zh-CN"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Times New Roman" pitchFamily="24"/>
                <a:ea typeface="Times New Roman" pitchFamily="24"/>
              </a:rPr>
              <a:t>1</a:t>
            </a:r>
            <a:r>
              <a:rPr lang="zh-CN" altLang="zh-CN" sz="2400" b="0" i="0" u="none" dirty="0">
                <a:solidFill>
                  <a:srgbClr val="FF0000">
                    <a:alpha val="0"/>
                  </a:srgbClr>
                </a:solidFill>
                <a:effectLst/>
                <a:latin typeface="宋体" pitchFamily="24"/>
                <a:ea typeface="宋体" pitchFamily="24"/>
              </a:rPr>
              <a:t>）</a:t>
            </a:r>
            <a:r>
              <a:rPr lang="zh-CN" altLang="zh-CN" sz="2400" b="0" i="0" u="none" dirty="0">
                <a:solidFill>
                  <a:srgbClr val="FF0000">
                    <a:alpha val="0"/>
                  </a:srgbClr>
                </a:solidFill>
                <a:effectLst/>
                <a:latin typeface="白正" pitchFamily="24"/>
                <a:ea typeface="楷体" pitchFamily="24"/>
              </a:rPr>
              <a:t>证明：</a:t>
            </a:r>
            <a:r>
              <a:rPr lang="en-US" altLang="zh-CN" sz="2400" b="0" i="0" u="none" dirty="0">
                <a:solidFill>
                  <a:srgbClr val="FF0000">
                    <a:alpha val="0"/>
                  </a:srgbClr>
                </a:solidFill>
                <a:effectLst/>
                <a:latin typeface="宋体" pitchFamily="24"/>
                <a:ea typeface="宋体" pitchFamily="24"/>
              </a:rPr>
              <a:t>∵</a:t>
            </a:r>
            <a:r>
              <a:rPr lang="zh-CN" altLang="zh-CN" sz="2400" b="0" i="0" u="none" dirty="0">
                <a:solidFill>
                  <a:srgbClr val="FF0000">
                    <a:alpha val="0"/>
                  </a:srgbClr>
                </a:solidFill>
                <a:effectLst/>
                <a:latin typeface="白正" pitchFamily="24"/>
                <a:ea typeface="楷体" pitchFamily="24"/>
              </a:rPr>
              <a:t>四边形</a:t>
            </a:r>
            <a:r>
              <a:rPr lang="en-US" altLang="zh-CN" sz="2400" b="0" i="1" u="none" dirty="0">
                <a:solidFill>
                  <a:srgbClr val="FF0000">
                    <a:alpha val="0"/>
                  </a:srgbClr>
                </a:solidFill>
                <a:effectLst/>
                <a:latin typeface="Times New Roman" pitchFamily="24"/>
                <a:ea typeface="Times New Roman" pitchFamily="24"/>
              </a:rPr>
              <a:t>ABCD</a:t>
            </a:r>
            <a:r>
              <a:rPr lang="zh-CN" altLang="zh-CN" sz="2400" b="0" i="0" u="none" dirty="0">
                <a:solidFill>
                  <a:srgbClr val="FF0000">
                    <a:alpha val="0"/>
                  </a:srgbClr>
                </a:solidFill>
                <a:effectLst/>
                <a:latin typeface="白正" pitchFamily="24"/>
                <a:ea typeface="楷体" pitchFamily="24"/>
              </a:rPr>
              <a:t>是平行四边形，</a:t>
            </a:r>
            <a:r>
              <a:rPr lang="zh-CN" altLang="zh-CN" sz="100" b="0" i="0" u="none" spc="-100" dirty="0">
                <a:noFill/>
                <a:effectLst/>
                <a:latin typeface="白正"/>
                <a:ea typeface="宋体"/>
              </a:rPr>
              <a:t>⁠</a:t>
            </a:r>
            <a:br>
              <a:rPr lang="en-US" altLang="zh-CN" sz="2400" b="0" i="0" u="none" dirty="0">
                <a:solidFill>
                  <a:srgbClr val="000000"/>
                </a:solidFill>
                <a:effectLst/>
                <a:latin typeface="白正" pitchFamily="24"/>
                <a:ea typeface="宋体" pitchFamily="24"/>
              </a:rPr>
            </a:br>
            <a:r>
              <a:rPr lang="en-US" altLang="zh-CN" sz="2400" b="0" i="0" u="none" dirty="0">
                <a:solidFill>
                  <a:srgbClr val="FF0000">
                    <a:alpha val="0"/>
                  </a:srgbClr>
                </a:solidFill>
                <a:effectLst/>
                <a:latin typeface="宋体" pitchFamily="24"/>
                <a:ea typeface="宋体" pitchFamily="24"/>
              </a:rPr>
              <a:t>∴</a:t>
            </a:r>
            <a:r>
              <a:rPr lang="en-US" altLang="zh-CN" sz="2400" b="0" i="1" u="none" dirty="0">
                <a:solidFill>
                  <a:srgbClr val="FF0000">
                    <a:alpha val="0"/>
                  </a:srgbClr>
                </a:solidFill>
                <a:effectLst/>
                <a:latin typeface="Times New Roman" pitchFamily="24"/>
                <a:ea typeface="Times New Roman" pitchFamily="24"/>
              </a:rPr>
              <a:t>AO</a:t>
            </a:r>
            <a:r>
              <a:rPr lang="zh-CN" altLang="zh-CN" sz="2400" b="0" i="0" u="none" dirty="0">
                <a:solidFill>
                  <a:srgbClr val="FF0000">
                    <a:alpha val="0"/>
                  </a:srgbClr>
                </a:solidFill>
                <a:effectLst/>
                <a:latin typeface="宋体" pitchFamily="24"/>
                <a:ea typeface="宋体" pitchFamily="24"/>
              </a:rPr>
              <a:t>＝</a:t>
            </a:r>
            <a:r>
              <a:rPr lang="en-US" altLang="zh-CN" sz="2400" b="0" i="1" u="none" dirty="0">
                <a:solidFill>
                  <a:srgbClr val="FF0000">
                    <a:alpha val="0"/>
                  </a:srgbClr>
                </a:solidFill>
                <a:effectLst/>
                <a:latin typeface="Times New Roman" pitchFamily="24"/>
                <a:ea typeface="Times New Roman" pitchFamily="24"/>
              </a:rPr>
              <a:t>CO</a:t>
            </a:r>
            <a:r>
              <a:rPr lang="zh-CN" altLang="zh-CN" sz="2400" b="0" i="0" u="none" dirty="0">
                <a:solidFill>
                  <a:srgbClr val="FF0000">
                    <a:alpha val="0"/>
                  </a:srgbClr>
                </a:solidFill>
                <a:effectLst/>
                <a:latin typeface="白正" pitchFamily="24"/>
                <a:ea typeface="楷体" pitchFamily="24"/>
              </a:rPr>
              <a:t>，</a:t>
            </a:r>
            <a:r>
              <a:rPr lang="en-US" altLang="zh-CN" sz="2400" b="0" i="1" u="none" dirty="0">
                <a:solidFill>
                  <a:srgbClr val="FF0000">
                    <a:alpha val="0"/>
                  </a:srgbClr>
                </a:solidFill>
                <a:effectLst/>
                <a:latin typeface="Times New Roman" pitchFamily="24"/>
                <a:ea typeface="Times New Roman" pitchFamily="24"/>
              </a:rPr>
              <a:t>AD</a:t>
            </a:r>
            <a:r>
              <a:rPr lang="en-US" altLang="zh-CN" sz="2400" b="0" i="0" u="none" dirty="0">
                <a:solidFill>
                  <a:srgbClr val="FF0000">
                    <a:alpha val="0"/>
                  </a:srgbClr>
                </a:solidFill>
                <a:effectLst/>
                <a:latin typeface="宋体" pitchFamily="24"/>
                <a:ea typeface="宋体" pitchFamily="24"/>
              </a:rPr>
              <a:t>∥</a:t>
            </a:r>
            <a:r>
              <a:rPr lang="en-US" altLang="zh-CN" sz="2400" b="0" i="1" u="none" dirty="0">
                <a:solidFill>
                  <a:srgbClr val="FF0000">
                    <a:alpha val="0"/>
                  </a:srgbClr>
                </a:solidFill>
                <a:effectLst/>
                <a:latin typeface="Times New Roman" pitchFamily="24"/>
                <a:ea typeface="Times New Roman" pitchFamily="24"/>
              </a:rPr>
              <a:t>BC</a:t>
            </a:r>
            <a:r>
              <a:rPr lang="zh-CN" altLang="zh-CN" sz="2400" b="0" i="0" u="none" dirty="0">
                <a:solidFill>
                  <a:srgbClr val="FF0000">
                    <a:alpha val="0"/>
                  </a:srgbClr>
                </a:solidFill>
                <a:effectLst/>
                <a:latin typeface="白正" pitchFamily="24"/>
                <a:ea typeface="楷体" pitchFamily="24"/>
              </a:rPr>
              <a:t>，</a:t>
            </a:r>
            <a:r>
              <a:rPr lang="zh-CN" altLang="zh-CN" sz="100" b="0" i="0" u="none" spc="-100" dirty="0">
                <a:noFill/>
                <a:effectLst/>
                <a:latin typeface="白正"/>
                <a:ea typeface="宋体"/>
              </a:rPr>
              <a:t>⁠</a:t>
            </a:r>
            <a:br>
              <a:rPr lang="en-US" altLang="zh-CN" sz="2400" b="0" i="0" u="none" dirty="0">
                <a:solidFill>
                  <a:srgbClr val="000000"/>
                </a:solidFill>
                <a:effectLst/>
                <a:latin typeface="白正" pitchFamily="24"/>
                <a:ea typeface="宋体" pitchFamily="24"/>
              </a:rPr>
            </a:br>
            <a:r>
              <a:rPr lang="en-US" altLang="zh-CN" sz="2400" b="0" i="0" u="none" dirty="0">
                <a:solidFill>
                  <a:srgbClr val="FF0000">
                    <a:alpha val="0"/>
                  </a:srgbClr>
                </a:solidFill>
                <a:effectLst/>
                <a:latin typeface="宋体" pitchFamily="24"/>
                <a:ea typeface="宋体" pitchFamily="24"/>
              </a:rPr>
              <a:t>∴∠</a:t>
            </a:r>
            <a:r>
              <a:rPr lang="en-US" altLang="zh-CN" sz="2400" b="0" i="1" u="none" dirty="0">
                <a:solidFill>
                  <a:srgbClr val="FF0000">
                    <a:alpha val="0"/>
                  </a:srgbClr>
                </a:solidFill>
                <a:effectLst/>
                <a:latin typeface="Times New Roman" pitchFamily="24"/>
                <a:ea typeface="Times New Roman" pitchFamily="24"/>
              </a:rPr>
              <a:t>EAO</a:t>
            </a:r>
            <a:r>
              <a:rPr lang="zh-CN"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宋体" pitchFamily="24"/>
                <a:ea typeface="宋体" pitchFamily="24"/>
              </a:rPr>
              <a:t>∠</a:t>
            </a:r>
            <a:r>
              <a:rPr lang="en-US" altLang="zh-CN" sz="2400" b="0" i="1" u="none" dirty="0">
                <a:solidFill>
                  <a:srgbClr val="FF0000">
                    <a:alpha val="0"/>
                  </a:srgbClr>
                </a:solidFill>
                <a:effectLst/>
                <a:latin typeface="Times New Roman" pitchFamily="24"/>
                <a:ea typeface="Times New Roman" pitchFamily="24"/>
              </a:rPr>
              <a:t>FCO</a:t>
            </a:r>
            <a:r>
              <a:rPr lang="en-US" altLang="zh-CN" sz="2400" b="0" i="0" u="none" dirty="0">
                <a:solidFill>
                  <a:srgbClr val="FF0000">
                    <a:alpha val="0"/>
                  </a:srgbClr>
                </a:solidFill>
                <a:effectLst/>
                <a:latin typeface="Times New Roman" pitchFamily="24"/>
                <a:ea typeface="Times New Roman" pitchFamily="24"/>
              </a:rPr>
              <a:t>.</a:t>
            </a:r>
            <a:r>
              <a:rPr lang="zh-CN" altLang="zh-CN" sz="100" b="0" i="0" u="none" spc="-100" dirty="0">
                <a:noFill/>
                <a:effectLst/>
                <a:latin typeface="白正"/>
                <a:ea typeface="宋体"/>
              </a:rPr>
              <a:t>⁠</a:t>
            </a:r>
            <a:br>
              <a:rPr lang="en-US" altLang="zh-CN" sz="2400" b="0" i="0" u="none" dirty="0">
                <a:solidFill>
                  <a:srgbClr val="000000"/>
                </a:solidFill>
                <a:effectLst/>
                <a:latin typeface="白正" pitchFamily="24"/>
                <a:ea typeface="宋体" pitchFamily="24"/>
              </a:rPr>
            </a:br>
            <a:r>
              <a:rPr lang="en-US" altLang="zh-CN" sz="2400" b="0" i="0" u="none" dirty="0">
                <a:solidFill>
                  <a:srgbClr val="FF0000">
                    <a:alpha val="0"/>
                  </a:srgbClr>
                </a:solidFill>
                <a:effectLst/>
                <a:latin typeface="宋体" pitchFamily="24"/>
                <a:ea typeface="宋体" pitchFamily="24"/>
              </a:rPr>
              <a:t>∵∠</a:t>
            </a:r>
            <a:r>
              <a:rPr lang="en-US" altLang="zh-CN" sz="2400" b="0" i="1" u="none" dirty="0">
                <a:solidFill>
                  <a:srgbClr val="FF0000">
                    <a:alpha val="0"/>
                  </a:srgbClr>
                </a:solidFill>
                <a:effectLst/>
                <a:latin typeface="Times New Roman" pitchFamily="24"/>
                <a:ea typeface="Times New Roman" pitchFamily="24"/>
              </a:rPr>
              <a:t>AOE</a:t>
            </a:r>
            <a:r>
              <a:rPr lang="zh-CN"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宋体" pitchFamily="24"/>
                <a:ea typeface="宋体" pitchFamily="24"/>
              </a:rPr>
              <a:t>∠</a:t>
            </a:r>
            <a:r>
              <a:rPr lang="en-US" altLang="zh-CN" sz="2400" b="0" i="1" u="none" dirty="0">
                <a:solidFill>
                  <a:srgbClr val="FF0000">
                    <a:alpha val="0"/>
                  </a:srgbClr>
                </a:solidFill>
                <a:effectLst/>
                <a:latin typeface="Times New Roman" pitchFamily="24"/>
                <a:ea typeface="Times New Roman" pitchFamily="24"/>
              </a:rPr>
              <a:t>COF</a:t>
            </a:r>
            <a:r>
              <a:rPr lang="zh-CN" altLang="zh-CN" sz="2400" b="0" i="0" u="none" dirty="0">
                <a:solidFill>
                  <a:srgbClr val="FF0000">
                    <a:alpha val="0"/>
                  </a:srgbClr>
                </a:solidFill>
                <a:effectLst/>
                <a:latin typeface="白正" pitchFamily="24"/>
                <a:ea typeface="楷体" pitchFamily="24"/>
              </a:rPr>
              <a:t>，</a:t>
            </a:r>
            <a:r>
              <a:rPr lang="zh-CN" altLang="zh-CN" sz="100" b="0" i="0" u="none" spc="-100" dirty="0">
                <a:noFill/>
                <a:effectLst/>
                <a:latin typeface="白正"/>
                <a:ea typeface="宋体"/>
              </a:rPr>
              <a:t>⁠</a:t>
            </a:r>
            <a:br>
              <a:rPr lang="en-US" altLang="zh-CN" sz="2400" b="0" i="0" u="none" dirty="0">
                <a:solidFill>
                  <a:srgbClr val="000000"/>
                </a:solidFill>
                <a:effectLst/>
                <a:latin typeface="白正" pitchFamily="24"/>
                <a:ea typeface="宋体" pitchFamily="24"/>
              </a:rPr>
            </a:br>
            <a:r>
              <a:rPr lang="en-US" altLang="zh-CN" sz="2400" b="0" i="0" u="none" dirty="0">
                <a:solidFill>
                  <a:srgbClr val="FF0000">
                    <a:alpha val="0"/>
                  </a:srgbClr>
                </a:solidFill>
                <a:effectLst/>
                <a:latin typeface="宋体" pitchFamily="24"/>
                <a:ea typeface="宋体" pitchFamily="24"/>
              </a:rPr>
              <a:t>∴△</a:t>
            </a:r>
            <a:r>
              <a:rPr lang="en-US" altLang="zh-CN" sz="2400" b="0" i="1" u="none" dirty="0">
                <a:solidFill>
                  <a:srgbClr val="FF0000">
                    <a:alpha val="0"/>
                  </a:srgbClr>
                </a:solidFill>
                <a:effectLst/>
                <a:latin typeface="Times New Roman" pitchFamily="24"/>
                <a:ea typeface="Times New Roman" pitchFamily="24"/>
              </a:rPr>
              <a:t>AOE</a:t>
            </a:r>
            <a:r>
              <a:rPr lang="en-US" altLang="zh-CN" sz="2400" b="0" i="0" u="none" dirty="0">
                <a:solidFill>
                  <a:srgbClr val="FF0000">
                    <a:alpha val="0"/>
                  </a:srgbClr>
                </a:solidFill>
                <a:effectLst/>
                <a:latin typeface="宋体" pitchFamily="24"/>
                <a:ea typeface="宋体" pitchFamily="24"/>
              </a:rPr>
              <a:t>≌△</a:t>
            </a:r>
            <a:r>
              <a:rPr lang="en-US" altLang="zh-CN" sz="2400" b="0" i="1" u="none" dirty="0">
                <a:solidFill>
                  <a:srgbClr val="FF0000">
                    <a:alpha val="0"/>
                  </a:srgbClr>
                </a:solidFill>
                <a:effectLst/>
                <a:latin typeface="Times New Roman" pitchFamily="24"/>
                <a:ea typeface="Times New Roman" pitchFamily="24"/>
              </a:rPr>
              <a:t>COF</a:t>
            </a:r>
            <a:r>
              <a:rPr lang="zh-CN"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Times New Roman" pitchFamily="24"/>
                <a:ea typeface="Times New Roman" pitchFamily="24"/>
              </a:rPr>
              <a:t>ASA</a:t>
            </a:r>
            <a:r>
              <a:rPr lang="zh-CN" altLang="zh-CN" sz="2400" b="0" i="0" u="none" dirty="0">
                <a:solidFill>
                  <a:srgbClr val="FF0000">
                    <a:alpha val="0"/>
                  </a:srgbClr>
                </a:solidFill>
                <a:effectLst/>
                <a:latin typeface="宋体" pitchFamily="24"/>
                <a:ea typeface="宋体" pitchFamily="24"/>
              </a:rPr>
              <a:t>）</a:t>
            </a:r>
            <a:r>
              <a:rPr lang="zh-CN" altLang="zh-CN" sz="2400" b="0" i="0" u="none" dirty="0">
                <a:solidFill>
                  <a:srgbClr val="FF0000">
                    <a:alpha val="0"/>
                  </a:srgbClr>
                </a:solidFill>
                <a:effectLst/>
                <a:latin typeface="白正" pitchFamily="24"/>
                <a:ea typeface="楷体" pitchFamily="24"/>
              </a:rPr>
              <a:t>，</a:t>
            </a:r>
            <a:r>
              <a:rPr lang="zh-CN" altLang="zh-CN" sz="100" b="0" i="0" u="none" spc="-100" dirty="0">
                <a:noFill/>
                <a:effectLst/>
                <a:latin typeface="白正"/>
                <a:ea typeface="宋体"/>
              </a:rPr>
              <a:t>⁠</a:t>
            </a:r>
            <a:br>
              <a:rPr lang="en-US" altLang="zh-CN" sz="2400" b="0" i="0" u="none" dirty="0">
                <a:solidFill>
                  <a:srgbClr val="000000"/>
                </a:solidFill>
                <a:effectLst/>
                <a:latin typeface="白正" pitchFamily="24"/>
                <a:ea typeface="宋体" pitchFamily="24"/>
              </a:rPr>
            </a:br>
            <a:r>
              <a:rPr lang="en-US" altLang="zh-CN" sz="2400" b="0" i="0" u="none" dirty="0">
                <a:solidFill>
                  <a:srgbClr val="FF0000">
                    <a:alpha val="0"/>
                  </a:srgbClr>
                </a:solidFill>
                <a:effectLst/>
                <a:latin typeface="宋体" pitchFamily="24"/>
                <a:ea typeface="宋体" pitchFamily="24"/>
              </a:rPr>
              <a:t>∴</a:t>
            </a:r>
            <a:r>
              <a:rPr lang="en-US" altLang="zh-CN" sz="2400" b="0" i="1" u="none" dirty="0">
                <a:solidFill>
                  <a:srgbClr val="FF0000">
                    <a:alpha val="0"/>
                  </a:srgbClr>
                </a:solidFill>
                <a:effectLst/>
                <a:latin typeface="Times New Roman" pitchFamily="24"/>
                <a:ea typeface="Times New Roman" pitchFamily="24"/>
              </a:rPr>
              <a:t>OE</a:t>
            </a:r>
            <a:r>
              <a:rPr lang="zh-CN" altLang="zh-CN" sz="2400" b="0" i="0" u="none" dirty="0">
                <a:solidFill>
                  <a:srgbClr val="FF0000">
                    <a:alpha val="0"/>
                  </a:srgbClr>
                </a:solidFill>
                <a:effectLst/>
                <a:latin typeface="宋体" pitchFamily="24"/>
                <a:ea typeface="宋体" pitchFamily="24"/>
              </a:rPr>
              <a:t>＝</a:t>
            </a:r>
            <a:r>
              <a:rPr lang="en-US" altLang="zh-CN" sz="2400" b="0" i="1" u="none" dirty="0">
                <a:solidFill>
                  <a:srgbClr val="FF0000">
                    <a:alpha val="0"/>
                  </a:srgbClr>
                </a:solidFill>
                <a:effectLst/>
                <a:latin typeface="Times New Roman" pitchFamily="24"/>
                <a:ea typeface="Times New Roman" pitchFamily="24"/>
              </a:rPr>
              <a:t>OF</a:t>
            </a:r>
            <a:r>
              <a:rPr lang="en-US" altLang="zh-CN" sz="2400" b="0" i="0" u="none" dirty="0">
                <a:solidFill>
                  <a:srgbClr val="FF0000">
                    <a:alpha val="0"/>
                  </a:srgbClr>
                </a:solidFill>
                <a:effectLst/>
                <a:latin typeface="Times New Roman" pitchFamily="24"/>
                <a:ea typeface="Times New Roman" pitchFamily="24"/>
              </a:rPr>
              <a:t>.</a:t>
            </a:r>
            <a:r>
              <a:rPr lang="zh-CN" altLang="zh-CN" sz="100" b="0" i="0" u="none" spc="-100" dirty="0">
                <a:noFill/>
                <a:effectLst/>
                <a:latin typeface="白正"/>
                <a:ea typeface="宋体"/>
              </a:rPr>
              <a:t>⁠</a:t>
            </a:r>
          </a:p>
        </p:txBody>
      </p:sp>
      <p:pic>
        <p:nvPicPr>
          <p:cNvPr id="11659" name="yt_image_11659" title="H_135.63">
            <a:extLst>
              <a:ext uri="">
                <a16:creationId xmlns:a14="http://schemas.microsoft.com/office/drawing/2010/main" xmlns:a16="http://schemas.microsoft.com/office/drawing/2014/main" xmlns="" id="{5351258F-BC95-41E6-9372-C2FE361B0291}"/>
              </a:ext>
            </a:extLst>
          </p:cNvPr>
          <p:cNvPicPr>
            <a:picLocks noChangeAspect="1" noChangeArrowheads="1"/>
          </p:cNvPicPr>
          <p:nvPr/>
        </p:nvPicPr>
        <p:blipFill rotWithShape="1">
          <a:blip r:embed="rId3" cstate="print"/>
          <a:srcRect r="49095"/>
          <a:stretch/>
        </p:blipFill>
        <p:spPr bwMode="auto">
          <a:xfrm>
            <a:off x="9919079" y="3144758"/>
            <a:ext cx="1803699" cy="1722501"/>
          </a:xfrm>
          <a:prstGeom prst="rect">
            <a:avLst/>
          </a:prstGeom>
          <a:noFill/>
          <a:extLst>
            <a:ext uri="{909E8E84-426E-40DD-AFC4-6F175D3DCCD1}">
              <a14:hiddenFill xmlns:a14="http://schemas.microsoft.com/office/drawing/2010/main">
                <a:solidFill>
                  <a:srgbClr val="FFFFFF"/>
                </a:solidFill>
              </a14:hiddenFill>
            </a:ext>
          </a:extLst>
        </p:spPr>
      </p:pic>
      <p:sp>
        <p:nvSpPr>
          <p:cNvPr id="2" name="文本框 1">
            <a:extLst>
              <a:ext uri="{FF2B5EF4-FFF2-40B4-BE49-F238E27FC236}">
                <a16:creationId xmlns:a16="http://schemas.microsoft.com/office/drawing/2014/main" id="{DF515DFB-5400-91DF-EE4E-7E4F2007467E}"/>
              </a:ext>
            </a:extLst>
          </p:cNvPr>
          <p:cNvSpPr txBox="1"/>
          <p:nvPr/>
        </p:nvSpPr>
        <p:spPr>
          <a:xfrm>
            <a:off x="450108" y="2926453"/>
            <a:ext cx="6004623"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1</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证明：</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四边形</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ABCD</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是平行四边形，</a:t>
            </a:r>
            <a:endParaRPr lang="zh-CN" altLang="en-US">
              <a:solidFill>
                <a:srgbClr val="FF0000"/>
              </a:solidFill>
            </a:endParaRPr>
          </a:p>
        </p:txBody>
      </p:sp>
      <p:sp>
        <p:nvSpPr>
          <p:cNvPr id="3" name="文本框 2">
            <a:extLst>
              <a:ext uri="{FF2B5EF4-FFF2-40B4-BE49-F238E27FC236}">
                <a16:creationId xmlns:a16="http://schemas.microsoft.com/office/drawing/2014/main" id="{14345FB9-EC8E-6A2B-9857-BC92BFEF4C4F}"/>
              </a:ext>
            </a:extLst>
          </p:cNvPr>
          <p:cNvSpPr txBox="1"/>
          <p:nvPr/>
        </p:nvSpPr>
        <p:spPr>
          <a:xfrm>
            <a:off x="450108" y="3401941"/>
            <a:ext cx="3329686"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AO</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CO</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AD</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BC</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a:t>
            </a:r>
            <a:endParaRPr lang="zh-CN" altLang="en-US">
              <a:solidFill>
                <a:srgbClr val="FF0000"/>
              </a:solidFill>
            </a:endParaRPr>
          </a:p>
        </p:txBody>
      </p:sp>
      <p:sp>
        <p:nvSpPr>
          <p:cNvPr id="4" name="文本框 3">
            <a:extLst>
              <a:ext uri="{FF2B5EF4-FFF2-40B4-BE49-F238E27FC236}">
                <a16:creationId xmlns:a16="http://schemas.microsoft.com/office/drawing/2014/main" id="{BB823255-4081-75A6-1BB3-3430EE713A68}"/>
              </a:ext>
            </a:extLst>
          </p:cNvPr>
          <p:cNvSpPr txBox="1"/>
          <p:nvPr/>
        </p:nvSpPr>
        <p:spPr>
          <a:xfrm>
            <a:off x="450108" y="3877429"/>
            <a:ext cx="2677224"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EAO</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FCO</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t>
            </a:r>
            <a:endParaRPr lang="zh-CN" altLang="en-US">
              <a:solidFill>
                <a:srgbClr val="FF0000"/>
              </a:solidFill>
            </a:endParaRPr>
          </a:p>
        </p:txBody>
      </p:sp>
      <p:sp>
        <p:nvSpPr>
          <p:cNvPr id="5" name="文本框 4">
            <a:extLst>
              <a:ext uri="{FF2B5EF4-FFF2-40B4-BE49-F238E27FC236}">
                <a16:creationId xmlns:a16="http://schemas.microsoft.com/office/drawing/2014/main" id="{5B465E2B-27DE-66A6-B143-9FD072C69953}"/>
              </a:ext>
            </a:extLst>
          </p:cNvPr>
          <p:cNvSpPr txBox="1"/>
          <p:nvPr/>
        </p:nvSpPr>
        <p:spPr>
          <a:xfrm>
            <a:off x="450108" y="4352917"/>
            <a:ext cx="2905824"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AOE</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COF</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a:t>
            </a:r>
            <a:endParaRPr lang="zh-CN" altLang="en-US">
              <a:solidFill>
                <a:srgbClr val="FF0000"/>
              </a:solidFill>
            </a:endParaRPr>
          </a:p>
        </p:txBody>
      </p:sp>
      <p:sp>
        <p:nvSpPr>
          <p:cNvPr id="6" name="文本框 5">
            <a:extLst>
              <a:ext uri="{FF2B5EF4-FFF2-40B4-BE49-F238E27FC236}">
                <a16:creationId xmlns:a16="http://schemas.microsoft.com/office/drawing/2014/main" id="{7183A91D-9798-61F4-D8FC-2EC40EBBE16F}"/>
              </a:ext>
            </a:extLst>
          </p:cNvPr>
          <p:cNvSpPr txBox="1"/>
          <p:nvPr/>
        </p:nvSpPr>
        <p:spPr>
          <a:xfrm>
            <a:off x="450108" y="4828405"/>
            <a:ext cx="4126611"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AOE</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COF</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ASA</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a:t>
            </a:r>
            <a:endParaRPr lang="zh-CN" altLang="en-US">
              <a:solidFill>
                <a:srgbClr val="FF0000"/>
              </a:solidFill>
            </a:endParaRPr>
          </a:p>
        </p:txBody>
      </p:sp>
      <p:sp>
        <p:nvSpPr>
          <p:cNvPr id="7" name="文本框 6">
            <a:extLst>
              <a:ext uri="{FF2B5EF4-FFF2-40B4-BE49-F238E27FC236}">
                <a16:creationId xmlns:a16="http://schemas.microsoft.com/office/drawing/2014/main" id="{F0F55488-7914-33DC-5398-B48E4BDA34D5}"/>
              </a:ext>
            </a:extLst>
          </p:cNvPr>
          <p:cNvSpPr txBox="1"/>
          <p:nvPr/>
        </p:nvSpPr>
        <p:spPr>
          <a:xfrm>
            <a:off x="450108" y="5303893"/>
            <a:ext cx="16786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OE</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OF</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Effect transition="in" filter="blinds(horizontal)">
                                      <p:cBhvr>
                                        <p:cTn id="17" dur="500"/>
                                        <p:tgtEl>
                                          <p:spTgt spid="4">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5">
                                            <p:txEl>
                                              <p:pRg st="0" end="0"/>
                                            </p:txEl>
                                          </p:spTgt>
                                        </p:tgtEl>
                                        <p:attrNameLst>
                                          <p:attrName>style.visibility</p:attrName>
                                        </p:attrNameLst>
                                      </p:cBhvr>
                                      <p:to>
                                        <p:strVal val="visible"/>
                                      </p:to>
                                    </p:set>
                                    <p:animEffect transition="in" filter="blinds(horizontal)">
                                      <p:cBhvr>
                                        <p:cTn id="22" dur="500"/>
                                        <p:tgtEl>
                                          <p:spTgt spid="5">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6">
                                            <p:txEl>
                                              <p:pRg st="0" end="0"/>
                                            </p:txEl>
                                          </p:spTgt>
                                        </p:tgtEl>
                                        <p:attrNameLst>
                                          <p:attrName>style.visibility</p:attrName>
                                        </p:attrNameLst>
                                      </p:cBhvr>
                                      <p:to>
                                        <p:strVal val="visible"/>
                                      </p:to>
                                    </p:set>
                                    <p:animEffect transition="in" filter="blinds(horizontal)">
                                      <p:cBhvr>
                                        <p:cTn id="27" dur="500"/>
                                        <p:tgtEl>
                                          <p:spTgt spid="6">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7">
                                            <p:txEl>
                                              <p:pRg st="0" end="0"/>
                                            </p:txEl>
                                          </p:spTgt>
                                        </p:tgtEl>
                                        <p:attrNameLst>
                                          <p:attrName>style.visibility</p:attrName>
                                        </p:attrNameLst>
                                      </p:cBhvr>
                                      <p:to>
                                        <p:strVal val="visible"/>
                                      </p:to>
                                    </p:set>
                                    <p:animEffect transition="in" filter="blinds(horizontal)">
                                      <p:cBhvr>
                                        <p:cTn id="32"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P spid="4" grpId="0" build="allAtOnce"/>
      <p:bldP spid="5" grpId="0" build="allAtOnce"/>
      <p:bldP spid="6" grpId="0" build="allAtOnce"/>
      <p:bldP spid="7" grpId="0" build="allAtOnce"/>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3" name="yt_shape_11662"/>
          <p:cNvSpPr txBox="1"/>
          <p:nvPr/>
        </p:nvSpPr>
        <p:spPr>
          <a:xfrm>
            <a:off x="540120" y="2276872"/>
            <a:ext cx="7532725" cy="4269567"/>
          </a:xfrm>
          <a:prstGeom prst="rect">
            <a:avLst/>
          </a:prstGeom>
        </p:spPr>
        <p:txBody>
          <a:bodyPr vert="horz" wrap="square" lIns="0" tIns="0" rIns="0" bIns="0" rtlCol="0">
            <a:spAutoFit/>
          </a:bodyPr>
          <a:lstStyle/>
          <a:p>
            <a:pPr algn="l" eaLnBrk="1" latinLnBrk="0" hangingPunct="0">
              <a:lnSpc>
                <a:spcPct val="129999"/>
              </a:lnSpc>
            </a:pP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2</a:t>
            </a:r>
            <a:r>
              <a:rPr lang="zh-CN"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白正" pitchFamily="24"/>
                <a:ea typeface="楷体" pitchFamily="24"/>
              </a:rPr>
              <a:t>解：能得到</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1</a:t>
            </a:r>
            <a:r>
              <a:rPr lang="zh-CN"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白正" pitchFamily="24"/>
                <a:ea typeface="楷体" pitchFamily="24"/>
              </a:rPr>
              <a:t>中的结论</a:t>
            </a:r>
            <a:r>
              <a:rPr lang="en-US" altLang="zh-CN" sz="2400" b="0" i="0" u="none">
                <a:solidFill>
                  <a:srgbClr val="FF0000">
                    <a:alpha val="0"/>
                  </a:srgbClr>
                </a:solidFill>
                <a:effectLst/>
                <a:latin typeface="Times New Roman" pitchFamily="24"/>
                <a:ea typeface="Times New Roman" pitchFamily="24"/>
              </a:rPr>
              <a:t>.</a:t>
            </a:r>
            <a:r>
              <a:rPr lang="zh-CN" altLang="zh-CN" sz="2400" b="0" i="0" u="none">
                <a:solidFill>
                  <a:srgbClr val="FF0000">
                    <a:alpha val="0"/>
                  </a:srgbClr>
                </a:solidFill>
                <a:effectLst/>
                <a:latin typeface="白正" pitchFamily="24"/>
                <a:ea typeface="楷体" pitchFamily="24"/>
              </a:rPr>
              <a:t>证明如下：</a:t>
            </a:r>
            <a:r>
              <a:rPr lang="zh-CN" altLang="zh-CN" sz="100" b="0" i="0" u="none" spc="-100">
                <a:noFill/>
                <a:effectLst/>
                <a:latin typeface="白正"/>
                <a:ea typeface="宋体"/>
              </a:rPr>
              <a:t>⁠</a:t>
            </a:r>
            <a:br>
              <a:rPr lang="en-US" altLang="zh-CN" sz="2400" b="0" i="0" u="none">
                <a:solidFill>
                  <a:srgbClr val="000000"/>
                </a:solidFill>
                <a:effectLst/>
                <a:latin typeface="白正" pitchFamily="24"/>
                <a:ea typeface="宋体" pitchFamily="24"/>
              </a:rPr>
            </a:br>
            <a:r>
              <a:rPr lang="en-US"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白正" pitchFamily="24"/>
                <a:ea typeface="楷体" pitchFamily="24"/>
              </a:rPr>
              <a:t>四边形</a:t>
            </a:r>
            <a:r>
              <a:rPr lang="en-US" altLang="zh-CN" sz="2400" b="0" i="1" u="none">
                <a:solidFill>
                  <a:srgbClr val="FF0000">
                    <a:alpha val="0"/>
                  </a:srgbClr>
                </a:solidFill>
                <a:effectLst/>
                <a:latin typeface="Times New Roman" pitchFamily="24"/>
                <a:ea typeface="Times New Roman" pitchFamily="24"/>
              </a:rPr>
              <a:t>ABCD</a:t>
            </a:r>
            <a:r>
              <a:rPr lang="zh-CN" altLang="zh-CN" sz="2400" b="0" i="0" u="none">
                <a:solidFill>
                  <a:srgbClr val="FF0000">
                    <a:alpha val="0"/>
                  </a:srgbClr>
                </a:solidFill>
                <a:effectLst/>
                <a:latin typeface="白正" pitchFamily="24"/>
                <a:ea typeface="楷体" pitchFamily="24"/>
              </a:rPr>
              <a:t>为平行四边形，</a:t>
            </a:r>
            <a:r>
              <a:rPr lang="zh-CN" altLang="zh-CN" sz="100" b="0" i="0" u="none" spc="-100">
                <a:noFill/>
                <a:effectLst/>
                <a:latin typeface="白正"/>
                <a:ea typeface="宋体"/>
              </a:rPr>
              <a:t>⁠</a:t>
            </a:r>
            <a:br>
              <a:rPr lang="en-US" altLang="zh-CN" sz="2400" b="0" i="0" u="none">
                <a:solidFill>
                  <a:srgbClr val="000000"/>
                </a:solidFill>
                <a:effectLst/>
                <a:latin typeface="白正" pitchFamily="24"/>
                <a:ea typeface="宋体" pitchFamily="24"/>
              </a:rPr>
            </a:br>
            <a:r>
              <a:rPr lang="en-US"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OA</a:t>
            </a:r>
            <a:r>
              <a:rPr lang="zh-CN"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OC</a:t>
            </a:r>
            <a:r>
              <a:rPr lang="zh-CN" altLang="zh-CN" sz="2400" b="0" i="0" u="none">
                <a:solidFill>
                  <a:srgbClr val="FF0000">
                    <a:alpha val="0"/>
                  </a:srgbClr>
                </a:solidFill>
                <a:effectLst/>
                <a:latin typeface="白正" pitchFamily="24"/>
                <a:ea typeface="楷体" pitchFamily="24"/>
              </a:rPr>
              <a:t>，</a:t>
            </a:r>
            <a:r>
              <a:rPr lang="en-US" altLang="zh-CN" sz="2400" b="0" i="1" u="none">
                <a:solidFill>
                  <a:srgbClr val="FF0000">
                    <a:alpha val="0"/>
                  </a:srgbClr>
                </a:solidFill>
                <a:effectLst/>
                <a:latin typeface="Times New Roman" pitchFamily="24"/>
                <a:ea typeface="Times New Roman" pitchFamily="24"/>
              </a:rPr>
              <a:t>AB</a:t>
            </a:r>
            <a:r>
              <a:rPr lang="en-US"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CD</a:t>
            </a:r>
            <a:r>
              <a:rPr lang="en-US" altLang="zh-CN" sz="2400" b="0" i="0" u="none">
                <a:solidFill>
                  <a:srgbClr val="FF0000">
                    <a:alpha val="0"/>
                  </a:srgbClr>
                </a:solidFill>
                <a:effectLst/>
                <a:latin typeface="Times New Roman" pitchFamily="24"/>
                <a:ea typeface="Times New Roman" pitchFamily="24"/>
              </a:rPr>
              <a:t>.</a:t>
            </a:r>
            <a:r>
              <a:rPr lang="zh-CN" altLang="zh-CN" sz="100" b="0" i="0" u="none" spc="-100">
                <a:noFill/>
                <a:effectLst/>
                <a:latin typeface="白正"/>
                <a:ea typeface="宋体"/>
              </a:rPr>
              <a:t>⁠</a:t>
            </a:r>
            <a:br>
              <a:rPr lang="en-US" altLang="zh-CN" sz="2400" b="0" i="0" u="none">
                <a:solidFill>
                  <a:srgbClr val="000000"/>
                </a:solidFill>
                <a:effectLst/>
                <a:latin typeface="白正" pitchFamily="24"/>
                <a:ea typeface="宋体" pitchFamily="24"/>
              </a:rPr>
            </a:br>
            <a:r>
              <a:rPr lang="en-US"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EAO</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FCO</a:t>
            </a:r>
            <a:r>
              <a:rPr lang="zh-CN" altLang="zh-CN" sz="2400" b="0" i="0" u="none">
                <a:solidFill>
                  <a:srgbClr val="FF0000">
                    <a:alpha val="0"/>
                  </a:srgbClr>
                </a:solidFill>
                <a:effectLst/>
                <a:latin typeface="白正" pitchFamily="24"/>
                <a:ea typeface="楷体" pitchFamily="24"/>
              </a:rPr>
              <a:t>，</a:t>
            </a:r>
            <a:r>
              <a:rPr lang="en-US"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AEO</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CFO</a:t>
            </a:r>
            <a:r>
              <a:rPr lang="en-US" altLang="zh-CN" sz="2400" b="0" i="0" u="none">
                <a:solidFill>
                  <a:srgbClr val="FF0000">
                    <a:alpha val="0"/>
                  </a:srgbClr>
                </a:solidFill>
                <a:effectLst/>
                <a:latin typeface="Times New Roman" pitchFamily="24"/>
                <a:ea typeface="Times New Roman" pitchFamily="24"/>
              </a:rPr>
              <a:t>.</a:t>
            </a:r>
            <a:r>
              <a:rPr lang="zh-CN" altLang="zh-CN" sz="100" b="0" i="0" u="none" spc="-100">
                <a:noFill/>
                <a:effectLst/>
                <a:latin typeface="白正"/>
                <a:ea typeface="宋体"/>
              </a:rPr>
              <a:t>⁠</a:t>
            </a:r>
            <a:br>
              <a:rPr lang="en-US" altLang="zh-CN" sz="2400" b="0" i="0" u="none">
                <a:solidFill>
                  <a:srgbClr val="000000"/>
                </a:solidFill>
                <a:effectLst/>
                <a:latin typeface="白正" pitchFamily="24"/>
                <a:ea typeface="宋体" pitchFamily="24"/>
              </a:rPr>
            </a:br>
            <a:r>
              <a:rPr lang="en-US"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AEO</a:t>
            </a:r>
            <a:r>
              <a:rPr lang="en-US"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CFO</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AAS</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a:t>
            </a:r>
            <a:r>
              <a:rPr lang="zh-CN" altLang="zh-CN" sz="100" b="0" i="0" u="none" spc="-100">
                <a:noFill/>
                <a:effectLst/>
                <a:latin typeface="白正"/>
                <a:ea typeface="宋体"/>
              </a:rPr>
              <a:t>⁠</a:t>
            </a:r>
            <a:br>
              <a:rPr lang="en-US" altLang="zh-CN" sz="2400" b="0" i="0" u="none">
                <a:solidFill>
                  <a:srgbClr val="000000"/>
                </a:solidFill>
                <a:effectLst/>
                <a:latin typeface="白正" pitchFamily="24"/>
                <a:ea typeface="宋体" pitchFamily="24"/>
              </a:rPr>
            </a:br>
            <a:r>
              <a:rPr lang="en-US"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OE</a:t>
            </a:r>
            <a:r>
              <a:rPr lang="zh-CN"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OF</a:t>
            </a:r>
            <a:r>
              <a:rPr lang="en-US" altLang="zh-CN" sz="2400" b="0" i="0" u="none">
                <a:solidFill>
                  <a:srgbClr val="FF0000">
                    <a:alpha val="0"/>
                  </a:srgbClr>
                </a:solidFill>
                <a:effectLst/>
                <a:latin typeface="Times New Roman" pitchFamily="24"/>
                <a:ea typeface="Times New Roman" pitchFamily="24"/>
              </a:rPr>
              <a:t>.</a:t>
            </a:r>
            <a:r>
              <a:rPr lang="zh-CN" altLang="zh-CN" sz="100" b="0" i="0" u="none" spc="-100">
                <a:noFill/>
                <a:effectLst/>
                <a:latin typeface="白正"/>
                <a:ea typeface="宋体"/>
              </a:rPr>
              <a:t>⁠</a:t>
            </a:r>
            <a:br>
              <a:rPr lang="en-US" altLang="zh-CN" sz="2400" b="0" i="0" u="none">
                <a:solidFill>
                  <a:srgbClr val="000000"/>
                </a:solidFill>
                <a:effectLst/>
                <a:latin typeface="白正" pitchFamily="24"/>
                <a:ea typeface="宋体" pitchFamily="24"/>
              </a:rPr>
            </a:br>
            <a:r>
              <a:rPr lang="zh-CN" altLang="zh-CN" sz="2400" b="0" i="0" u="none">
                <a:solidFill>
                  <a:srgbClr val="FF0000">
                    <a:alpha val="0"/>
                  </a:srgbClr>
                </a:solidFill>
                <a:effectLst/>
                <a:latin typeface="白正" pitchFamily="24"/>
                <a:ea typeface="楷体" pitchFamily="24"/>
              </a:rPr>
              <a:t>一般性结论是：过平行四边形对角线的交点</a:t>
            </a:r>
            <a:r>
              <a:rPr lang="en-US" altLang="zh-CN" sz="2400" b="0" i="1" u="none">
                <a:solidFill>
                  <a:srgbClr val="FF0000">
                    <a:alpha val="0"/>
                  </a:srgbClr>
                </a:solidFill>
                <a:effectLst/>
                <a:latin typeface="Times New Roman" pitchFamily="24"/>
                <a:ea typeface="Times New Roman" pitchFamily="24"/>
              </a:rPr>
              <a:t>O</a:t>
            </a:r>
            <a:r>
              <a:rPr lang="zh-CN" altLang="zh-CN" sz="2400" b="0" i="0" u="none">
                <a:solidFill>
                  <a:srgbClr val="FF0000">
                    <a:alpha val="0"/>
                  </a:srgbClr>
                </a:solidFill>
                <a:effectLst/>
                <a:latin typeface="白正" pitchFamily="24"/>
                <a:ea typeface="楷体" pitchFamily="24"/>
              </a:rPr>
              <a:t>作一条直线与平行四边形相对的两边或其延长线相交于</a:t>
            </a:r>
            <a:r>
              <a:rPr lang="en-US" altLang="zh-CN" sz="2400" b="0" i="1" u="none">
                <a:solidFill>
                  <a:srgbClr val="FF0000">
                    <a:alpha val="0"/>
                  </a:srgbClr>
                </a:solidFill>
                <a:effectLst/>
                <a:latin typeface="Times New Roman" pitchFamily="24"/>
                <a:ea typeface="Times New Roman" pitchFamily="24"/>
              </a:rPr>
              <a:t>E</a:t>
            </a:r>
            <a:r>
              <a:rPr lang="zh-CN" altLang="zh-CN" sz="2400" b="0" i="0" u="none">
                <a:solidFill>
                  <a:srgbClr val="FF0000">
                    <a:alpha val="0"/>
                  </a:srgbClr>
                </a:solidFill>
                <a:effectLst/>
                <a:latin typeface="白正" pitchFamily="24"/>
                <a:ea typeface="楷体" pitchFamily="24"/>
              </a:rPr>
              <a:t>，</a:t>
            </a:r>
            <a:r>
              <a:rPr lang="en-US" altLang="zh-CN" sz="2400" b="0" i="1" u="none">
                <a:solidFill>
                  <a:srgbClr val="FF0000">
                    <a:alpha val="0"/>
                  </a:srgbClr>
                </a:solidFill>
                <a:effectLst/>
                <a:latin typeface="Times New Roman" pitchFamily="24"/>
                <a:ea typeface="Times New Roman" pitchFamily="24"/>
              </a:rPr>
              <a:t>F</a:t>
            </a:r>
            <a:r>
              <a:rPr lang="zh-CN" altLang="zh-CN" sz="2400" b="0" i="0" u="none">
                <a:solidFill>
                  <a:srgbClr val="FF0000">
                    <a:alpha val="0"/>
                  </a:srgbClr>
                </a:solidFill>
                <a:effectLst/>
                <a:latin typeface="白正" pitchFamily="24"/>
                <a:ea typeface="楷体" pitchFamily="24"/>
              </a:rPr>
              <a:t>两点，则</a:t>
            </a:r>
            <a:r>
              <a:rPr lang="en-US" altLang="zh-CN" sz="2400" b="0" i="1" u="none">
                <a:solidFill>
                  <a:srgbClr val="FF0000">
                    <a:alpha val="0"/>
                  </a:srgbClr>
                </a:solidFill>
                <a:effectLst/>
                <a:latin typeface="Times New Roman" pitchFamily="24"/>
                <a:ea typeface="Times New Roman" pitchFamily="24"/>
              </a:rPr>
              <a:t>OE</a:t>
            </a:r>
            <a:r>
              <a:rPr lang="zh-CN"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OF</a:t>
            </a:r>
            <a:r>
              <a:rPr lang="en-US" altLang="zh-CN" sz="2400" b="0" i="0" u="none">
                <a:solidFill>
                  <a:srgbClr val="FF0000">
                    <a:alpha val="0"/>
                  </a:srgbClr>
                </a:solidFill>
                <a:effectLst/>
                <a:latin typeface="Times New Roman" pitchFamily="24"/>
                <a:ea typeface="Times New Roman" pitchFamily="24"/>
              </a:rPr>
              <a:t>.</a:t>
            </a:r>
            <a:r>
              <a:rPr lang="zh-CN" altLang="zh-CN" sz="100" b="0" i="0" u="none" spc="-100">
                <a:noFill/>
                <a:effectLst/>
                <a:latin typeface="白正"/>
                <a:ea typeface="宋体"/>
              </a:rPr>
              <a:t>⁠</a:t>
            </a:r>
          </a:p>
        </p:txBody>
      </p:sp>
      <p:pic>
        <p:nvPicPr>
          <p:cNvPr id="11663" name="yt_image_11663" title="H_135.63">
            <a:extLst>
              <a:ext uri="">
                <a16:creationId xmlns:a14="http://schemas.microsoft.com/office/drawing/2010/main" xmlns:a16="http://schemas.microsoft.com/office/drawing/2014/main" xmlns="" id="{5351258F-BC95-41E6-9372-C2FE361B0291}"/>
              </a:ext>
            </a:extLst>
          </p:cNvPr>
          <p:cNvPicPr>
            <a:picLocks noChangeAspect="1" noChangeArrowheads="1"/>
          </p:cNvPicPr>
          <p:nvPr/>
        </p:nvPicPr>
        <p:blipFill rotWithShape="1">
          <a:blip r:embed="rId2" cstate="print"/>
          <a:srcRect l="50905"/>
          <a:stretch/>
        </p:blipFill>
        <p:spPr bwMode="auto">
          <a:xfrm>
            <a:off x="9912423" y="2276872"/>
            <a:ext cx="1739575" cy="1722501"/>
          </a:xfrm>
          <a:prstGeom prst="rect">
            <a:avLst/>
          </a:prstGeom>
          <a:noFill/>
          <a:extLst>
            <a:ext uri="{909E8E84-426E-40DD-AFC4-6F175D3DCCD1}">
              <a14:hiddenFill xmlns:a14="http://schemas.microsoft.com/office/drawing/2010/main">
                <a:solidFill>
                  <a:srgbClr val="FFFFFF"/>
                </a:solidFill>
              </a14:hiddenFill>
            </a:ext>
          </a:extLst>
        </p:spPr>
      </p:pic>
      <p:sp>
        <p:nvSpPr>
          <p:cNvPr id="2" name="文本框 1">
            <a:extLst>
              <a:ext uri="{FF2B5EF4-FFF2-40B4-BE49-F238E27FC236}">
                <a16:creationId xmlns:a16="http://schemas.microsoft.com/office/drawing/2014/main" id="{E7335856-C127-C680-5072-8A8DB0507C5D}"/>
              </a:ext>
            </a:extLst>
          </p:cNvPr>
          <p:cNvSpPr txBox="1"/>
          <p:nvPr/>
        </p:nvSpPr>
        <p:spPr>
          <a:xfrm>
            <a:off x="450109" y="2230066"/>
            <a:ext cx="6047486"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2</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解：能得到</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1</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中的结论</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证明如下：</a:t>
            </a:r>
            <a:endParaRPr lang="zh-CN" altLang="en-US">
              <a:solidFill>
                <a:srgbClr val="FF0000"/>
              </a:solidFill>
            </a:endParaRPr>
          </a:p>
        </p:txBody>
      </p:sp>
      <p:sp>
        <p:nvSpPr>
          <p:cNvPr id="4" name="文本框 3">
            <a:extLst>
              <a:ext uri="{FF2B5EF4-FFF2-40B4-BE49-F238E27FC236}">
                <a16:creationId xmlns:a16="http://schemas.microsoft.com/office/drawing/2014/main" id="{3B7F507B-4648-6090-81ED-7F18851DC505}"/>
              </a:ext>
            </a:extLst>
          </p:cNvPr>
          <p:cNvSpPr txBox="1"/>
          <p:nvPr/>
        </p:nvSpPr>
        <p:spPr>
          <a:xfrm>
            <a:off x="450109" y="2705554"/>
            <a:ext cx="4328223"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四边形</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ABCD</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为平行四边形，</a:t>
            </a:r>
            <a:endParaRPr lang="zh-CN" altLang="en-US">
              <a:solidFill>
                <a:srgbClr val="FF0000"/>
              </a:solidFill>
            </a:endParaRPr>
          </a:p>
        </p:txBody>
      </p:sp>
      <p:sp>
        <p:nvSpPr>
          <p:cNvPr id="5" name="文本框 4">
            <a:extLst>
              <a:ext uri="{FF2B5EF4-FFF2-40B4-BE49-F238E27FC236}">
                <a16:creationId xmlns:a16="http://schemas.microsoft.com/office/drawing/2014/main" id="{C00B4709-1070-9CF0-63CF-E47C40363F6D}"/>
              </a:ext>
            </a:extLst>
          </p:cNvPr>
          <p:cNvSpPr txBox="1"/>
          <p:nvPr/>
        </p:nvSpPr>
        <p:spPr>
          <a:xfrm>
            <a:off x="450109" y="3181042"/>
            <a:ext cx="3101086"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OA</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OC</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AB</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CD</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t>
            </a:r>
            <a:endParaRPr lang="zh-CN" altLang="en-US">
              <a:solidFill>
                <a:srgbClr val="FF0000"/>
              </a:solidFill>
            </a:endParaRPr>
          </a:p>
        </p:txBody>
      </p:sp>
      <p:sp>
        <p:nvSpPr>
          <p:cNvPr id="6" name="文本框 5">
            <a:extLst>
              <a:ext uri="{FF2B5EF4-FFF2-40B4-BE49-F238E27FC236}">
                <a16:creationId xmlns:a16="http://schemas.microsoft.com/office/drawing/2014/main" id="{302C3964-A191-1029-0611-AED4684030DD}"/>
              </a:ext>
            </a:extLst>
          </p:cNvPr>
          <p:cNvSpPr txBox="1"/>
          <p:nvPr/>
        </p:nvSpPr>
        <p:spPr>
          <a:xfrm>
            <a:off x="450109" y="3656530"/>
            <a:ext cx="5098161"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EAO</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FCO</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AEO</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CFO</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t>
            </a:r>
            <a:endParaRPr lang="zh-CN" altLang="en-US">
              <a:solidFill>
                <a:srgbClr val="FF0000"/>
              </a:solidFill>
            </a:endParaRPr>
          </a:p>
        </p:txBody>
      </p:sp>
      <p:sp>
        <p:nvSpPr>
          <p:cNvPr id="7" name="文本框 6">
            <a:extLst>
              <a:ext uri="{FF2B5EF4-FFF2-40B4-BE49-F238E27FC236}">
                <a16:creationId xmlns:a16="http://schemas.microsoft.com/office/drawing/2014/main" id="{813C0BB2-54FD-1C3D-FD5F-94DC4590864B}"/>
              </a:ext>
            </a:extLst>
          </p:cNvPr>
          <p:cNvSpPr txBox="1"/>
          <p:nvPr/>
        </p:nvSpPr>
        <p:spPr>
          <a:xfrm>
            <a:off x="450109" y="4132018"/>
            <a:ext cx="3898011"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AEO</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CFO</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AAS</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t>
            </a:r>
            <a:endParaRPr lang="zh-CN" altLang="en-US">
              <a:solidFill>
                <a:srgbClr val="FF0000"/>
              </a:solidFill>
            </a:endParaRPr>
          </a:p>
        </p:txBody>
      </p:sp>
      <p:sp>
        <p:nvSpPr>
          <p:cNvPr id="8" name="文本框 7">
            <a:extLst>
              <a:ext uri="{FF2B5EF4-FFF2-40B4-BE49-F238E27FC236}">
                <a16:creationId xmlns:a16="http://schemas.microsoft.com/office/drawing/2014/main" id="{F5E38981-4AF1-98AC-1207-0DEA42297AC7}"/>
              </a:ext>
            </a:extLst>
          </p:cNvPr>
          <p:cNvSpPr txBox="1"/>
          <p:nvPr/>
        </p:nvSpPr>
        <p:spPr>
          <a:xfrm>
            <a:off x="450109" y="4607506"/>
            <a:ext cx="1678686"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OE</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OF</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t>
            </a:r>
            <a:endParaRPr lang="zh-CN" altLang="en-US">
              <a:solidFill>
                <a:srgbClr val="FF0000"/>
              </a:solidFill>
            </a:endParaRPr>
          </a:p>
        </p:txBody>
      </p:sp>
      <p:sp>
        <p:nvSpPr>
          <p:cNvPr id="9" name="文本框 8">
            <a:extLst>
              <a:ext uri="{FF2B5EF4-FFF2-40B4-BE49-F238E27FC236}">
                <a16:creationId xmlns:a16="http://schemas.microsoft.com/office/drawing/2014/main" id="{E79A10AB-8335-6B34-3CE5-B4FF4EFD84F2}"/>
              </a:ext>
            </a:extLst>
          </p:cNvPr>
          <p:cNvSpPr txBox="1"/>
          <p:nvPr/>
        </p:nvSpPr>
        <p:spPr>
          <a:xfrm>
            <a:off x="450109" y="5082994"/>
            <a:ext cx="7411086"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一般性结论是：过平行四边形对角线的交点</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O</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作一条直</a:t>
            </a:r>
            <a:endParaRPr lang="zh-CN" altLang="en-US">
              <a:solidFill>
                <a:srgbClr val="FF0000"/>
              </a:solidFill>
            </a:endParaRPr>
          </a:p>
        </p:txBody>
      </p:sp>
      <p:sp>
        <p:nvSpPr>
          <p:cNvPr id="10" name="文本框 9">
            <a:extLst>
              <a:ext uri="{FF2B5EF4-FFF2-40B4-BE49-F238E27FC236}">
                <a16:creationId xmlns:a16="http://schemas.microsoft.com/office/drawing/2014/main" id="{A2D3D157-D90A-3A74-23ED-CAC447A1A1EF}"/>
              </a:ext>
            </a:extLst>
          </p:cNvPr>
          <p:cNvSpPr txBox="1"/>
          <p:nvPr/>
        </p:nvSpPr>
        <p:spPr>
          <a:xfrm>
            <a:off x="450109" y="5558482"/>
            <a:ext cx="7257097"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线与平行四边形相对的两边或其延长线相交于</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E</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F</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两</a:t>
            </a:r>
            <a:endParaRPr lang="zh-CN" altLang="en-US">
              <a:solidFill>
                <a:srgbClr val="FF0000"/>
              </a:solidFill>
            </a:endParaRPr>
          </a:p>
        </p:txBody>
      </p:sp>
      <p:sp>
        <p:nvSpPr>
          <p:cNvPr id="11" name="文本框 10">
            <a:extLst>
              <a:ext uri="{FF2B5EF4-FFF2-40B4-BE49-F238E27FC236}">
                <a16:creationId xmlns:a16="http://schemas.microsoft.com/office/drawing/2014/main" id="{529C3E3C-F821-7A31-4A55-95EC1B0C359D}"/>
              </a:ext>
            </a:extLst>
          </p:cNvPr>
          <p:cNvSpPr txBox="1"/>
          <p:nvPr/>
        </p:nvSpPr>
        <p:spPr>
          <a:xfrm>
            <a:off x="450109" y="6033970"/>
            <a:ext cx="2288286" cy="51798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点，则</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OE</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OF</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t>
            </a:r>
            <a:endParaRPr lang="zh-CN" altLang="en-US">
              <a:solidFill>
                <a:srgbClr val="FF0000"/>
              </a:solidFill>
            </a:endParaRPr>
          </a:p>
        </p:txBody>
      </p:sp>
      <p:sp>
        <p:nvSpPr>
          <p:cNvPr id="14" name="yt_shape_11661"/>
          <p:cNvSpPr txBox="1"/>
          <p:nvPr/>
        </p:nvSpPr>
        <p:spPr>
          <a:xfrm>
            <a:off x="540119" y="1204184"/>
            <a:ext cx="11111999" cy="915507"/>
          </a:xfrm>
          <a:prstGeom prst="rect">
            <a:avLst/>
          </a:prstGeom>
        </p:spPr>
        <p:txBody>
          <a:bodyPr vert="horz" wrap="square" lIns="0" tIns="0" rIns="0" bIns="0" rtlCol="0">
            <a:spAutoFit/>
          </a:bodyPr>
          <a:lstStyle/>
          <a:p>
            <a:pPr algn="l" eaLnBrk="1" latinLnBrk="0" hangingPunct="0">
              <a:lnSpc>
                <a:spcPct val="129999"/>
              </a:lnSpc>
            </a:pPr>
            <a:r>
              <a:rPr lang="zh-CN"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Times New Roman" pitchFamily="24"/>
              </a:rPr>
              <a:t>2</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白正" pitchFamily="24"/>
                <a:ea typeface="宋体" pitchFamily="24"/>
              </a:rPr>
              <a:t>如图</a:t>
            </a:r>
            <a:r>
              <a:rPr lang="en-US" altLang="zh-CN" sz="2400" b="0" i="0" u="none" dirty="0">
                <a:solidFill>
                  <a:srgbClr val="000000"/>
                </a:solidFill>
                <a:effectLst/>
                <a:latin typeface="宋体" pitchFamily="24"/>
                <a:ea typeface="宋体" pitchFamily="24"/>
              </a:rPr>
              <a:t>②</a:t>
            </a:r>
            <a:r>
              <a:rPr lang="zh-CN" altLang="zh-CN" sz="2400" b="0" i="0" u="none" dirty="0">
                <a:solidFill>
                  <a:srgbClr val="000000"/>
                </a:solidFill>
                <a:effectLst/>
                <a:latin typeface="白正" pitchFamily="24"/>
                <a:ea typeface="宋体" pitchFamily="24"/>
              </a:rPr>
              <a:t>，若过</a:t>
            </a:r>
            <a:r>
              <a:rPr lang="en-US" altLang="zh-CN" sz="2400" b="0" i="1" u="none" dirty="0">
                <a:solidFill>
                  <a:srgbClr val="000000"/>
                </a:solidFill>
                <a:effectLst/>
                <a:latin typeface="Times New Roman" pitchFamily="24"/>
                <a:ea typeface="Times New Roman" pitchFamily="24"/>
              </a:rPr>
              <a:t>O</a:t>
            </a:r>
            <a:r>
              <a:rPr lang="zh-CN" altLang="zh-CN" sz="2400" b="0" i="0" u="none" dirty="0">
                <a:solidFill>
                  <a:srgbClr val="000000"/>
                </a:solidFill>
                <a:effectLst/>
                <a:latin typeface="白正" pitchFamily="24"/>
                <a:ea typeface="宋体" pitchFamily="24"/>
              </a:rPr>
              <a:t>点的直线</a:t>
            </a:r>
            <a:r>
              <a:rPr lang="en-US" altLang="zh-CN" sz="2400" b="0" i="1" u="none" dirty="0">
                <a:solidFill>
                  <a:srgbClr val="000000"/>
                </a:solidFill>
                <a:effectLst/>
                <a:latin typeface="Times New Roman" pitchFamily="24"/>
                <a:ea typeface="Times New Roman" pitchFamily="24"/>
              </a:rPr>
              <a:t>EF</a:t>
            </a:r>
            <a:r>
              <a:rPr lang="zh-CN" altLang="zh-CN" sz="2400" b="0" i="0" u="none" dirty="0">
                <a:solidFill>
                  <a:srgbClr val="000000"/>
                </a:solidFill>
                <a:effectLst/>
                <a:latin typeface="白正" pitchFamily="24"/>
                <a:ea typeface="宋体" pitchFamily="24"/>
              </a:rPr>
              <a:t>与</a:t>
            </a:r>
            <a:r>
              <a:rPr lang="en-US" altLang="zh-CN" sz="2400" b="0" i="1" u="none" dirty="0">
                <a:solidFill>
                  <a:srgbClr val="000000"/>
                </a:solidFill>
                <a:effectLst/>
                <a:latin typeface="Times New Roman" pitchFamily="24"/>
                <a:ea typeface="Times New Roman" pitchFamily="24"/>
              </a:rPr>
              <a:t>BA</a:t>
            </a:r>
            <a:r>
              <a:rPr lang="zh-CN" altLang="zh-CN" sz="2400" b="0" i="0" u="none" dirty="0">
                <a:solidFill>
                  <a:srgbClr val="000000"/>
                </a:solidFill>
                <a:effectLst/>
                <a:latin typeface="白正" pitchFamily="24"/>
                <a:ea typeface="宋体" pitchFamily="24"/>
              </a:rPr>
              <a:t>，</a:t>
            </a:r>
            <a:r>
              <a:rPr lang="en-US" altLang="zh-CN" sz="2400" b="0" i="1" u="none" dirty="0">
                <a:solidFill>
                  <a:srgbClr val="000000"/>
                </a:solidFill>
                <a:effectLst/>
                <a:latin typeface="Times New Roman" pitchFamily="24"/>
                <a:ea typeface="Times New Roman" pitchFamily="24"/>
              </a:rPr>
              <a:t>DC</a:t>
            </a:r>
            <a:r>
              <a:rPr lang="zh-CN" altLang="zh-CN" sz="2400" b="0" i="0" u="none" dirty="0">
                <a:solidFill>
                  <a:srgbClr val="000000"/>
                </a:solidFill>
                <a:effectLst/>
                <a:latin typeface="白正" pitchFamily="24"/>
                <a:ea typeface="宋体" pitchFamily="24"/>
              </a:rPr>
              <a:t>的延长线分别交于点</a:t>
            </a:r>
            <a:r>
              <a:rPr lang="en-US" altLang="zh-CN" sz="2400" b="0" i="1" u="none" dirty="0">
                <a:solidFill>
                  <a:srgbClr val="000000"/>
                </a:solidFill>
                <a:effectLst/>
                <a:latin typeface="Times New Roman" pitchFamily="24"/>
                <a:ea typeface="Times New Roman" pitchFamily="24"/>
              </a:rPr>
              <a:t>E</a:t>
            </a:r>
            <a:r>
              <a:rPr lang="zh-CN" altLang="zh-CN" sz="2400" b="0" i="0" u="none" dirty="0">
                <a:solidFill>
                  <a:srgbClr val="000000"/>
                </a:solidFill>
                <a:effectLst/>
                <a:latin typeface="白正" pitchFamily="24"/>
                <a:ea typeface="宋体" pitchFamily="24"/>
              </a:rPr>
              <a:t>，</a:t>
            </a:r>
            <a:r>
              <a:rPr lang="en-US" altLang="zh-CN" sz="2400" b="0" i="1" u="none" dirty="0">
                <a:solidFill>
                  <a:srgbClr val="000000"/>
                </a:solidFill>
                <a:effectLst/>
                <a:latin typeface="Times New Roman" pitchFamily="24"/>
                <a:ea typeface="Times New Roman" pitchFamily="24"/>
              </a:rPr>
              <a:t>F</a:t>
            </a:r>
            <a:r>
              <a:rPr lang="zh-CN" altLang="zh-CN" sz="2400" b="0" i="0" u="none" dirty="0">
                <a:solidFill>
                  <a:srgbClr val="000000"/>
                </a:solidFill>
                <a:effectLst/>
                <a:latin typeface="白正" pitchFamily="24"/>
                <a:ea typeface="宋体" pitchFamily="24"/>
              </a:rPr>
              <a:t>，能得到</a:t>
            </a:r>
            <a:r>
              <a:rPr lang="zh-CN"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Times New Roman" pitchFamily="24"/>
              </a:rPr>
              <a:t>1</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白正" pitchFamily="24"/>
                <a:ea typeface="宋体" pitchFamily="24"/>
              </a:rPr>
              <a:t>中的结论吗？由此你能得到什么样的一般性结论？</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blinds(horizontal)">
                                      <p:cBhvr>
                                        <p:cTn id="12" dur="500"/>
                                        <p:tgtEl>
                                          <p:spTgt spid="4">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
                                            <p:txEl>
                                              <p:pRg st="0" end="0"/>
                                            </p:txEl>
                                          </p:spTgt>
                                        </p:tgtEl>
                                        <p:attrNameLst>
                                          <p:attrName>style.visibility</p:attrName>
                                        </p:attrNameLst>
                                      </p:cBhvr>
                                      <p:to>
                                        <p:strVal val="visible"/>
                                      </p:to>
                                    </p:set>
                                    <p:animEffect transition="in" filter="blinds(horizontal)">
                                      <p:cBhvr>
                                        <p:cTn id="17" dur="500"/>
                                        <p:tgtEl>
                                          <p:spTgt spid="5">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6">
                                            <p:txEl>
                                              <p:pRg st="0" end="0"/>
                                            </p:txEl>
                                          </p:spTgt>
                                        </p:tgtEl>
                                        <p:attrNameLst>
                                          <p:attrName>style.visibility</p:attrName>
                                        </p:attrNameLst>
                                      </p:cBhvr>
                                      <p:to>
                                        <p:strVal val="visible"/>
                                      </p:to>
                                    </p:set>
                                    <p:animEffect transition="in" filter="blinds(horizontal)">
                                      <p:cBhvr>
                                        <p:cTn id="22" dur="500"/>
                                        <p:tgtEl>
                                          <p:spTgt spid="6">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7">
                                            <p:txEl>
                                              <p:pRg st="0" end="0"/>
                                            </p:txEl>
                                          </p:spTgt>
                                        </p:tgtEl>
                                        <p:attrNameLst>
                                          <p:attrName>style.visibility</p:attrName>
                                        </p:attrNameLst>
                                      </p:cBhvr>
                                      <p:to>
                                        <p:strVal val="visible"/>
                                      </p:to>
                                    </p:set>
                                    <p:animEffect transition="in" filter="blinds(horizontal)">
                                      <p:cBhvr>
                                        <p:cTn id="27" dur="500"/>
                                        <p:tgtEl>
                                          <p:spTgt spid="7">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8">
                                            <p:txEl>
                                              <p:pRg st="0" end="0"/>
                                            </p:txEl>
                                          </p:spTgt>
                                        </p:tgtEl>
                                        <p:attrNameLst>
                                          <p:attrName>style.visibility</p:attrName>
                                        </p:attrNameLst>
                                      </p:cBhvr>
                                      <p:to>
                                        <p:strVal val="visible"/>
                                      </p:to>
                                    </p:set>
                                    <p:animEffect transition="in" filter="blinds(horizontal)">
                                      <p:cBhvr>
                                        <p:cTn id="32" dur="500"/>
                                        <p:tgtEl>
                                          <p:spTgt spid="8">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9">
                                            <p:txEl>
                                              <p:pRg st="0" end="0"/>
                                            </p:txEl>
                                          </p:spTgt>
                                        </p:tgtEl>
                                        <p:attrNameLst>
                                          <p:attrName>style.visibility</p:attrName>
                                        </p:attrNameLst>
                                      </p:cBhvr>
                                      <p:to>
                                        <p:strVal val="visible"/>
                                      </p:to>
                                    </p:set>
                                    <p:animEffect transition="in" filter="blinds(horizontal)">
                                      <p:cBhvr>
                                        <p:cTn id="37" dur="500"/>
                                        <p:tgtEl>
                                          <p:spTgt spid="9">
                                            <p:txEl>
                                              <p:pRg st="0" end="0"/>
                                            </p:txEl>
                                          </p:spTgt>
                                        </p:tgtEl>
                                      </p:cBhvr>
                                    </p:animEffect>
                                  </p:childTnLst>
                                </p:cTn>
                              </p:par>
                              <p:par>
                                <p:cTn id="38" presetID="3" presetClass="entr" presetSubtype="10" fill="hold" grpId="0" nodeType="withEffect">
                                  <p:stCondLst>
                                    <p:cond delay="0"/>
                                  </p:stCondLst>
                                  <p:childTnLst>
                                    <p:set>
                                      <p:cBhvr>
                                        <p:cTn id="39" dur="1" fill="hold">
                                          <p:stCondLst>
                                            <p:cond delay="0"/>
                                          </p:stCondLst>
                                        </p:cTn>
                                        <p:tgtEl>
                                          <p:spTgt spid="10">
                                            <p:txEl>
                                              <p:pRg st="0" end="0"/>
                                            </p:txEl>
                                          </p:spTgt>
                                        </p:tgtEl>
                                        <p:attrNameLst>
                                          <p:attrName>style.visibility</p:attrName>
                                        </p:attrNameLst>
                                      </p:cBhvr>
                                      <p:to>
                                        <p:strVal val="visible"/>
                                      </p:to>
                                    </p:set>
                                    <p:animEffect transition="in" filter="blinds(horizontal)">
                                      <p:cBhvr>
                                        <p:cTn id="40" dur="500"/>
                                        <p:tgtEl>
                                          <p:spTgt spid="10">
                                            <p:txEl>
                                              <p:pRg st="0" end="0"/>
                                            </p:txEl>
                                          </p:spTgt>
                                        </p:tgtEl>
                                      </p:cBhvr>
                                    </p:animEffect>
                                  </p:childTnLst>
                                </p:cTn>
                              </p:par>
                              <p:par>
                                <p:cTn id="41" presetID="3" presetClass="entr" presetSubtype="10" fill="hold" grpId="0" nodeType="withEffect">
                                  <p:stCondLst>
                                    <p:cond delay="0"/>
                                  </p:stCondLst>
                                  <p:childTnLst>
                                    <p:set>
                                      <p:cBhvr>
                                        <p:cTn id="42" dur="1" fill="hold">
                                          <p:stCondLst>
                                            <p:cond delay="0"/>
                                          </p:stCondLst>
                                        </p:cTn>
                                        <p:tgtEl>
                                          <p:spTgt spid="11">
                                            <p:txEl>
                                              <p:pRg st="0" end="0"/>
                                            </p:txEl>
                                          </p:spTgt>
                                        </p:tgtEl>
                                        <p:attrNameLst>
                                          <p:attrName>style.visibility</p:attrName>
                                        </p:attrNameLst>
                                      </p:cBhvr>
                                      <p:to>
                                        <p:strVal val="visible"/>
                                      </p:to>
                                    </p:set>
                                    <p:animEffect transition="in" filter="blinds(horizontal)">
                                      <p:cBhvr>
                                        <p:cTn id="43" dur="500"/>
                                        <p:tgtEl>
                                          <p:spTgt spid="1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4" grpId="0" build="allAtOnce"/>
      <p:bldP spid="5" grpId="0" build="allAtOnce"/>
      <p:bldP spid="6" grpId="0" build="allAtOnce"/>
      <p:bldP spid="7" grpId="0" build="allAtOnce"/>
      <p:bldP spid="8" grpId="0" build="allAtOnce"/>
      <p:bldP spid="9" grpId="0" build="allAtOnce"/>
      <p:bldP spid="10" grpId="0" build="allAtOnce"/>
      <p:bldP spid="11" grpId="0" build="allAtOnce"/>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1667" name="yt_shape_11667"/>
          <p:cNvSpPr txBox="1"/>
          <p:nvPr/>
        </p:nvSpPr>
        <p:spPr>
          <a:xfrm>
            <a:off x="540119" y="3118324"/>
            <a:ext cx="11111999" cy="981350"/>
          </a:xfrm>
          <a:prstGeom prst="rect">
            <a:avLst/>
          </a:prstGeom>
          <a:ln>
            <a:solidFill>
              <a:srgbClr val="000000"/>
            </a:solidFill>
          </a:ln>
        </p:spPr>
        <p:txBody>
          <a:bodyPr vert="horz" wrap="square" lIns="72000" tIns="0" rIns="72000" bIns="72000" rtlCol="0">
            <a:spAutoFit/>
          </a:bodyPr>
          <a:lstStyle/>
          <a:p>
            <a:pPr algn="ctr" eaLnBrk="1" latinLnBrk="0" hangingPunct="0">
              <a:lnSpc>
                <a:spcPct val="129999"/>
              </a:lnSpc>
            </a:pPr>
            <a:r>
              <a:rPr lang="zh-CN" altLang="zh-CN" sz="2400" b="0" i="0" u="none" dirty="0">
                <a:solidFill>
                  <a:srgbClr val="000000"/>
                </a:solidFill>
                <a:effectLst/>
                <a:latin typeface="白正" pitchFamily="24"/>
                <a:ea typeface="楷体" pitchFamily="24"/>
              </a:rPr>
              <a:t>对角线互相平分体现了平行四边形的中心对称性，经过对角线交点的任一条直线将平行四边形分成面积相等的两部分</a:t>
            </a:r>
            <a:r>
              <a:rPr lang="en-US" altLang="zh-CN" sz="2400" b="0" i="0" u="none" dirty="0">
                <a:solidFill>
                  <a:srgbClr val="000000"/>
                </a:solidFill>
                <a:effectLst/>
                <a:latin typeface="Times New Roman" pitchFamily="24"/>
                <a:ea typeface="Times New Roman" pitchFamily="24"/>
              </a:rPr>
              <a:t>.</a:t>
            </a:r>
          </a:p>
        </p:txBody>
      </p:sp>
      <p:pic>
        <p:nvPicPr>
          <p:cNvPr id="3" name="yt_image_11665" title="H_25.47">
            <a:extLst>
              <a:ext uri="">
                <a16:creationId xmlns:a14="http://schemas.microsoft.com/office/drawing/2010/main" xmlns:a16="http://schemas.microsoft.com/office/drawing/2014/main" xmlns="" id="{5351258F-BC95-41E6-9372-C2FE361B0291}"/>
              </a:ext>
            </a:extLst>
          </p:cNvPr>
          <p:cNvPicPr>
            <a:picLocks noChangeAspect="1" noChangeArrowheads="1"/>
          </p:cNvPicPr>
          <p:nvPr/>
        </p:nvPicPr>
        <p:blipFill>
          <a:blip r:embed="rId2" cstate="print"/>
          <a:srcRect/>
          <a:stretch>
            <a:fillRect/>
          </a:stretch>
        </p:blipFill>
        <p:spPr bwMode="auto">
          <a:xfrm>
            <a:off x="5462427" y="2348880"/>
            <a:ext cx="1267144" cy="32346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0A1C0A4B-83D7-7C22-982B-08B876DD2F71}"/>
              </a:ext>
            </a:extLst>
          </p:cNvPr>
          <p:cNvSpPr txBox="1"/>
          <p:nvPr/>
        </p:nvSpPr>
        <p:spPr>
          <a:xfrm>
            <a:off x="142504" y="82293"/>
            <a:ext cx="12049496"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4800" b="1"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mn-cs"/>
              </a:rPr>
              <a:t>课件使用说明</a:t>
            </a:r>
          </a:p>
        </p:txBody>
      </p:sp>
      <p:sp>
        <p:nvSpPr>
          <p:cNvPr id="9" name="TextBox 6">
            <a:extLst>
              <a:ext uri="{FF2B5EF4-FFF2-40B4-BE49-F238E27FC236}">
                <a16:creationId xmlns:a16="http://schemas.microsoft.com/office/drawing/2014/main" id="{F0F8EDD4-4148-C74D-F9A7-646405AE79F8}"/>
              </a:ext>
            </a:extLst>
          </p:cNvPr>
          <p:cNvSpPr txBox="1"/>
          <p:nvPr/>
        </p:nvSpPr>
        <p:spPr>
          <a:xfrm>
            <a:off x="558139" y="1019330"/>
            <a:ext cx="11162805" cy="4577663"/>
          </a:xfrm>
          <a:prstGeom prst="rect">
            <a:avLst/>
          </a:prstGeom>
          <a:noFill/>
          <a:ln>
            <a:solidFill>
              <a:schemeClr val="tx1"/>
            </a:solidFill>
          </a:ln>
        </p:spPr>
        <p:txBody>
          <a:bodyPr wrap="square" rtlCol="0">
            <a:spAutoFit/>
          </a:bodyPr>
          <a:lstStyle/>
          <a:p>
            <a:pPr marL="457200" marR="0" lvl="0" indent="-457200" algn="l" defTabSz="914400" rtl="0" eaLnBrk="1" fontAlgn="auto" latinLnBrk="0" hangingPunct="1">
              <a:lnSpc>
                <a:spcPct val="250000"/>
              </a:lnSpc>
              <a:spcBef>
                <a:spcPts val="0"/>
              </a:spcBef>
              <a:spcAft>
                <a:spcPts val="0"/>
              </a:spcAft>
              <a:buClrTx/>
              <a:buSzTx/>
              <a:buFontTx/>
              <a:buAutoNum type="arabicPeriod"/>
              <a:tabLst/>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本</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课件</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使用</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Office2016</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制作</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请使用相应软件打开并使用。</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457200" marR="0" lvl="0" indent="-457200" algn="l" defTabSz="914400" rtl="0" eaLnBrk="1" fontAlgn="auto" latinLnBrk="0" hangingPunct="1">
              <a:lnSpc>
                <a:spcPct val="250000"/>
              </a:lnSpc>
              <a:spcBef>
                <a:spcPts val="0"/>
              </a:spcBef>
              <a:spcAft>
                <a:spcPts val="0"/>
              </a:spcAft>
              <a:buClrTx/>
              <a:buSzTx/>
              <a:buFontTx/>
              <a:buAutoNum type="arabicPeriod"/>
              <a:tabLst/>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本课件文本框内容可编辑，单击文本框即可进行修改和编辑。</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457200" marR="0" lvl="0" indent="-457200" algn="l" defTabSz="914400" rtl="0" eaLnBrk="1" fontAlgn="auto" latinLnBrk="0" hangingPunct="1">
              <a:lnSpc>
                <a:spcPct val="250000"/>
              </a:lnSpc>
              <a:spcBef>
                <a:spcPts val="0"/>
              </a:spcBef>
              <a:spcAft>
                <a:spcPts val="0"/>
              </a:spcAft>
              <a:buClrTx/>
              <a:buSzTx/>
              <a:buFontTx/>
              <a:buAutoNum type="arabicPeriod"/>
              <a:tabLst/>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本课件理科公式均采用微软公式制作，</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如果您是</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Office2007</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或</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WPS</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 </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2021</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年</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4</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月份以前的版本，会</a:t>
            </a:r>
            <a:r>
              <a:rPr kumimoji="0" lang="zh-CN"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出现</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包含公式及数字无法编辑的情况</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，请您升级软件享受更优质体验。</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457200" marR="0" lvl="0" indent="-457200" algn="l" defTabSz="914400" rtl="0" eaLnBrk="1" fontAlgn="auto" latinLnBrk="0" hangingPunct="1">
              <a:lnSpc>
                <a:spcPct val="250000"/>
              </a:lnSpc>
              <a:spcBef>
                <a:spcPts val="0"/>
              </a:spcBef>
              <a:spcAft>
                <a:spcPts val="0"/>
              </a:spcAft>
              <a:buClrTx/>
              <a:buSzTx/>
              <a:buFontTx/>
              <a:buAutoNum type="arabicPeriod"/>
              <a:tabLst/>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由于</a:t>
            </a:r>
            <a:r>
              <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WPS</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软件原因，少量电脑可能存在理科公式无动画的问题，请您安装</a:t>
            </a:r>
            <a:r>
              <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Office</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 </a:t>
            </a:r>
            <a:r>
              <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2016</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或以上版本即可解决该问题。</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p:txBody>
      </p:sp>
    </p:spTree>
    <p:extLst>
      <p:ext uri="{BB962C8B-B14F-4D97-AF65-F5344CB8AC3E}">
        <p14:creationId xmlns:p14="http://schemas.microsoft.com/office/powerpoint/2010/main" val="427071165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pic>
        <p:nvPicPr>
          <p:cNvPr id="11570" name="yt_image_11570" title="H_25.92">
            <a:extLst>
              <a:ext uri="">
                <a16:creationId xmlns:a14="http://schemas.microsoft.com/office/drawing/2010/main" xmlns:a16="http://schemas.microsoft.com/office/drawing/2014/main" xmlns="" id="{5351258F-BC95-41E6-9372-C2FE361B0291}"/>
              </a:ext>
            </a:extLst>
          </p:cNvPr>
          <p:cNvPicPr>
            <a:picLocks noChangeAspect="1" noChangeArrowheads="1"/>
          </p:cNvPicPr>
          <p:nvPr/>
        </p:nvPicPr>
        <p:blipFill>
          <a:blip r:embed="rId2" cstate="print"/>
          <a:srcRect/>
          <a:stretch>
            <a:fillRect/>
          </a:stretch>
        </p:blipFill>
        <p:spPr bwMode="auto">
          <a:xfrm>
            <a:off x="4703712" y="1555280"/>
            <a:ext cx="2784576" cy="329184"/>
          </a:xfrm>
          <a:prstGeom prst="rect">
            <a:avLst/>
          </a:prstGeom>
          <a:noFill/>
          <a:extLst>
            <a:ext uri="{909E8E84-426E-40DD-AFC4-6F175D3DCCD1}">
              <a14:hiddenFill xmlns:a14="http://schemas.microsoft.com/office/drawing/2010/main">
                <a:solidFill>
                  <a:srgbClr val="FFFFFF"/>
                </a:solidFill>
              </a14:hiddenFill>
            </a:ext>
          </a:extLst>
        </p:spPr>
      </p:pic>
      <p:sp>
        <p:nvSpPr>
          <p:cNvPr id="11573" name="yt_shape_11573"/>
          <p:cNvSpPr txBox="1"/>
          <p:nvPr/>
        </p:nvSpPr>
        <p:spPr>
          <a:xfrm>
            <a:off x="540120" y="1935163"/>
            <a:ext cx="11111999" cy="908647"/>
          </a:xfrm>
          <a:prstGeom prst="rect">
            <a:avLst/>
          </a:prstGeom>
        </p:spPr>
        <p:txBody>
          <a:bodyPr vert="horz" wrap="square" lIns="0" tIns="0" rIns="0" bIns="0" rtlCol="0">
            <a:spAutoFit/>
          </a:bodyPr>
          <a:lstStyle/>
          <a:p>
            <a:pPr algn="l" eaLnBrk="1" latinLnBrk="0" hangingPunct="0">
              <a:lnSpc>
                <a:spcPct val="129999"/>
              </a:lnSpc>
            </a:pPr>
            <a:r>
              <a:rPr lang="zh-CN" altLang="zh-CN" sz="2400" b="0" i="0" u="none">
                <a:solidFill>
                  <a:srgbClr val="D5004A"/>
                </a:solidFill>
                <a:effectLst/>
                <a:latin typeface="白正" pitchFamily="24"/>
                <a:ea typeface="黑体" pitchFamily="24"/>
              </a:rPr>
              <a:t>【例】</a:t>
            </a:r>
            <a:r>
              <a:rPr lang="zh-CN" altLang="zh-CN" sz="2400" b="0" i="0" u="none">
                <a:solidFill>
                  <a:srgbClr val="000000"/>
                </a:solidFill>
                <a:effectLst/>
                <a:latin typeface="白正" pitchFamily="24"/>
                <a:ea typeface="宋体" pitchFamily="24"/>
              </a:rPr>
              <a:t>如图，已知平行四边形</a:t>
            </a:r>
            <a:r>
              <a:rPr lang="en-US" altLang="zh-CN" sz="2400" b="0" i="1" u="none">
                <a:solidFill>
                  <a:srgbClr val="000000"/>
                </a:solidFill>
                <a:effectLst/>
                <a:latin typeface="Times New Roman" pitchFamily="24"/>
                <a:ea typeface="Times New Roman" pitchFamily="24"/>
              </a:rPr>
              <a:t>ABCD</a:t>
            </a:r>
            <a:r>
              <a:rPr lang="zh-CN" altLang="zh-CN" sz="2400" b="0" i="0" u="none">
                <a:solidFill>
                  <a:srgbClr val="000000"/>
                </a:solidFill>
                <a:effectLst/>
                <a:latin typeface="白正" pitchFamily="24"/>
                <a:ea typeface="宋体" pitchFamily="24"/>
              </a:rPr>
              <a:t>的周长是</a:t>
            </a:r>
            <a:r>
              <a:rPr lang="en-US" altLang="zh-CN" sz="2400" b="0" i="0" u="none">
                <a:solidFill>
                  <a:srgbClr val="000000"/>
                </a:solidFill>
                <a:effectLst/>
                <a:latin typeface="Times New Roman" pitchFamily="24"/>
                <a:ea typeface="Times New Roman" pitchFamily="24"/>
              </a:rPr>
              <a:t>60cm</a:t>
            </a:r>
            <a:r>
              <a:rPr lang="zh-CN" altLang="zh-CN" sz="2400" b="0" i="0" u="none">
                <a:solidFill>
                  <a:srgbClr val="000000"/>
                </a:solidFill>
                <a:effectLst/>
                <a:latin typeface="白正" pitchFamily="24"/>
                <a:ea typeface="宋体" pitchFamily="24"/>
              </a:rPr>
              <a:t>，对角线</a:t>
            </a:r>
            <a:r>
              <a:rPr lang="en-US" altLang="zh-CN" sz="2400" b="0" i="1" u="none">
                <a:solidFill>
                  <a:srgbClr val="000000"/>
                </a:solidFill>
                <a:effectLst/>
                <a:latin typeface="Times New Roman" pitchFamily="24"/>
                <a:ea typeface="Times New Roman" pitchFamily="24"/>
              </a:rPr>
              <a:t>AC</a:t>
            </a:r>
            <a:r>
              <a:rPr lang="zh-CN" altLang="zh-CN" sz="2400" b="0" i="0" u="none">
                <a:solidFill>
                  <a:srgbClr val="000000"/>
                </a:solidFill>
                <a:effectLst/>
                <a:latin typeface="白正" pitchFamily="24"/>
                <a:ea typeface="宋体" pitchFamily="24"/>
              </a:rPr>
              <a:t>，</a:t>
            </a:r>
            <a:r>
              <a:rPr lang="en-US" altLang="zh-CN" sz="2400" b="0" i="1" u="none">
                <a:solidFill>
                  <a:srgbClr val="000000"/>
                </a:solidFill>
                <a:effectLst/>
                <a:latin typeface="Times New Roman" pitchFamily="24"/>
                <a:ea typeface="Times New Roman" pitchFamily="24"/>
              </a:rPr>
              <a:t>BD</a:t>
            </a:r>
            <a:r>
              <a:rPr lang="zh-CN" altLang="zh-CN" sz="2400" b="0" i="0" u="none">
                <a:solidFill>
                  <a:srgbClr val="000000"/>
                </a:solidFill>
                <a:effectLst/>
                <a:latin typeface="白正" pitchFamily="24"/>
                <a:ea typeface="宋体" pitchFamily="24"/>
              </a:rPr>
              <a:t>相交于点</a:t>
            </a:r>
            <a:r>
              <a:rPr lang="en-US" altLang="zh-CN" sz="2400" b="0" i="1" u="none">
                <a:solidFill>
                  <a:srgbClr val="000000"/>
                </a:solidFill>
                <a:effectLst/>
                <a:latin typeface="Times New Roman" pitchFamily="24"/>
                <a:ea typeface="Times New Roman" pitchFamily="24"/>
              </a:rPr>
              <a:t>O</a:t>
            </a:r>
            <a:r>
              <a:rPr lang="en-US" altLang="zh-CN" sz="2400" b="0" i="0" u="none">
                <a:solidFill>
                  <a:srgbClr val="000000"/>
                </a:solidFill>
                <a:effectLst/>
                <a:latin typeface="Times New Roman" pitchFamily="24"/>
                <a:ea typeface="Times New Roman" pitchFamily="24"/>
              </a:rPr>
              <a:t>.</a:t>
            </a:r>
            <a:r>
              <a:rPr lang="zh-CN" altLang="zh-CN" sz="2400" b="0" i="0" u="none">
                <a:solidFill>
                  <a:srgbClr val="000000"/>
                </a:solidFill>
                <a:effectLst/>
                <a:latin typeface="白正" pitchFamily="24"/>
                <a:ea typeface="宋体" pitchFamily="24"/>
              </a:rPr>
              <a:t>若</a:t>
            </a:r>
            <a:r>
              <a:rPr lang="en-US" altLang="zh-CN" sz="2400" b="0" i="0" u="none">
                <a:solidFill>
                  <a:srgbClr val="000000"/>
                </a:solidFill>
                <a:effectLst/>
                <a:latin typeface="宋体" pitchFamily="24"/>
                <a:ea typeface="宋体" pitchFamily="24"/>
              </a:rPr>
              <a:t>△</a:t>
            </a:r>
            <a:r>
              <a:rPr lang="en-US" altLang="zh-CN" sz="2400" b="0" i="1" u="none">
                <a:solidFill>
                  <a:srgbClr val="000000"/>
                </a:solidFill>
                <a:effectLst/>
                <a:latin typeface="Times New Roman" pitchFamily="24"/>
                <a:ea typeface="Times New Roman" pitchFamily="24"/>
              </a:rPr>
              <a:t>AOB</a:t>
            </a:r>
            <a:r>
              <a:rPr lang="zh-CN" altLang="zh-CN" sz="2400" b="0" i="0" u="none">
                <a:solidFill>
                  <a:srgbClr val="000000"/>
                </a:solidFill>
                <a:effectLst/>
                <a:latin typeface="白正" pitchFamily="24"/>
                <a:ea typeface="宋体" pitchFamily="24"/>
              </a:rPr>
              <a:t>的周长比</a:t>
            </a:r>
            <a:r>
              <a:rPr lang="en-US" altLang="zh-CN" sz="2400" b="0" i="0" u="none">
                <a:solidFill>
                  <a:srgbClr val="000000"/>
                </a:solidFill>
                <a:effectLst/>
                <a:latin typeface="宋体" pitchFamily="24"/>
                <a:ea typeface="宋体" pitchFamily="24"/>
              </a:rPr>
              <a:t>△</a:t>
            </a:r>
            <a:r>
              <a:rPr lang="en-US" altLang="zh-CN" sz="2400" b="0" i="1" u="none">
                <a:solidFill>
                  <a:srgbClr val="000000"/>
                </a:solidFill>
                <a:effectLst/>
                <a:latin typeface="Times New Roman" pitchFamily="24"/>
                <a:ea typeface="Times New Roman" pitchFamily="24"/>
              </a:rPr>
              <a:t>BOC</a:t>
            </a:r>
            <a:r>
              <a:rPr lang="zh-CN" altLang="zh-CN" sz="2400" b="0" i="0" u="none">
                <a:solidFill>
                  <a:srgbClr val="000000"/>
                </a:solidFill>
                <a:effectLst/>
                <a:latin typeface="白正" pitchFamily="24"/>
                <a:ea typeface="宋体" pitchFamily="24"/>
              </a:rPr>
              <a:t>的周长多</a:t>
            </a:r>
            <a:r>
              <a:rPr lang="en-US" altLang="zh-CN" sz="2400" b="0" i="0" u="none">
                <a:solidFill>
                  <a:srgbClr val="000000"/>
                </a:solidFill>
                <a:effectLst/>
                <a:latin typeface="Times New Roman" pitchFamily="24"/>
                <a:ea typeface="Times New Roman" pitchFamily="24"/>
              </a:rPr>
              <a:t>8cm</a:t>
            </a:r>
            <a:r>
              <a:rPr lang="zh-CN" altLang="zh-CN" sz="2400" b="0" i="0" u="none">
                <a:solidFill>
                  <a:srgbClr val="000000"/>
                </a:solidFill>
                <a:effectLst/>
                <a:latin typeface="白正" pitchFamily="24"/>
                <a:ea typeface="宋体" pitchFamily="24"/>
              </a:rPr>
              <a:t>，求这个平行四边形各边的长</a:t>
            </a:r>
            <a:r>
              <a:rPr lang="en-US" altLang="zh-CN" sz="2400" b="0" i="0" u="none">
                <a:solidFill>
                  <a:srgbClr val="000000"/>
                </a:solidFill>
                <a:effectLst/>
                <a:latin typeface="Times New Roman" pitchFamily="24"/>
                <a:ea typeface="Times New Roman" pitchFamily="24"/>
              </a:rPr>
              <a:t>.</a:t>
            </a:r>
          </a:p>
        </p:txBody>
      </p:sp>
      <p:pic>
        <p:nvPicPr>
          <p:cNvPr id="11574" name="yt_image_11574" title="H_98.46">
            <a:extLst>
              <a:ext uri="">
                <a16:creationId xmlns:a14="http://schemas.microsoft.com/office/drawing/2010/main" xmlns:a16="http://schemas.microsoft.com/office/drawing/2014/main" xmlns="" id="{5351258F-BC95-41E6-9372-C2FE361B0291}"/>
              </a:ext>
            </a:extLst>
          </p:cNvPr>
          <p:cNvPicPr>
            <a:picLocks noChangeAspect="1" noChangeArrowheads="1"/>
          </p:cNvPicPr>
          <p:nvPr/>
        </p:nvPicPr>
        <p:blipFill>
          <a:blip r:embed="rId3" cstate="print"/>
          <a:srcRect/>
          <a:stretch>
            <a:fillRect/>
          </a:stretch>
        </p:blipFill>
        <p:spPr bwMode="auto">
          <a:xfrm>
            <a:off x="4947941" y="3046962"/>
            <a:ext cx="2296116" cy="1250442"/>
          </a:xfrm>
          <a:prstGeom prst="rect">
            <a:avLst/>
          </a:prstGeom>
          <a:noFill/>
          <a:extLst>
            <a:ext uri="{909E8E84-426E-40DD-AFC4-6F175D3DCCD1}">
              <a14:hiddenFill xmlns:a14="http://schemas.microsoft.com/office/drawing/2010/main">
                <a:solidFill>
                  <a:srgbClr val="FFFFFF"/>
                </a:solidFill>
              </a14:hiddenFill>
            </a:ext>
          </a:extLst>
        </p:spPr>
      </p:pic>
      <p:sp>
        <p:nvSpPr>
          <p:cNvPr id="11576" name="yt_shape_11576"/>
          <p:cNvSpPr txBox="1"/>
          <p:nvPr/>
        </p:nvSpPr>
        <p:spPr>
          <a:xfrm>
            <a:off x="540120" y="4347916"/>
            <a:ext cx="11111999" cy="1388778"/>
          </a:xfrm>
          <a:prstGeom prst="rect">
            <a:avLst/>
          </a:prstGeom>
        </p:spPr>
        <p:txBody>
          <a:bodyPr vert="horz" wrap="square" lIns="0" tIns="0" rIns="0" bIns="0" rtlCol="0">
            <a:spAutoFit/>
          </a:bodyPr>
          <a:lstStyle/>
          <a:p>
            <a:pPr algn="l" eaLnBrk="1" latinLnBrk="0" hangingPunct="0">
              <a:lnSpc>
                <a:spcPct val="129999"/>
              </a:lnSpc>
            </a:pPr>
            <a:r>
              <a:rPr lang="zh-CN" altLang="zh-CN" sz="2400" b="0" i="0" u="none" spc="150">
                <a:solidFill>
                  <a:srgbClr val="D5004A"/>
                </a:solidFill>
                <a:effectLst/>
                <a:latin typeface="白正" pitchFamily="24"/>
                <a:ea typeface="黑体" pitchFamily="24"/>
              </a:rPr>
              <a:t>【思路分析】</a:t>
            </a:r>
            <a:r>
              <a:rPr lang="zh-CN" altLang="zh-CN" sz="2400" b="0" i="0" u="none" spc="150">
                <a:solidFill>
                  <a:srgbClr val="000000"/>
                </a:solidFill>
                <a:effectLst/>
                <a:latin typeface="白正" pitchFamily="24"/>
                <a:ea typeface="楷体" pitchFamily="24"/>
              </a:rPr>
              <a:t>由平行四边形对边相等，得</a:t>
            </a:r>
            <a:r>
              <a:rPr lang="en-US" altLang="zh-CN" sz="2400" b="0" i="0" u="none" spc="150">
                <a:solidFill>
                  <a:srgbClr val="000000"/>
                </a:solidFill>
                <a:effectLst/>
                <a:latin typeface="Times New Roman" pitchFamily="24"/>
                <a:ea typeface="Times New Roman" pitchFamily="24"/>
              </a:rPr>
              <a:t>2</a:t>
            </a:r>
            <a:r>
              <a:rPr lang="en-US" altLang="zh-CN" sz="2400" b="0" i="1" u="none" spc="150">
                <a:solidFill>
                  <a:srgbClr val="000000"/>
                </a:solidFill>
                <a:effectLst/>
                <a:latin typeface="Times New Roman" pitchFamily="24"/>
                <a:ea typeface="Times New Roman" pitchFamily="24"/>
              </a:rPr>
              <a:t>AB</a:t>
            </a:r>
            <a:r>
              <a:rPr lang="zh-CN" altLang="zh-CN" sz="2400" b="0" i="0" u="none" spc="150">
                <a:solidFill>
                  <a:srgbClr val="000000"/>
                </a:solidFill>
                <a:effectLst/>
                <a:latin typeface="宋体" pitchFamily="24"/>
                <a:ea typeface="宋体" pitchFamily="24"/>
              </a:rPr>
              <a:t>＋</a:t>
            </a:r>
            <a:r>
              <a:rPr lang="en-US" altLang="zh-CN" sz="2400" b="0" i="0" u="none" spc="150">
                <a:solidFill>
                  <a:srgbClr val="000000"/>
                </a:solidFill>
                <a:effectLst/>
                <a:latin typeface="Times New Roman" pitchFamily="24"/>
                <a:ea typeface="Times New Roman" pitchFamily="24"/>
              </a:rPr>
              <a:t>2</a:t>
            </a:r>
            <a:r>
              <a:rPr lang="en-US" altLang="zh-CN" sz="2400" b="0" i="1" u="none" spc="150">
                <a:solidFill>
                  <a:srgbClr val="000000"/>
                </a:solidFill>
                <a:effectLst/>
                <a:latin typeface="Times New Roman" pitchFamily="24"/>
                <a:ea typeface="Times New Roman" pitchFamily="24"/>
              </a:rPr>
              <a:t>BC</a:t>
            </a:r>
            <a:r>
              <a:rPr lang="zh-CN" altLang="zh-CN" sz="2400" b="0" i="0" u="none" spc="150">
                <a:solidFill>
                  <a:srgbClr val="000000"/>
                </a:solidFill>
                <a:effectLst/>
                <a:latin typeface="宋体" pitchFamily="24"/>
                <a:ea typeface="宋体" pitchFamily="24"/>
              </a:rPr>
              <a:t>＝</a:t>
            </a:r>
            <a:r>
              <a:rPr lang="en-US" altLang="zh-CN" sz="2400" b="0" i="0" u="none" spc="150">
                <a:solidFill>
                  <a:srgbClr val="000000"/>
                </a:solidFill>
                <a:effectLst/>
                <a:latin typeface="Times New Roman" pitchFamily="24"/>
                <a:ea typeface="Times New Roman" pitchFamily="24"/>
              </a:rPr>
              <a:t>60</a:t>
            </a:r>
            <a:r>
              <a:rPr lang="zh-CN" altLang="zh-CN" sz="2400" b="0" i="0" u="none" spc="150">
                <a:solidFill>
                  <a:srgbClr val="000000"/>
                </a:solidFill>
                <a:effectLst/>
                <a:latin typeface="白正" pitchFamily="24"/>
                <a:ea typeface="楷体" pitchFamily="24"/>
              </a:rPr>
              <a:t>，所以</a:t>
            </a:r>
            <a:r>
              <a:rPr lang="en-US" altLang="zh-CN" sz="2400" b="0" i="1" u="none" spc="150">
                <a:solidFill>
                  <a:srgbClr val="000000"/>
                </a:solidFill>
                <a:effectLst/>
                <a:latin typeface="Times New Roman" pitchFamily="24"/>
                <a:ea typeface="Times New Roman" pitchFamily="24"/>
              </a:rPr>
              <a:t>AB</a:t>
            </a:r>
            <a:r>
              <a:rPr lang="zh-CN" altLang="zh-CN" sz="2400" b="0" i="0" u="none" spc="150">
                <a:solidFill>
                  <a:srgbClr val="000000"/>
                </a:solidFill>
                <a:effectLst/>
                <a:latin typeface="宋体" pitchFamily="24"/>
                <a:ea typeface="宋体" pitchFamily="24"/>
              </a:rPr>
              <a:t>＋</a:t>
            </a:r>
            <a:r>
              <a:rPr lang="en-US" altLang="zh-CN" sz="2400" b="0" i="1" u="none" spc="150">
                <a:solidFill>
                  <a:srgbClr val="000000"/>
                </a:solidFill>
                <a:effectLst/>
                <a:latin typeface="Times New Roman" pitchFamily="24"/>
                <a:ea typeface="Times New Roman" pitchFamily="24"/>
              </a:rPr>
              <a:t>BC</a:t>
            </a:r>
            <a:r>
              <a:rPr lang="zh-CN" altLang="zh-CN" sz="2400" b="0" i="0" u="none" spc="150">
                <a:solidFill>
                  <a:srgbClr val="000000"/>
                </a:solidFill>
                <a:effectLst/>
                <a:latin typeface="宋体" pitchFamily="24"/>
                <a:ea typeface="宋体" pitchFamily="24"/>
              </a:rPr>
              <a:t>＝</a:t>
            </a:r>
            <a:r>
              <a:rPr lang="en-US" altLang="zh-CN" sz="2400" b="0" i="0" u="none" spc="150">
                <a:solidFill>
                  <a:srgbClr val="000000"/>
                </a:solidFill>
                <a:effectLst/>
                <a:latin typeface="Times New Roman" pitchFamily="24"/>
                <a:ea typeface="Times New Roman" pitchFamily="24"/>
              </a:rPr>
              <a:t>30</a:t>
            </a:r>
            <a:r>
              <a:rPr lang="zh-CN" altLang="zh-CN" sz="2400" b="0" i="0" u="none" spc="150">
                <a:solidFill>
                  <a:srgbClr val="000000"/>
                </a:solidFill>
                <a:effectLst/>
                <a:latin typeface="白正" pitchFamily="24"/>
                <a:ea typeface="楷体" pitchFamily="24"/>
              </a:rPr>
              <a:t>，由</a:t>
            </a:r>
            <a:r>
              <a:rPr lang="en-US" altLang="zh-CN" sz="2400" b="0" i="0" u="none" spc="150">
                <a:solidFill>
                  <a:srgbClr val="000000"/>
                </a:solidFill>
                <a:effectLst/>
                <a:latin typeface="宋体" pitchFamily="24"/>
                <a:ea typeface="宋体" pitchFamily="24"/>
              </a:rPr>
              <a:t>△</a:t>
            </a:r>
            <a:r>
              <a:rPr lang="en-US" altLang="zh-CN" sz="2400" b="0" i="1" u="none" spc="150">
                <a:solidFill>
                  <a:srgbClr val="000000"/>
                </a:solidFill>
                <a:effectLst/>
                <a:latin typeface="Times New Roman" pitchFamily="24"/>
                <a:ea typeface="Times New Roman" pitchFamily="24"/>
              </a:rPr>
              <a:t>AOB</a:t>
            </a:r>
            <a:r>
              <a:rPr lang="zh-CN" altLang="zh-CN" sz="2400" b="0" i="0" u="none" spc="150">
                <a:solidFill>
                  <a:srgbClr val="000000"/>
                </a:solidFill>
                <a:effectLst/>
                <a:latin typeface="白正" pitchFamily="24"/>
                <a:ea typeface="楷体" pitchFamily="24"/>
              </a:rPr>
              <a:t>的周长比</a:t>
            </a:r>
            <a:r>
              <a:rPr lang="en-US" altLang="zh-CN" sz="2400" b="0" i="0" u="none" spc="150">
                <a:solidFill>
                  <a:srgbClr val="000000"/>
                </a:solidFill>
                <a:effectLst/>
                <a:latin typeface="宋体" pitchFamily="24"/>
                <a:ea typeface="宋体" pitchFamily="24"/>
              </a:rPr>
              <a:t>△</a:t>
            </a:r>
            <a:r>
              <a:rPr lang="en-US" altLang="zh-CN" sz="2400" b="0" i="1" u="none" spc="150">
                <a:solidFill>
                  <a:srgbClr val="000000"/>
                </a:solidFill>
                <a:effectLst/>
                <a:latin typeface="Times New Roman" pitchFamily="24"/>
                <a:ea typeface="Times New Roman" pitchFamily="24"/>
              </a:rPr>
              <a:t>BOC</a:t>
            </a:r>
            <a:r>
              <a:rPr lang="zh-CN" altLang="zh-CN" sz="2400" b="0" i="0" u="none" spc="150">
                <a:solidFill>
                  <a:srgbClr val="000000"/>
                </a:solidFill>
                <a:effectLst/>
                <a:latin typeface="白正" pitchFamily="24"/>
                <a:ea typeface="楷体" pitchFamily="24"/>
              </a:rPr>
              <a:t>的周长多</a:t>
            </a:r>
            <a:r>
              <a:rPr lang="en-US" altLang="zh-CN" sz="2400" b="0" i="0" u="none" spc="150">
                <a:solidFill>
                  <a:srgbClr val="000000"/>
                </a:solidFill>
                <a:effectLst/>
                <a:latin typeface="Times New Roman" pitchFamily="24"/>
                <a:ea typeface="Times New Roman" pitchFamily="24"/>
              </a:rPr>
              <a:t>8</a:t>
            </a:r>
            <a:r>
              <a:rPr lang="zh-CN" altLang="zh-CN" sz="2400" b="0" i="0" u="none" spc="150">
                <a:solidFill>
                  <a:srgbClr val="000000"/>
                </a:solidFill>
                <a:effectLst/>
                <a:latin typeface="白正" pitchFamily="24"/>
                <a:ea typeface="楷体" pitchFamily="24"/>
              </a:rPr>
              <a:t>，得出</a:t>
            </a:r>
            <a:r>
              <a:rPr lang="en-US" altLang="zh-CN" sz="2400" b="0" i="1" u="none" spc="150">
                <a:solidFill>
                  <a:srgbClr val="000000"/>
                </a:solidFill>
                <a:effectLst/>
                <a:latin typeface="Times New Roman" pitchFamily="24"/>
                <a:ea typeface="Times New Roman" pitchFamily="24"/>
              </a:rPr>
              <a:t>AB</a:t>
            </a:r>
            <a:r>
              <a:rPr lang="zh-CN" altLang="zh-CN" sz="2400" b="0" i="0" u="none" spc="150">
                <a:solidFill>
                  <a:srgbClr val="000000"/>
                </a:solidFill>
                <a:effectLst/>
                <a:latin typeface="宋体" pitchFamily="24"/>
                <a:ea typeface="宋体" pitchFamily="24"/>
              </a:rPr>
              <a:t>－</a:t>
            </a:r>
            <a:r>
              <a:rPr lang="en-US" altLang="zh-CN" sz="2400" b="0" i="1" u="none" spc="150">
                <a:solidFill>
                  <a:srgbClr val="000000"/>
                </a:solidFill>
                <a:effectLst/>
                <a:latin typeface="Times New Roman" pitchFamily="24"/>
                <a:ea typeface="Times New Roman" pitchFamily="24"/>
              </a:rPr>
              <a:t>BC</a:t>
            </a:r>
            <a:r>
              <a:rPr lang="zh-CN" altLang="zh-CN" sz="2400" b="0" i="0" u="none" spc="150">
                <a:solidFill>
                  <a:srgbClr val="000000"/>
                </a:solidFill>
                <a:effectLst/>
                <a:latin typeface="宋体" pitchFamily="24"/>
                <a:ea typeface="宋体" pitchFamily="24"/>
              </a:rPr>
              <a:t>＝</a:t>
            </a:r>
            <a:r>
              <a:rPr lang="en-US" altLang="zh-CN" sz="2400" b="0" i="0" u="none" spc="150">
                <a:solidFill>
                  <a:srgbClr val="000000"/>
                </a:solidFill>
                <a:effectLst/>
                <a:latin typeface="Times New Roman" pitchFamily="24"/>
                <a:ea typeface="Times New Roman" pitchFamily="24"/>
              </a:rPr>
              <a:t>8</a:t>
            </a:r>
            <a:r>
              <a:rPr lang="zh-CN" altLang="zh-CN" sz="2400" b="0" i="0" u="none" spc="150">
                <a:solidFill>
                  <a:srgbClr val="000000"/>
                </a:solidFill>
                <a:effectLst/>
                <a:latin typeface="白正" pitchFamily="24"/>
                <a:ea typeface="楷体" pitchFamily="24"/>
              </a:rPr>
              <a:t>，联立两个等式，即可求出各边长</a:t>
            </a:r>
            <a:r>
              <a:rPr lang="en-US" altLang="zh-CN" sz="2400" b="0" i="0" u="none" spc="150">
                <a:solidFill>
                  <a:srgbClr val="000000"/>
                </a:solidFill>
                <a:effectLst/>
                <a:latin typeface="Times New Roman" pitchFamily="24"/>
                <a:ea typeface="Times New Roman" pitchFamily="24"/>
              </a:rPr>
              <a:t>.</a:t>
            </a:r>
          </a:p>
        </p:txBody>
      </p:sp>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1577" name="yt_shape_11577"/>
          <p:cNvSpPr txBox="1"/>
          <p:nvPr/>
        </p:nvSpPr>
        <p:spPr>
          <a:xfrm>
            <a:off x="540119" y="994084"/>
            <a:ext cx="11111999" cy="5229830"/>
          </a:xfrm>
          <a:prstGeom prst="rect">
            <a:avLst/>
          </a:prstGeom>
        </p:spPr>
        <p:txBody>
          <a:bodyPr vert="horz" wrap="square" lIns="0" tIns="0" rIns="0" bIns="0" rtlCol="0">
            <a:spAutoFit/>
          </a:bodyPr>
          <a:lstStyle/>
          <a:p>
            <a:pPr algn="l" eaLnBrk="1" latinLnBrk="0" hangingPunct="0">
              <a:lnSpc>
                <a:spcPct val="129999"/>
              </a:lnSpc>
            </a:pPr>
            <a:r>
              <a:rPr lang="zh-CN" altLang="zh-CN" sz="2400" b="0" i="0" u="none">
                <a:solidFill>
                  <a:srgbClr val="D5004A"/>
                </a:solidFill>
                <a:effectLst/>
                <a:latin typeface="白正" pitchFamily="24"/>
                <a:ea typeface="黑体" pitchFamily="24"/>
              </a:rPr>
              <a:t>【自主解答】</a:t>
            </a:r>
            <a:r>
              <a:rPr lang="zh-CN" altLang="zh-CN" sz="2400" b="0" i="0" u="none">
                <a:solidFill>
                  <a:srgbClr val="000000"/>
                </a:solidFill>
                <a:effectLst/>
                <a:latin typeface="白正" pitchFamily="24"/>
                <a:ea typeface="楷体" pitchFamily="24"/>
              </a:rPr>
              <a:t>解：</a:t>
            </a:r>
            <a:r>
              <a:rPr lang="en-US" altLang="zh-CN" sz="2400" b="0" i="0" u="none">
                <a:solidFill>
                  <a:srgbClr val="000000"/>
                </a:solidFill>
                <a:effectLst/>
                <a:latin typeface="宋体" pitchFamily="24"/>
                <a:ea typeface="宋体" pitchFamily="24"/>
              </a:rPr>
              <a:t>∵△</a:t>
            </a:r>
            <a:r>
              <a:rPr lang="en-US" altLang="zh-CN" sz="2400" b="1" i="1" u="none">
                <a:solidFill>
                  <a:srgbClr val="000000"/>
                </a:solidFill>
                <a:effectLst/>
                <a:latin typeface="Times New Roman" pitchFamily="24"/>
                <a:ea typeface="Times New Roman" pitchFamily="24"/>
              </a:rPr>
              <a:t>AOB</a:t>
            </a:r>
            <a:r>
              <a:rPr lang="zh-CN" altLang="zh-CN" sz="2400" b="0" i="0" u="none">
                <a:solidFill>
                  <a:srgbClr val="000000"/>
                </a:solidFill>
                <a:effectLst/>
                <a:latin typeface="白正" pitchFamily="24"/>
                <a:ea typeface="楷体" pitchFamily="24"/>
              </a:rPr>
              <a:t>的周长比</a:t>
            </a:r>
            <a:r>
              <a:rPr lang="en-US" altLang="zh-CN" sz="2400" b="0" i="0" u="none">
                <a:solidFill>
                  <a:srgbClr val="000000"/>
                </a:solidFill>
                <a:effectLst/>
                <a:latin typeface="宋体" pitchFamily="24"/>
                <a:ea typeface="宋体" pitchFamily="24"/>
              </a:rPr>
              <a:t>△</a:t>
            </a:r>
            <a:r>
              <a:rPr lang="en-US" altLang="zh-CN" sz="2400" b="1" i="1" u="none">
                <a:solidFill>
                  <a:srgbClr val="000000"/>
                </a:solidFill>
                <a:effectLst/>
                <a:latin typeface="Times New Roman" pitchFamily="24"/>
                <a:ea typeface="Times New Roman" pitchFamily="24"/>
              </a:rPr>
              <a:t>BOC</a:t>
            </a:r>
            <a:r>
              <a:rPr lang="zh-CN" altLang="zh-CN" sz="2400" b="0" i="0" u="none">
                <a:solidFill>
                  <a:srgbClr val="000000"/>
                </a:solidFill>
                <a:effectLst/>
                <a:latin typeface="白正" pitchFamily="24"/>
                <a:ea typeface="楷体" pitchFamily="24"/>
              </a:rPr>
              <a:t>的周长多</a:t>
            </a:r>
            <a:r>
              <a:rPr lang="en-US" altLang="zh-CN" sz="2400" b="0" i="0" u="none">
                <a:solidFill>
                  <a:srgbClr val="000000"/>
                </a:solidFill>
                <a:effectLst/>
                <a:latin typeface="Times New Roman" pitchFamily="24"/>
                <a:ea typeface="Times New Roman" pitchFamily="24"/>
              </a:rPr>
              <a:t>8cm</a:t>
            </a:r>
            <a:r>
              <a:rPr lang="zh-CN" altLang="zh-CN" sz="2400" b="0" i="0" u="none">
                <a:solidFill>
                  <a:srgbClr val="000000"/>
                </a:solidFill>
                <a:effectLst/>
                <a:latin typeface="白正" pitchFamily="24"/>
                <a:ea typeface="楷体" pitchFamily="24"/>
              </a:rPr>
              <a:t>，</a:t>
            </a:r>
          </a:p>
          <a:p>
            <a:pPr algn="l" eaLnBrk="1" latinLnBrk="0" hangingPunct="0">
              <a:lnSpc>
                <a:spcPct val="129999"/>
              </a:lnSpc>
            </a:pPr>
            <a:r>
              <a:rPr lang="en-US" altLang="zh-CN" sz="2400" b="0" i="0" u="none">
                <a:solidFill>
                  <a:srgbClr val="000000"/>
                </a:solidFill>
                <a:effectLst/>
                <a:latin typeface="宋体" pitchFamily="24"/>
                <a:ea typeface="宋体" pitchFamily="24"/>
              </a:rPr>
              <a:t>∴</a:t>
            </a:r>
            <a:r>
              <a:rPr lang="en-US" altLang="zh-CN" sz="2400" b="1" i="1" u="none">
                <a:solidFill>
                  <a:srgbClr val="000000"/>
                </a:solidFill>
                <a:effectLst/>
                <a:latin typeface="Times New Roman" pitchFamily="24"/>
                <a:ea typeface="Times New Roman" pitchFamily="24"/>
              </a:rPr>
              <a:t>OA</a:t>
            </a:r>
            <a:r>
              <a:rPr lang="zh-CN" altLang="zh-CN" sz="2400" b="1" i="0" u="none">
                <a:solidFill>
                  <a:srgbClr val="000000"/>
                </a:solidFill>
                <a:effectLst/>
                <a:latin typeface="宋体" pitchFamily="24"/>
                <a:ea typeface="宋体" pitchFamily="24"/>
              </a:rPr>
              <a:t>＋</a:t>
            </a:r>
            <a:r>
              <a:rPr lang="en-US" altLang="zh-CN" sz="2400" b="1" i="1" u="none">
                <a:solidFill>
                  <a:srgbClr val="000000"/>
                </a:solidFill>
                <a:effectLst/>
                <a:latin typeface="Times New Roman" pitchFamily="24"/>
                <a:ea typeface="Times New Roman" pitchFamily="24"/>
              </a:rPr>
              <a:t>OB</a:t>
            </a:r>
            <a:r>
              <a:rPr lang="zh-CN" altLang="zh-CN" sz="2400" b="1" i="0" u="none">
                <a:solidFill>
                  <a:srgbClr val="000000"/>
                </a:solidFill>
                <a:effectLst/>
                <a:latin typeface="宋体" pitchFamily="24"/>
                <a:ea typeface="宋体" pitchFamily="24"/>
              </a:rPr>
              <a:t>＋</a:t>
            </a:r>
            <a:r>
              <a:rPr lang="en-US" altLang="zh-CN" sz="2400" b="1" i="1" u="none">
                <a:solidFill>
                  <a:srgbClr val="000000"/>
                </a:solidFill>
                <a:effectLst/>
                <a:latin typeface="Times New Roman" pitchFamily="24"/>
                <a:ea typeface="Times New Roman" pitchFamily="24"/>
              </a:rPr>
              <a:t>AB</a:t>
            </a:r>
            <a:r>
              <a:rPr lang="zh-CN" altLang="zh-CN" sz="2400" b="1" i="0" u="none">
                <a:solidFill>
                  <a:srgbClr val="000000"/>
                </a:solidFill>
                <a:effectLst/>
                <a:latin typeface="宋体" pitchFamily="24"/>
                <a:ea typeface="宋体" pitchFamily="24"/>
              </a:rPr>
              <a:t>－</a:t>
            </a:r>
            <a:r>
              <a:rPr lang="en-US" altLang="zh-CN" sz="2400" b="1" i="1" u="none">
                <a:solidFill>
                  <a:srgbClr val="000000"/>
                </a:solidFill>
                <a:effectLst/>
                <a:latin typeface="Times New Roman" pitchFamily="24"/>
                <a:ea typeface="Times New Roman" pitchFamily="24"/>
              </a:rPr>
              <a:t>OB</a:t>
            </a:r>
            <a:r>
              <a:rPr lang="zh-CN" altLang="zh-CN" sz="2400" b="1" i="0" u="none">
                <a:solidFill>
                  <a:srgbClr val="000000"/>
                </a:solidFill>
                <a:effectLst/>
                <a:latin typeface="宋体" pitchFamily="24"/>
                <a:ea typeface="宋体" pitchFamily="24"/>
              </a:rPr>
              <a:t>－</a:t>
            </a:r>
            <a:r>
              <a:rPr lang="en-US" altLang="zh-CN" sz="2400" b="1" i="1" u="none">
                <a:solidFill>
                  <a:srgbClr val="000000"/>
                </a:solidFill>
                <a:effectLst/>
                <a:latin typeface="Times New Roman" pitchFamily="24"/>
                <a:ea typeface="Times New Roman" pitchFamily="24"/>
              </a:rPr>
              <a:t>OC</a:t>
            </a:r>
            <a:r>
              <a:rPr lang="zh-CN" altLang="zh-CN" sz="2400" b="1" i="0" u="none">
                <a:solidFill>
                  <a:srgbClr val="000000"/>
                </a:solidFill>
                <a:effectLst/>
                <a:latin typeface="宋体" pitchFamily="24"/>
                <a:ea typeface="宋体" pitchFamily="24"/>
              </a:rPr>
              <a:t>－</a:t>
            </a:r>
            <a:r>
              <a:rPr lang="en-US" altLang="zh-CN" sz="2400" b="1" i="1" u="none">
                <a:solidFill>
                  <a:srgbClr val="000000"/>
                </a:solidFill>
                <a:effectLst/>
                <a:latin typeface="Times New Roman" pitchFamily="24"/>
                <a:ea typeface="Times New Roman" pitchFamily="24"/>
              </a:rPr>
              <a:t>BC</a:t>
            </a:r>
            <a:r>
              <a:rPr lang="zh-CN" altLang="zh-CN" sz="2400" b="1"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8cm</a:t>
            </a:r>
            <a:r>
              <a:rPr lang="en-US" altLang="zh-CN" sz="2400" b="1" i="0" u="none">
                <a:solidFill>
                  <a:srgbClr val="000000"/>
                </a:solidFill>
                <a:effectLst/>
                <a:latin typeface="Times New Roman" pitchFamily="24"/>
                <a:ea typeface="Times New Roman" pitchFamily="24"/>
              </a:rPr>
              <a:t>.</a:t>
            </a:r>
          </a:p>
          <a:p>
            <a:pPr algn="l" eaLnBrk="1" latinLnBrk="0" hangingPunct="0">
              <a:lnSpc>
                <a:spcPct val="129999"/>
              </a:lnSpc>
            </a:pPr>
            <a:r>
              <a:rPr lang="en-US"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楷体" pitchFamily="24"/>
              </a:rPr>
              <a:t>四边形</a:t>
            </a:r>
            <a:r>
              <a:rPr lang="en-US" altLang="zh-CN" sz="2400" b="1" i="1" u="none">
                <a:solidFill>
                  <a:srgbClr val="000000"/>
                </a:solidFill>
                <a:effectLst/>
                <a:latin typeface="Times New Roman" pitchFamily="24"/>
                <a:ea typeface="Times New Roman" pitchFamily="24"/>
              </a:rPr>
              <a:t>ABCD</a:t>
            </a:r>
            <a:r>
              <a:rPr lang="zh-CN" altLang="zh-CN" sz="2400" b="0" i="0" u="none">
                <a:solidFill>
                  <a:srgbClr val="000000"/>
                </a:solidFill>
                <a:effectLst/>
                <a:latin typeface="白正" pitchFamily="24"/>
                <a:ea typeface="楷体" pitchFamily="24"/>
              </a:rPr>
              <a:t>是平行四边形，</a:t>
            </a:r>
          </a:p>
          <a:p>
            <a:pPr algn="l" eaLnBrk="1" latinLnBrk="0" hangingPunct="0">
              <a:lnSpc>
                <a:spcPct val="129999"/>
              </a:lnSpc>
            </a:pPr>
            <a:r>
              <a:rPr lang="en-US" altLang="zh-CN" sz="2400" b="0" i="0" u="none">
                <a:solidFill>
                  <a:srgbClr val="000000"/>
                </a:solidFill>
                <a:effectLst/>
                <a:latin typeface="宋体" pitchFamily="24"/>
                <a:ea typeface="宋体" pitchFamily="24"/>
              </a:rPr>
              <a:t>∴</a:t>
            </a:r>
            <a:r>
              <a:rPr lang="en-US" altLang="zh-CN" sz="2400" b="1" i="1" u="none">
                <a:solidFill>
                  <a:srgbClr val="000000"/>
                </a:solidFill>
                <a:effectLst/>
                <a:latin typeface="Times New Roman" pitchFamily="24"/>
                <a:ea typeface="Times New Roman" pitchFamily="24"/>
              </a:rPr>
              <a:t>OA</a:t>
            </a:r>
            <a:r>
              <a:rPr lang="zh-CN" altLang="zh-CN" sz="2400" b="1" i="0" u="none">
                <a:solidFill>
                  <a:srgbClr val="000000"/>
                </a:solidFill>
                <a:effectLst/>
                <a:latin typeface="宋体" pitchFamily="24"/>
                <a:ea typeface="宋体" pitchFamily="24"/>
              </a:rPr>
              <a:t>＝</a:t>
            </a:r>
            <a:r>
              <a:rPr lang="en-US" altLang="zh-CN" sz="2400" b="1" i="1" u="none">
                <a:solidFill>
                  <a:srgbClr val="000000"/>
                </a:solidFill>
                <a:effectLst/>
                <a:latin typeface="Times New Roman" pitchFamily="24"/>
                <a:ea typeface="Times New Roman" pitchFamily="24"/>
              </a:rPr>
              <a:t>OC</a:t>
            </a:r>
            <a:r>
              <a:rPr lang="zh-CN" altLang="zh-CN" sz="2400" b="0" i="0" u="none">
                <a:solidFill>
                  <a:srgbClr val="000000"/>
                </a:solidFill>
                <a:effectLst/>
                <a:latin typeface="白正" pitchFamily="24"/>
                <a:ea typeface="楷体" pitchFamily="24"/>
              </a:rPr>
              <a:t>，</a:t>
            </a:r>
            <a:r>
              <a:rPr lang="en-US" altLang="zh-CN" sz="2400" b="1" i="1" u="none">
                <a:solidFill>
                  <a:srgbClr val="000000"/>
                </a:solidFill>
                <a:effectLst/>
                <a:latin typeface="Times New Roman" pitchFamily="24"/>
                <a:ea typeface="Times New Roman" pitchFamily="24"/>
              </a:rPr>
              <a:t>AD</a:t>
            </a:r>
            <a:r>
              <a:rPr lang="zh-CN" altLang="zh-CN" sz="2400" b="1" i="0" u="none">
                <a:solidFill>
                  <a:srgbClr val="000000"/>
                </a:solidFill>
                <a:effectLst/>
                <a:latin typeface="宋体" pitchFamily="24"/>
                <a:ea typeface="宋体" pitchFamily="24"/>
              </a:rPr>
              <a:t>＝</a:t>
            </a:r>
            <a:r>
              <a:rPr lang="en-US" altLang="zh-CN" sz="2400" b="1" i="1" u="none">
                <a:solidFill>
                  <a:srgbClr val="000000"/>
                </a:solidFill>
                <a:effectLst/>
                <a:latin typeface="Times New Roman" pitchFamily="24"/>
                <a:ea typeface="Times New Roman" pitchFamily="24"/>
              </a:rPr>
              <a:t>BC</a:t>
            </a:r>
            <a:r>
              <a:rPr lang="zh-CN" altLang="zh-CN" sz="2400" b="0" i="0" u="none">
                <a:solidFill>
                  <a:srgbClr val="000000"/>
                </a:solidFill>
                <a:effectLst/>
                <a:latin typeface="白正" pitchFamily="24"/>
                <a:ea typeface="楷体" pitchFamily="24"/>
              </a:rPr>
              <a:t>，</a:t>
            </a:r>
            <a:r>
              <a:rPr lang="en-US" altLang="zh-CN" sz="2400" b="1" i="1" u="none">
                <a:solidFill>
                  <a:srgbClr val="000000"/>
                </a:solidFill>
                <a:effectLst/>
                <a:latin typeface="Times New Roman" pitchFamily="24"/>
                <a:ea typeface="Times New Roman" pitchFamily="24"/>
              </a:rPr>
              <a:t>AB</a:t>
            </a:r>
            <a:r>
              <a:rPr lang="zh-CN" altLang="zh-CN" sz="2400" b="1" i="0" u="none">
                <a:solidFill>
                  <a:srgbClr val="000000"/>
                </a:solidFill>
                <a:effectLst/>
                <a:latin typeface="宋体" pitchFamily="24"/>
                <a:ea typeface="宋体" pitchFamily="24"/>
              </a:rPr>
              <a:t>＝</a:t>
            </a:r>
            <a:r>
              <a:rPr lang="en-US" altLang="zh-CN" sz="2400" b="1" i="1" u="none">
                <a:solidFill>
                  <a:srgbClr val="000000"/>
                </a:solidFill>
                <a:effectLst/>
                <a:latin typeface="Times New Roman" pitchFamily="24"/>
                <a:ea typeface="Times New Roman" pitchFamily="24"/>
              </a:rPr>
              <a:t>CD</a:t>
            </a:r>
            <a:r>
              <a:rPr lang="zh-CN" altLang="zh-CN" sz="2400" b="0" i="0" u="none">
                <a:solidFill>
                  <a:srgbClr val="000000"/>
                </a:solidFill>
                <a:effectLst/>
                <a:latin typeface="白正" pitchFamily="24"/>
                <a:ea typeface="楷体" pitchFamily="24"/>
              </a:rPr>
              <a:t>，</a:t>
            </a:r>
          </a:p>
          <a:p>
            <a:pPr algn="l" eaLnBrk="1" latinLnBrk="0" hangingPunct="0">
              <a:lnSpc>
                <a:spcPct val="129999"/>
              </a:lnSpc>
            </a:pPr>
            <a:r>
              <a:rPr lang="en-US" altLang="zh-CN" sz="2400" b="0" i="0" u="none">
                <a:solidFill>
                  <a:srgbClr val="000000"/>
                </a:solidFill>
                <a:effectLst/>
                <a:latin typeface="宋体" pitchFamily="24"/>
                <a:ea typeface="宋体" pitchFamily="24"/>
              </a:rPr>
              <a:t>∴</a:t>
            </a:r>
            <a:r>
              <a:rPr lang="en-US" altLang="zh-CN" sz="2400" b="1" i="1" u="none">
                <a:solidFill>
                  <a:srgbClr val="000000"/>
                </a:solidFill>
                <a:effectLst/>
                <a:latin typeface="Times New Roman" pitchFamily="24"/>
                <a:ea typeface="Times New Roman" pitchFamily="24"/>
              </a:rPr>
              <a:t>AB</a:t>
            </a:r>
            <a:r>
              <a:rPr lang="zh-CN" altLang="zh-CN" sz="2400" b="1" i="0" u="none">
                <a:solidFill>
                  <a:srgbClr val="000000"/>
                </a:solidFill>
                <a:effectLst/>
                <a:latin typeface="宋体" pitchFamily="24"/>
                <a:ea typeface="宋体" pitchFamily="24"/>
              </a:rPr>
              <a:t>－</a:t>
            </a:r>
            <a:r>
              <a:rPr lang="en-US" altLang="zh-CN" sz="2400" b="1" i="1" u="none">
                <a:solidFill>
                  <a:srgbClr val="000000"/>
                </a:solidFill>
                <a:effectLst/>
                <a:latin typeface="Times New Roman" pitchFamily="24"/>
                <a:ea typeface="Times New Roman" pitchFamily="24"/>
              </a:rPr>
              <a:t>BC</a:t>
            </a:r>
            <a:r>
              <a:rPr lang="zh-CN" altLang="zh-CN" sz="2400" b="1"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8cm</a:t>
            </a:r>
            <a:r>
              <a:rPr lang="en-US" altLang="zh-CN" sz="2400" b="1" i="0" u="none">
                <a:solidFill>
                  <a:srgbClr val="000000"/>
                </a:solidFill>
                <a:effectLst/>
                <a:latin typeface="Times New Roman" pitchFamily="24"/>
                <a:ea typeface="Times New Roman" pitchFamily="24"/>
              </a:rPr>
              <a:t>.</a:t>
            </a:r>
          </a:p>
          <a:p>
            <a:pPr algn="l" eaLnBrk="1" latinLnBrk="0" hangingPunct="0">
              <a:lnSpc>
                <a:spcPct val="129999"/>
              </a:lnSpc>
            </a:pPr>
            <a:r>
              <a:rPr lang="en-US"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楷体" pitchFamily="24"/>
              </a:rPr>
              <a:t>平行四边形</a:t>
            </a:r>
            <a:r>
              <a:rPr lang="en-US" altLang="zh-CN" sz="2400" b="1" i="1" u="none">
                <a:solidFill>
                  <a:srgbClr val="000000"/>
                </a:solidFill>
                <a:effectLst/>
                <a:latin typeface="Times New Roman" pitchFamily="24"/>
                <a:ea typeface="Times New Roman" pitchFamily="24"/>
              </a:rPr>
              <a:t>ABCD</a:t>
            </a:r>
            <a:r>
              <a:rPr lang="zh-CN" altLang="zh-CN" sz="2400" b="0" i="0" u="none">
                <a:solidFill>
                  <a:srgbClr val="000000"/>
                </a:solidFill>
                <a:effectLst/>
                <a:latin typeface="白正" pitchFamily="24"/>
                <a:ea typeface="楷体" pitchFamily="24"/>
              </a:rPr>
              <a:t>的周长是</a:t>
            </a:r>
            <a:r>
              <a:rPr lang="en-US" altLang="zh-CN" sz="2400" b="0" i="0" u="none">
                <a:solidFill>
                  <a:srgbClr val="000000"/>
                </a:solidFill>
                <a:effectLst/>
                <a:latin typeface="Times New Roman" pitchFamily="24"/>
                <a:ea typeface="Times New Roman" pitchFamily="24"/>
              </a:rPr>
              <a:t>60cm</a:t>
            </a:r>
            <a:r>
              <a:rPr lang="zh-CN" altLang="zh-CN" sz="2400" b="0" i="0" u="none">
                <a:solidFill>
                  <a:srgbClr val="000000"/>
                </a:solidFill>
                <a:effectLst/>
                <a:latin typeface="白正" pitchFamily="24"/>
                <a:ea typeface="楷体" pitchFamily="24"/>
              </a:rPr>
              <a:t>，</a:t>
            </a:r>
          </a:p>
          <a:p>
            <a:pPr algn="l" eaLnBrk="1" latinLnBrk="0" hangingPunct="0">
              <a:lnSpc>
                <a:spcPct val="129999"/>
              </a:lnSpc>
            </a:pPr>
            <a:r>
              <a:rPr lang="en-US" altLang="zh-CN" sz="2400" b="0" i="0" u="none">
                <a:solidFill>
                  <a:srgbClr val="000000"/>
                </a:solidFill>
                <a:effectLst/>
                <a:latin typeface="宋体" pitchFamily="24"/>
                <a:ea typeface="宋体" pitchFamily="24"/>
              </a:rPr>
              <a:t>∴</a:t>
            </a:r>
            <a:r>
              <a:rPr lang="en-US" altLang="zh-CN" sz="2400" b="1" i="1" u="none">
                <a:solidFill>
                  <a:srgbClr val="000000"/>
                </a:solidFill>
                <a:effectLst/>
                <a:latin typeface="Times New Roman" pitchFamily="24"/>
                <a:ea typeface="Times New Roman" pitchFamily="24"/>
              </a:rPr>
              <a:t>AB</a:t>
            </a:r>
            <a:r>
              <a:rPr lang="zh-CN" altLang="zh-CN" sz="2400" b="1" i="0" u="none">
                <a:solidFill>
                  <a:srgbClr val="000000"/>
                </a:solidFill>
                <a:effectLst/>
                <a:latin typeface="宋体" pitchFamily="24"/>
                <a:ea typeface="宋体" pitchFamily="24"/>
              </a:rPr>
              <a:t>＋</a:t>
            </a:r>
            <a:r>
              <a:rPr lang="en-US" altLang="zh-CN" sz="2400" b="1" i="1" u="none">
                <a:solidFill>
                  <a:srgbClr val="000000"/>
                </a:solidFill>
                <a:effectLst/>
                <a:latin typeface="Times New Roman" pitchFamily="24"/>
                <a:ea typeface="Times New Roman" pitchFamily="24"/>
              </a:rPr>
              <a:t>BC</a:t>
            </a:r>
            <a:r>
              <a:rPr lang="zh-CN" altLang="zh-CN" sz="2400" b="1"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30cm</a:t>
            </a:r>
            <a:r>
              <a:rPr lang="zh-CN" altLang="zh-CN" sz="2400" b="0" i="0" u="none">
                <a:solidFill>
                  <a:srgbClr val="000000"/>
                </a:solidFill>
                <a:effectLst/>
                <a:latin typeface="白正" pitchFamily="24"/>
                <a:ea typeface="楷体" pitchFamily="24"/>
              </a:rPr>
              <a:t>，</a:t>
            </a:r>
          </a:p>
          <a:p>
            <a:pPr algn="l" eaLnBrk="1" latinLnBrk="0" hangingPunct="0">
              <a:lnSpc>
                <a:spcPct val="129999"/>
              </a:lnSpc>
            </a:pPr>
            <a:r>
              <a:rPr lang="en-US" altLang="zh-CN" sz="2400" b="0" i="0" u="none">
                <a:solidFill>
                  <a:srgbClr val="000000"/>
                </a:solidFill>
                <a:effectLst/>
                <a:latin typeface="宋体" pitchFamily="24"/>
                <a:ea typeface="宋体" pitchFamily="24"/>
              </a:rPr>
              <a:t>∴</a:t>
            </a:r>
            <a:r>
              <a:rPr lang="en-US" altLang="zh-CN" sz="2400" b="1" i="1" u="none">
                <a:solidFill>
                  <a:srgbClr val="000000"/>
                </a:solidFill>
                <a:effectLst/>
                <a:latin typeface="Times New Roman" pitchFamily="24"/>
                <a:ea typeface="Times New Roman" pitchFamily="24"/>
              </a:rPr>
              <a:t>AB</a:t>
            </a:r>
            <a:r>
              <a:rPr lang="zh-CN" altLang="zh-CN" sz="2400" b="1"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19cm</a:t>
            </a:r>
            <a:r>
              <a:rPr lang="zh-CN" altLang="zh-CN" sz="2400" b="0" i="0" u="none">
                <a:solidFill>
                  <a:srgbClr val="000000"/>
                </a:solidFill>
                <a:effectLst/>
                <a:latin typeface="白正" pitchFamily="24"/>
                <a:ea typeface="楷体" pitchFamily="24"/>
              </a:rPr>
              <a:t>，</a:t>
            </a:r>
            <a:r>
              <a:rPr lang="en-US" altLang="zh-CN" sz="2400" b="1" i="1" u="none">
                <a:solidFill>
                  <a:srgbClr val="000000"/>
                </a:solidFill>
                <a:effectLst/>
                <a:latin typeface="Times New Roman" pitchFamily="24"/>
                <a:ea typeface="Times New Roman" pitchFamily="24"/>
              </a:rPr>
              <a:t>BC</a:t>
            </a:r>
            <a:r>
              <a:rPr lang="zh-CN" altLang="zh-CN" sz="2400" b="1"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11cm</a:t>
            </a:r>
            <a:r>
              <a:rPr lang="en-US" altLang="zh-CN" sz="2400" b="1" i="0" u="none">
                <a:solidFill>
                  <a:srgbClr val="000000"/>
                </a:solidFill>
                <a:effectLst/>
                <a:latin typeface="Times New Roman" pitchFamily="24"/>
                <a:ea typeface="Times New Roman" pitchFamily="24"/>
              </a:rPr>
              <a:t>.</a:t>
            </a:r>
          </a:p>
          <a:p>
            <a:pPr algn="l" eaLnBrk="1" latinLnBrk="0" hangingPunct="0">
              <a:lnSpc>
                <a:spcPct val="129999"/>
              </a:lnSpc>
            </a:pPr>
            <a:r>
              <a:rPr lang="zh-CN" altLang="zh-CN" sz="2400" b="0" i="0" u="none">
                <a:solidFill>
                  <a:srgbClr val="000000"/>
                </a:solidFill>
                <a:effectLst/>
                <a:latin typeface="白正" pitchFamily="24"/>
                <a:ea typeface="楷体" pitchFamily="24"/>
              </a:rPr>
              <a:t>即平行四边形</a:t>
            </a:r>
            <a:r>
              <a:rPr lang="en-US" altLang="zh-CN" sz="2400" b="1" i="1" u="none">
                <a:solidFill>
                  <a:srgbClr val="000000"/>
                </a:solidFill>
                <a:effectLst/>
                <a:latin typeface="Times New Roman" pitchFamily="24"/>
                <a:ea typeface="Times New Roman" pitchFamily="24"/>
              </a:rPr>
              <a:t>ABCD</a:t>
            </a:r>
            <a:r>
              <a:rPr lang="zh-CN" altLang="zh-CN" sz="2400" b="0" i="0" u="none">
                <a:solidFill>
                  <a:srgbClr val="000000"/>
                </a:solidFill>
                <a:effectLst/>
                <a:latin typeface="白正" pitchFamily="24"/>
                <a:ea typeface="楷体" pitchFamily="24"/>
              </a:rPr>
              <a:t>的各边长分别是</a:t>
            </a:r>
            <a:r>
              <a:rPr lang="en-US" altLang="zh-CN" sz="2400" b="0" i="0" u="none">
                <a:solidFill>
                  <a:srgbClr val="000000"/>
                </a:solidFill>
                <a:effectLst/>
                <a:latin typeface="Times New Roman" pitchFamily="24"/>
                <a:ea typeface="Times New Roman" pitchFamily="24"/>
              </a:rPr>
              <a:t>11cm</a:t>
            </a:r>
            <a:r>
              <a:rPr lang="zh-CN" altLang="zh-CN" sz="2400" b="0" i="0" u="none">
                <a:solidFill>
                  <a:srgbClr val="000000"/>
                </a:solidFill>
                <a:effectLst/>
                <a:latin typeface="白正" pitchFamily="24"/>
                <a:ea typeface="楷体" pitchFamily="24"/>
              </a:rPr>
              <a:t>，</a:t>
            </a:r>
            <a:r>
              <a:rPr lang="en-US" altLang="zh-CN" sz="2400" b="0" i="0" u="none">
                <a:solidFill>
                  <a:srgbClr val="000000"/>
                </a:solidFill>
                <a:effectLst/>
                <a:latin typeface="Times New Roman" pitchFamily="24"/>
                <a:ea typeface="Times New Roman" pitchFamily="24"/>
              </a:rPr>
              <a:t>19cm</a:t>
            </a:r>
            <a:r>
              <a:rPr lang="zh-CN" altLang="zh-CN" sz="2400" b="0" i="0" u="none">
                <a:solidFill>
                  <a:srgbClr val="000000"/>
                </a:solidFill>
                <a:effectLst/>
                <a:latin typeface="白正" pitchFamily="24"/>
                <a:ea typeface="楷体" pitchFamily="24"/>
              </a:rPr>
              <a:t>，</a:t>
            </a:r>
            <a:r>
              <a:rPr lang="en-US" altLang="zh-CN" sz="2400" b="0" i="0" u="none">
                <a:solidFill>
                  <a:srgbClr val="000000"/>
                </a:solidFill>
                <a:effectLst/>
                <a:latin typeface="Times New Roman" pitchFamily="24"/>
                <a:ea typeface="Times New Roman" pitchFamily="24"/>
              </a:rPr>
              <a:t>11cm</a:t>
            </a:r>
            <a:r>
              <a:rPr lang="zh-CN" altLang="zh-CN" sz="2400" b="0" i="0" u="none">
                <a:solidFill>
                  <a:srgbClr val="000000"/>
                </a:solidFill>
                <a:effectLst/>
                <a:latin typeface="白正" pitchFamily="24"/>
                <a:ea typeface="楷体" pitchFamily="24"/>
              </a:rPr>
              <a:t>，</a:t>
            </a:r>
            <a:r>
              <a:rPr lang="en-US" altLang="zh-CN" sz="2400" b="0" i="0" u="none">
                <a:solidFill>
                  <a:srgbClr val="000000"/>
                </a:solidFill>
                <a:effectLst/>
                <a:latin typeface="Times New Roman" pitchFamily="24"/>
                <a:ea typeface="Times New Roman" pitchFamily="24"/>
              </a:rPr>
              <a:t>19cm</a:t>
            </a:r>
            <a:r>
              <a:rPr lang="en-US" altLang="zh-CN" sz="2400" b="1" i="0" u="none">
                <a:solidFill>
                  <a:srgbClr val="000000"/>
                </a:solidFill>
                <a:effectLst/>
                <a:latin typeface="Times New Roman" pitchFamily="24"/>
                <a:ea typeface="Times New Roman" pitchFamily="24"/>
              </a:rPr>
              <a:t>.</a:t>
            </a:r>
          </a:p>
          <a:p>
            <a:pPr algn="l" eaLnBrk="1" latinLnBrk="0" hangingPunct="0">
              <a:lnSpc>
                <a:spcPct val="129999"/>
              </a:lnSpc>
            </a:pPr>
            <a:r>
              <a:rPr lang="zh-CN" altLang="zh-CN" sz="2400" b="0" i="0" u="none">
                <a:solidFill>
                  <a:srgbClr val="D5004A"/>
                </a:solidFill>
                <a:effectLst/>
                <a:latin typeface="白正" pitchFamily="24"/>
                <a:ea typeface="黑体" pitchFamily="24"/>
              </a:rPr>
              <a:t>【方法归纳】</a:t>
            </a:r>
            <a:r>
              <a:rPr lang="zh-CN" altLang="zh-CN" sz="2400" b="0" i="0" u="none">
                <a:solidFill>
                  <a:srgbClr val="000000"/>
                </a:solidFill>
                <a:effectLst/>
                <a:latin typeface="白正" pitchFamily="24"/>
                <a:ea typeface="楷体" pitchFamily="24"/>
              </a:rPr>
              <a:t>应用平行四边形的对角线互相平分及三角形的周长差得到平行四边形的边长之间的关系是解决该题的关键</a:t>
            </a:r>
            <a:r>
              <a:rPr lang="en-US" altLang="zh-CN" sz="2400" b="0" i="0" u="none">
                <a:solidFill>
                  <a:srgbClr val="000000"/>
                </a:solidFill>
                <a:effectLst/>
                <a:latin typeface="Times New Roman" pitchFamily="24"/>
                <a:ea typeface="Times New Roman" pitchFamily="24"/>
              </a:rPr>
              <a:t>.</a:t>
            </a:r>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1588" name="yt_shape_11588"/>
          <p:cNvSpPr txBox="1"/>
          <p:nvPr/>
        </p:nvSpPr>
        <p:spPr>
          <a:xfrm>
            <a:off x="540000" y="1104854"/>
            <a:ext cx="4138505" cy="597664"/>
          </a:xfrm>
          <a:prstGeom prst="rect">
            <a:avLst/>
          </a:prstGeom>
        </p:spPr>
        <p:txBody>
          <a:bodyPr vert="horz" wrap="none" lIns="0" tIns="0" rIns="0" bIns="0" rtlCol="0">
            <a:spAutoFit/>
          </a:bodyPr>
          <a:lstStyle/>
          <a:p>
            <a:pPr algn="l" eaLnBrk="1" latinLnBrk="0" hangingPunct="0">
              <a:lnSpc>
                <a:spcPct val="129999"/>
              </a:lnSpc>
            </a:pPr>
            <a:r>
              <a:rPr lang="en-US" altLang="zh-CN" sz="3250" b="0" i="0" u="none" spc="-3250">
                <a:solidFill>
                  <a:srgbClr val="1EE3CF"/>
                </a:solidFill>
                <a:effectLst/>
                <a:latin typeface="白正" pitchFamily="32"/>
                <a:ea typeface="宋体" pitchFamily="32"/>
              </a:rPr>
              <a:t> </a:t>
            </a:r>
            <a:r>
              <a:rPr lang="en-US" altLang="zh-CN" sz="3250" b="0" i="0" u="none" spc="31534">
                <a:solidFill>
                  <a:srgbClr val="1EE3CF"/>
                </a:solidFill>
                <a:effectLst/>
                <a:latin typeface="白正" pitchFamily="32"/>
                <a:ea typeface="宋体" pitchFamily="32"/>
              </a:rPr>
              <a:t> </a:t>
            </a:r>
          </a:p>
        </p:txBody>
      </p:sp>
      <p:pic>
        <p:nvPicPr>
          <p:cNvPr id="11587" name="yt_image_11587">
            <a:extLst>
              <a:ext uri="">
                <a16:creationId xmlns:a14="http://schemas.microsoft.com/office/drawing/2010/main" xmlns:a16="http://schemas.microsoft.com/office/drawing/2014/main" xmlns:mc="http://schemas.openxmlformats.org/markup-compatibility/2006" xmlns:p14="http://schemas.microsoft.com/office/powerpoint/2010/main" xmlns="" id="{5351258F-BC95-41E6-9372-C2FE361B0291}"/>
              </a:ext>
            </a:extLst>
          </p:cNvPr>
          <p:cNvPicPr>
            <a:picLocks noChangeAspect="1" noChangeArrowheads="1"/>
          </p:cNvPicPr>
          <p:nvPr/>
        </p:nvPicPr>
        <p:blipFill>
          <a:blip r:embed="rId2" cstate="print"/>
          <a:srcRect/>
          <a:stretch>
            <a:fillRect/>
          </a:stretch>
        </p:blipFill>
        <p:spPr bwMode="auto">
          <a:xfrm>
            <a:off x="540000" y="1104854"/>
            <a:ext cx="4105485" cy="652653"/>
          </a:xfrm>
          <a:prstGeom prst="rect">
            <a:avLst/>
          </a:prstGeom>
          <a:noFill/>
          <a:extLst>
            <a:ext uri="{909E8E84-426E-40DD-AFC4-6F175D3DCCD1}">
              <a14:hiddenFill xmlns:a14="http://schemas.microsoft.com/office/drawing/2010/main">
                <a:solidFill>
                  <a:srgbClr val="FFFFFF"/>
                </a:solidFill>
              </a14:hiddenFill>
            </a:ext>
          </a:extLst>
        </p:spPr>
      </p:pic>
      <p:sp>
        <p:nvSpPr>
          <p:cNvPr id="11590" name="yt_shape_11590"/>
          <p:cNvSpPr txBox="1"/>
          <p:nvPr/>
        </p:nvSpPr>
        <p:spPr>
          <a:xfrm>
            <a:off x="540000" y="1808151"/>
            <a:ext cx="5370060" cy="453522"/>
          </a:xfrm>
          <a:prstGeom prst="rect">
            <a:avLst/>
          </a:prstGeom>
        </p:spPr>
        <p:txBody>
          <a:bodyPr vert="horz" wrap="none" lIns="0" tIns="0" rIns="0" bIns="0" rtlCol="0">
            <a:spAutoFit/>
          </a:bodyPr>
          <a:lstStyle/>
          <a:p>
            <a:pPr algn="l" eaLnBrk="1" latinLnBrk="0" hangingPunct="0">
              <a:lnSpc>
                <a:spcPct val="129999"/>
              </a:lnSpc>
            </a:pPr>
            <a:r>
              <a:rPr lang="zh-CN" altLang="zh-CN" sz="2500" b="0" i="0" u="none" spc="-2500">
                <a:noFill/>
                <a:effectLst/>
                <a:latin typeface="Times New Roman" pitchFamily="25"/>
                <a:ea typeface="Times New Roman" pitchFamily="25"/>
                <a:sym typeface="Finished"/>
              </a:rPr>
              <a:t>⁠</a:t>
            </a:r>
            <a:r>
              <a:rPr lang="en-US" altLang="zh-CN" sz="2400" b="0" i="0" u="none">
                <a:solidFill>
                  <a:srgbClr val="1EE3CF"/>
                </a:solidFill>
                <a:effectLst/>
                <a:latin typeface="Times New Roman" pitchFamily="24"/>
                <a:ea typeface="宋体" pitchFamily="24"/>
                <a:sym typeface=""/>
              </a:rPr>
              <a:t>                 </a:t>
            </a:r>
            <a:r>
              <a:rPr lang="en-US" altLang="zh-CN" sz="1900" b="0" i="0" u="none">
                <a:solidFill>
                  <a:srgbClr val="1EE3CF"/>
                </a:solidFill>
                <a:effectLst/>
                <a:latin typeface="Times New Roman" pitchFamily="19"/>
                <a:ea typeface="宋体" pitchFamily="19"/>
                <a:sym typeface=""/>
              </a:rPr>
              <a:t> </a:t>
            </a:r>
            <a:r>
              <a:rPr lang="zh-CN" altLang="zh-CN" sz="2400" b="0" i="0" u="none" spc="-2400">
                <a:noFill/>
                <a:effectLst/>
                <a:latin typeface="Times New Roman" pitchFamily="24"/>
                <a:ea typeface="Times New Roman" pitchFamily="24"/>
              </a:rPr>
              <a:t>⁠</a:t>
            </a:r>
            <a:r>
              <a:rPr lang="zh-CN" altLang="zh-CN" sz="2400" b="0" i="0" u="none">
                <a:solidFill>
                  <a:srgbClr val="000000"/>
                </a:solidFill>
                <a:effectLst/>
                <a:latin typeface="白正" pitchFamily="24"/>
                <a:ea typeface="宋体" pitchFamily="24"/>
              </a:rPr>
              <a:t>　</a:t>
            </a:r>
            <a:r>
              <a:rPr lang="zh-CN" altLang="zh-CN" sz="2400" b="0" i="0" u="none">
                <a:solidFill>
                  <a:srgbClr val="000000"/>
                </a:solidFill>
                <a:effectLst/>
                <a:latin typeface="白正" pitchFamily="24"/>
                <a:ea typeface="黑体" pitchFamily="24"/>
              </a:rPr>
              <a:t>平行四边形的对角线的特征</a:t>
            </a:r>
          </a:p>
        </p:txBody>
      </p:sp>
      <p:sp>
        <p:nvSpPr>
          <p:cNvPr id="11591" name="yt_shape_11591"/>
          <p:cNvSpPr txBox="1"/>
          <p:nvPr/>
        </p:nvSpPr>
        <p:spPr>
          <a:xfrm>
            <a:off x="540000" y="2312461"/>
            <a:ext cx="9967472" cy="428515"/>
          </a:xfrm>
          <a:prstGeom prst="rect">
            <a:avLst/>
          </a:prstGeom>
        </p:spPr>
        <p:txBody>
          <a:bodyPr vert="horz" wrap="non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1.</a:t>
            </a:r>
            <a:r>
              <a:rPr lang="zh-CN" altLang="zh-CN" sz="2400" b="0" i="0" u="none">
                <a:solidFill>
                  <a:srgbClr val="000000"/>
                </a:solidFill>
                <a:effectLst/>
                <a:latin typeface="白正" pitchFamily="24"/>
                <a:ea typeface="宋体" pitchFamily="24"/>
              </a:rPr>
              <a:t>在</a:t>
            </a:r>
            <a:r>
              <a:rPr lang="en-US" altLang="zh-CN" sz="2400" b="0" i="0" u="none">
                <a:solidFill>
                  <a:srgbClr val="000000"/>
                </a:solidFill>
                <a:effectLst/>
                <a:latin typeface="Times New Roman" pitchFamily="24"/>
                <a:ea typeface="Times New Roman" pitchFamily="24"/>
              </a:rPr>
              <a:t>▱</a:t>
            </a:r>
            <a:r>
              <a:rPr lang="en-US" altLang="zh-CN" sz="2400" b="0" i="1" u="none">
                <a:solidFill>
                  <a:srgbClr val="000000"/>
                </a:solidFill>
                <a:effectLst/>
                <a:latin typeface="Times New Roman" pitchFamily="24"/>
                <a:ea typeface="Times New Roman" pitchFamily="24"/>
              </a:rPr>
              <a:t>ABCD</a:t>
            </a:r>
            <a:r>
              <a:rPr lang="zh-CN" altLang="zh-CN" sz="2400" b="0" i="0" u="none">
                <a:solidFill>
                  <a:srgbClr val="000000"/>
                </a:solidFill>
                <a:effectLst/>
                <a:latin typeface="白正" pitchFamily="24"/>
                <a:ea typeface="宋体" pitchFamily="24"/>
              </a:rPr>
              <a:t>中，对角线</a:t>
            </a:r>
            <a:r>
              <a:rPr lang="en-US" altLang="zh-CN" sz="2400" b="0" i="1" u="none">
                <a:solidFill>
                  <a:srgbClr val="000000"/>
                </a:solidFill>
                <a:effectLst/>
                <a:latin typeface="Times New Roman" pitchFamily="24"/>
                <a:ea typeface="Times New Roman" pitchFamily="24"/>
              </a:rPr>
              <a:t>AC</a:t>
            </a:r>
            <a:r>
              <a:rPr lang="zh-CN" altLang="zh-CN" sz="2400" b="0" i="0" u="none">
                <a:solidFill>
                  <a:srgbClr val="000000"/>
                </a:solidFill>
                <a:effectLst/>
                <a:latin typeface="白正" pitchFamily="24"/>
                <a:ea typeface="宋体" pitchFamily="24"/>
              </a:rPr>
              <a:t>，</a:t>
            </a:r>
            <a:r>
              <a:rPr lang="en-US" altLang="zh-CN" sz="2400" b="0" i="1" u="none">
                <a:solidFill>
                  <a:srgbClr val="000000"/>
                </a:solidFill>
                <a:effectLst/>
                <a:latin typeface="Times New Roman" pitchFamily="24"/>
                <a:ea typeface="Times New Roman" pitchFamily="24"/>
              </a:rPr>
              <a:t>BD</a:t>
            </a:r>
            <a:r>
              <a:rPr lang="zh-CN" altLang="zh-CN" sz="2400" b="0" i="0" u="none">
                <a:solidFill>
                  <a:srgbClr val="000000"/>
                </a:solidFill>
                <a:effectLst/>
                <a:latin typeface="白正" pitchFamily="24"/>
                <a:ea typeface="宋体" pitchFamily="24"/>
              </a:rPr>
              <a:t>交于点</a:t>
            </a:r>
            <a:r>
              <a:rPr lang="en-US" altLang="zh-CN" sz="2400" b="0" i="1" u="none">
                <a:solidFill>
                  <a:srgbClr val="000000"/>
                </a:solidFill>
                <a:effectLst/>
                <a:latin typeface="Times New Roman" pitchFamily="24"/>
                <a:ea typeface="Times New Roman" pitchFamily="24"/>
              </a:rPr>
              <a:t>O</a:t>
            </a:r>
            <a:r>
              <a:rPr lang="zh-CN" altLang="zh-CN" sz="2400" b="0" i="0" u="none">
                <a:solidFill>
                  <a:srgbClr val="000000"/>
                </a:solidFill>
                <a:effectLst/>
                <a:latin typeface="白正" pitchFamily="24"/>
                <a:ea typeface="宋体" pitchFamily="24"/>
              </a:rPr>
              <a:t>，下列结论中错误的是</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宋体" pitchFamily="24"/>
              </a:rPr>
              <a:t>　</a:t>
            </a:r>
            <a:r>
              <a:rPr lang="en-US" altLang="zh-CN" sz="2400" b="0" i="0" u="none">
                <a:solidFill>
                  <a:srgbClr val="FF0000">
                    <a:alpha val="0"/>
                  </a:srgbClr>
                </a:solidFill>
                <a:effectLst/>
                <a:latin typeface="Times New Roman" pitchFamily="24"/>
                <a:ea typeface="Times New Roman" pitchFamily="24"/>
              </a:rPr>
              <a:t>D</a:t>
            </a:r>
            <a:r>
              <a:rPr lang="zh-CN" altLang="zh-CN" sz="2400" b="0" i="0" u="none">
                <a:solidFill>
                  <a:srgbClr val="000000"/>
                </a:solidFill>
                <a:effectLst/>
                <a:latin typeface="白正" pitchFamily="24"/>
                <a:ea typeface="宋体" pitchFamily="24"/>
              </a:rPr>
              <a:t>　</a:t>
            </a:r>
            <a:r>
              <a:rPr lang="zh-CN" altLang="zh-CN" sz="2400" b="0" i="0" u="none">
                <a:solidFill>
                  <a:srgbClr val="000000"/>
                </a:solidFill>
                <a:effectLst/>
                <a:latin typeface="宋体" pitchFamily="24"/>
                <a:ea typeface="宋体" pitchFamily="24"/>
              </a:rPr>
              <a:t>）</a:t>
            </a:r>
          </a:p>
        </p:txBody>
      </p:sp>
      <p:graphicFrame>
        <p:nvGraphicFramePr>
          <p:cNvPr id="11592" name="yt_table_11592" title="H_74.88">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3504537341"/>
              </p:ext>
            </p:extLst>
          </p:nvPr>
        </p:nvGraphicFramePr>
        <p:xfrm>
          <a:off x="540000" y="2791764"/>
          <a:ext cx="6655436" cy="950976"/>
        </p:xfrm>
        <a:graphic>
          <a:graphicData uri="http://schemas.openxmlformats.org/drawingml/2006/table">
            <a:tbl>
              <a:tblPr/>
              <a:tblGrid>
                <a:gridCol w="4656773">
                  <a:extLst>
                    <a:ext uri="{9D8B030D-6E8A-4147-A177-3AD203B41FA5}">
                      <a16:colId xmlns:a16="http://schemas.microsoft.com/office/drawing/2014/main" val="10227"/>
                    </a:ext>
                  </a:extLst>
                </a:gridCol>
                <a:gridCol w="1998663">
                  <a:extLst>
                    <a:ext uri="{9D8B030D-6E8A-4147-A177-3AD203B41FA5}">
                      <a16:colId xmlns:a16="http://schemas.microsoft.com/office/drawing/2014/main" val="10228"/>
                    </a:ext>
                  </a:extLst>
                </a:gridCol>
              </a:tblGrid>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A.</a:t>
                      </a:r>
                      <a:r>
                        <a:rPr lang="en-US" altLang="zh-CN" sz="2400" b="0" i="0" u="none">
                          <a:solidFill>
                            <a:srgbClr val="000000"/>
                          </a:solidFill>
                          <a:effectLst/>
                          <a:latin typeface="宋体" pitchFamily="24"/>
                          <a:ea typeface="宋体" pitchFamily="24"/>
                        </a:rPr>
                        <a:t>∠</a:t>
                      </a:r>
                      <a:r>
                        <a:rPr lang="en-US" altLang="zh-CN" sz="2400" b="0" i="1" u="none">
                          <a:solidFill>
                            <a:srgbClr val="000000"/>
                          </a:solidFill>
                          <a:effectLst/>
                          <a:latin typeface="Times New Roman" pitchFamily="24"/>
                          <a:ea typeface="Times New Roman" pitchFamily="24"/>
                        </a:rPr>
                        <a:t>ABO</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宋体" pitchFamily="24"/>
                          <a:ea typeface="宋体" pitchFamily="24"/>
                        </a:rPr>
                        <a:t>∠</a:t>
                      </a:r>
                      <a:r>
                        <a:rPr lang="en-US" altLang="zh-CN" sz="2400" b="0" i="1" u="none">
                          <a:solidFill>
                            <a:srgbClr val="000000"/>
                          </a:solidFill>
                          <a:effectLst/>
                          <a:latin typeface="Times New Roman" pitchFamily="24"/>
                          <a:ea typeface="Times New Roman" pitchFamily="24"/>
                        </a:rPr>
                        <a:t>CDO</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B.</a:t>
                      </a:r>
                      <a:r>
                        <a:rPr lang="en-US" altLang="zh-CN" sz="2400" b="0" i="1" u="none">
                          <a:solidFill>
                            <a:srgbClr val="000000"/>
                          </a:solidFill>
                          <a:effectLst/>
                          <a:latin typeface="Times New Roman" pitchFamily="24"/>
                          <a:ea typeface="Times New Roman" pitchFamily="24"/>
                        </a:rPr>
                        <a:t>OA</a:t>
                      </a:r>
                      <a:r>
                        <a:rPr lang="zh-CN" altLang="zh-CN" sz="2400" b="0" i="0" u="none">
                          <a:solidFill>
                            <a:srgbClr val="000000"/>
                          </a:solidFill>
                          <a:effectLst/>
                          <a:latin typeface="宋体" pitchFamily="24"/>
                          <a:ea typeface="宋体" pitchFamily="24"/>
                        </a:rPr>
                        <a:t>＝</a:t>
                      </a:r>
                      <a:r>
                        <a:rPr lang="en-US" altLang="zh-CN" sz="2400" b="0" i="1" u="none">
                          <a:solidFill>
                            <a:srgbClr val="000000"/>
                          </a:solidFill>
                          <a:effectLst/>
                          <a:latin typeface="Times New Roman" pitchFamily="24"/>
                          <a:ea typeface="Times New Roman" pitchFamily="24"/>
                        </a:rPr>
                        <a:t>OC</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146"/>
                  </a:ext>
                </a:extLst>
              </a:tr>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C.</a:t>
                      </a:r>
                      <a:r>
                        <a:rPr lang="en-US" altLang="zh-CN" sz="2400" b="0" i="1" u="none">
                          <a:solidFill>
                            <a:srgbClr val="000000"/>
                          </a:solidFill>
                          <a:effectLst/>
                          <a:latin typeface="Times New Roman" pitchFamily="24"/>
                          <a:ea typeface="Times New Roman" pitchFamily="24"/>
                        </a:rPr>
                        <a:t>AB</a:t>
                      </a:r>
                      <a:r>
                        <a:rPr lang="zh-CN" altLang="zh-CN" sz="2400" b="0" i="0" u="none">
                          <a:solidFill>
                            <a:srgbClr val="000000"/>
                          </a:solidFill>
                          <a:effectLst/>
                          <a:latin typeface="宋体" pitchFamily="24"/>
                          <a:ea typeface="宋体" pitchFamily="24"/>
                        </a:rPr>
                        <a:t>＝</a:t>
                      </a:r>
                      <a:r>
                        <a:rPr lang="en-US" altLang="zh-CN" sz="2400" b="0" i="1" u="none">
                          <a:solidFill>
                            <a:srgbClr val="000000"/>
                          </a:solidFill>
                          <a:effectLst/>
                          <a:latin typeface="Times New Roman" pitchFamily="24"/>
                          <a:ea typeface="Times New Roman" pitchFamily="24"/>
                        </a:rPr>
                        <a:t>CD</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D.</a:t>
                      </a:r>
                      <a:r>
                        <a:rPr lang="en-US" altLang="zh-CN" sz="2400" b="0" i="1" u="none">
                          <a:solidFill>
                            <a:srgbClr val="000000"/>
                          </a:solidFill>
                          <a:effectLst/>
                          <a:latin typeface="Times New Roman" pitchFamily="24"/>
                          <a:ea typeface="Times New Roman" pitchFamily="24"/>
                        </a:rPr>
                        <a:t>AC</a:t>
                      </a:r>
                      <a:r>
                        <a:rPr lang="en-US" altLang="zh-CN" sz="2400" b="0" i="0" u="none">
                          <a:solidFill>
                            <a:srgbClr val="000000"/>
                          </a:solidFill>
                          <a:effectLst/>
                          <a:latin typeface="宋体" pitchFamily="24"/>
                          <a:ea typeface="宋体" pitchFamily="24"/>
                        </a:rPr>
                        <a:t>⊥</a:t>
                      </a:r>
                      <a:r>
                        <a:rPr lang="en-US" altLang="zh-CN" sz="2400" b="0" i="1" u="none">
                          <a:solidFill>
                            <a:srgbClr val="000000"/>
                          </a:solidFill>
                          <a:effectLst/>
                          <a:latin typeface="Times New Roman" pitchFamily="24"/>
                          <a:ea typeface="Times New Roman" pitchFamily="24"/>
                        </a:rPr>
                        <a:t>BD</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147"/>
                  </a:ext>
                </a:extLst>
              </a:tr>
            </a:tbl>
          </a:graphicData>
        </a:graphic>
      </p:graphicFrame>
      <p:sp>
        <p:nvSpPr>
          <p:cNvPr id="11594" name="yt_shape_11594"/>
          <p:cNvSpPr txBox="1"/>
          <p:nvPr/>
        </p:nvSpPr>
        <p:spPr>
          <a:xfrm>
            <a:off x="540119" y="3793318"/>
            <a:ext cx="11111999" cy="908647"/>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2.</a:t>
            </a:r>
            <a:r>
              <a:rPr lang="zh-CN" altLang="zh-CN" sz="2400" b="0" i="0" u="none">
                <a:solidFill>
                  <a:srgbClr val="000000"/>
                </a:solidFill>
                <a:effectLst/>
                <a:latin typeface="白正" pitchFamily="24"/>
                <a:ea typeface="宋体" pitchFamily="24"/>
              </a:rPr>
              <a:t>如图，在</a:t>
            </a:r>
            <a:r>
              <a:rPr lang="en-US" altLang="zh-CN" sz="2400" b="0" i="0" u="none">
                <a:solidFill>
                  <a:srgbClr val="000000"/>
                </a:solidFill>
                <a:effectLst/>
                <a:latin typeface="Times New Roman" pitchFamily="24"/>
                <a:ea typeface="Times New Roman" pitchFamily="24"/>
              </a:rPr>
              <a:t>▱</a:t>
            </a:r>
            <a:r>
              <a:rPr lang="en-US" altLang="zh-CN" sz="2400" b="0" i="1" u="none">
                <a:solidFill>
                  <a:srgbClr val="000000"/>
                </a:solidFill>
                <a:effectLst/>
                <a:latin typeface="Times New Roman" pitchFamily="24"/>
                <a:ea typeface="Times New Roman" pitchFamily="24"/>
              </a:rPr>
              <a:t>ABCD</a:t>
            </a:r>
            <a:r>
              <a:rPr lang="zh-CN" altLang="zh-CN" sz="2400" b="0" i="0" u="none">
                <a:solidFill>
                  <a:srgbClr val="000000"/>
                </a:solidFill>
                <a:effectLst/>
                <a:latin typeface="白正" pitchFamily="24"/>
                <a:ea typeface="宋体" pitchFamily="24"/>
              </a:rPr>
              <a:t>中，已知</a:t>
            </a:r>
            <a:r>
              <a:rPr lang="en-US" altLang="zh-CN" sz="2400" b="0" i="0" u="none">
                <a:solidFill>
                  <a:srgbClr val="000000"/>
                </a:solidFill>
                <a:effectLst/>
                <a:latin typeface="宋体" pitchFamily="24"/>
                <a:ea typeface="宋体" pitchFamily="24"/>
              </a:rPr>
              <a:t>∠</a:t>
            </a:r>
            <a:r>
              <a:rPr lang="en-US" altLang="zh-CN" sz="2400" b="0" i="1" u="none">
                <a:solidFill>
                  <a:srgbClr val="000000"/>
                </a:solidFill>
                <a:effectLst/>
                <a:latin typeface="Times New Roman" pitchFamily="24"/>
                <a:ea typeface="Times New Roman" pitchFamily="24"/>
              </a:rPr>
              <a:t>ODA</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90°</a:t>
            </a:r>
            <a:r>
              <a:rPr lang="zh-CN" altLang="zh-CN" sz="2400" b="0" i="0" u="none">
                <a:solidFill>
                  <a:srgbClr val="000000"/>
                </a:solidFill>
                <a:effectLst/>
                <a:latin typeface="白正" pitchFamily="24"/>
                <a:ea typeface="宋体" pitchFamily="24"/>
              </a:rPr>
              <a:t>，</a:t>
            </a:r>
            <a:r>
              <a:rPr lang="en-US" altLang="zh-CN" sz="2400" b="0" i="1" u="none">
                <a:solidFill>
                  <a:srgbClr val="000000"/>
                </a:solidFill>
                <a:effectLst/>
                <a:latin typeface="Times New Roman" pitchFamily="24"/>
                <a:ea typeface="Times New Roman" pitchFamily="24"/>
              </a:rPr>
              <a:t>AC</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10cm</a:t>
            </a:r>
            <a:r>
              <a:rPr lang="zh-CN" altLang="zh-CN" sz="2400" b="0" i="0" u="none">
                <a:solidFill>
                  <a:srgbClr val="000000"/>
                </a:solidFill>
                <a:effectLst/>
                <a:latin typeface="白正" pitchFamily="24"/>
                <a:ea typeface="宋体" pitchFamily="24"/>
              </a:rPr>
              <a:t>，</a:t>
            </a:r>
            <a:r>
              <a:rPr lang="en-US" altLang="zh-CN" sz="2400" b="0" i="1" u="none">
                <a:solidFill>
                  <a:srgbClr val="000000"/>
                </a:solidFill>
                <a:effectLst/>
                <a:latin typeface="Times New Roman" pitchFamily="24"/>
                <a:ea typeface="Times New Roman" pitchFamily="24"/>
              </a:rPr>
              <a:t>BD</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6cm</a:t>
            </a:r>
            <a:r>
              <a:rPr lang="zh-CN" altLang="zh-CN" sz="2400" b="0" i="0" u="none">
                <a:solidFill>
                  <a:srgbClr val="000000"/>
                </a:solidFill>
                <a:effectLst/>
                <a:latin typeface="白正" pitchFamily="24"/>
                <a:ea typeface="宋体" pitchFamily="24"/>
              </a:rPr>
              <a:t>，则</a:t>
            </a:r>
            <a:r>
              <a:rPr lang="en-US" altLang="zh-CN" sz="2400" b="0" i="1" u="none">
                <a:solidFill>
                  <a:srgbClr val="000000"/>
                </a:solidFill>
                <a:effectLst/>
                <a:latin typeface="Times New Roman" pitchFamily="24"/>
                <a:ea typeface="Times New Roman" pitchFamily="24"/>
              </a:rPr>
              <a:t>AD</a:t>
            </a:r>
            <a:r>
              <a:rPr lang="zh-CN" altLang="zh-CN" sz="2400" b="0" i="0" u="none">
                <a:solidFill>
                  <a:srgbClr val="000000"/>
                </a:solidFill>
                <a:effectLst/>
                <a:latin typeface="白正" pitchFamily="24"/>
                <a:ea typeface="宋体" pitchFamily="24"/>
              </a:rPr>
              <a:t>的长为</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宋体" pitchFamily="24"/>
              </a:rPr>
              <a:t>　</a:t>
            </a:r>
            <a:r>
              <a:rPr lang="en-US" altLang="zh-CN" sz="2400" b="0" i="0" u="none">
                <a:solidFill>
                  <a:srgbClr val="FF0000">
                    <a:alpha val="0"/>
                  </a:srgbClr>
                </a:solidFill>
                <a:effectLst/>
                <a:latin typeface="Times New Roman" pitchFamily="24"/>
                <a:ea typeface="Times New Roman" pitchFamily="24"/>
              </a:rPr>
              <a:t>A</a:t>
            </a:r>
            <a:r>
              <a:rPr lang="zh-CN" altLang="zh-CN" sz="2400" b="0" i="0" u="none">
                <a:solidFill>
                  <a:srgbClr val="000000"/>
                </a:solidFill>
                <a:effectLst/>
                <a:latin typeface="白正" pitchFamily="24"/>
                <a:ea typeface="宋体" pitchFamily="24"/>
              </a:rPr>
              <a:t>　</a:t>
            </a:r>
            <a:r>
              <a:rPr lang="zh-CN" altLang="zh-CN" sz="2400" b="0" i="0" u="none">
                <a:solidFill>
                  <a:srgbClr val="000000"/>
                </a:solidFill>
                <a:effectLst/>
                <a:latin typeface="宋体" pitchFamily="24"/>
                <a:ea typeface="宋体" pitchFamily="24"/>
              </a:rPr>
              <a:t>）</a:t>
            </a:r>
          </a:p>
        </p:txBody>
      </p:sp>
      <p:graphicFrame>
        <p:nvGraphicFramePr>
          <p:cNvPr id="11598" name="yt_table_11598_skip" title="H_37.44">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1276429325"/>
              </p:ext>
            </p:extLst>
          </p:nvPr>
        </p:nvGraphicFramePr>
        <p:xfrm>
          <a:off x="540000" y="4752753"/>
          <a:ext cx="8381366" cy="475488"/>
        </p:xfrm>
        <a:graphic>
          <a:graphicData uri="http://schemas.openxmlformats.org/drawingml/2006/table">
            <a:tbl>
              <a:tblPr/>
              <a:tblGrid>
                <a:gridCol w="2337118">
                  <a:extLst>
                    <a:ext uri="{9D8B030D-6E8A-4147-A177-3AD203B41FA5}">
                      <a16:colId xmlns:a16="http://schemas.microsoft.com/office/drawing/2014/main" val="10229"/>
                    </a:ext>
                  </a:extLst>
                </a:gridCol>
                <a:gridCol w="2319655">
                  <a:extLst>
                    <a:ext uri="{9D8B030D-6E8A-4147-A177-3AD203B41FA5}">
                      <a16:colId xmlns:a16="http://schemas.microsoft.com/office/drawing/2014/main" val="10230"/>
                    </a:ext>
                  </a:extLst>
                </a:gridCol>
                <a:gridCol w="2319655">
                  <a:extLst>
                    <a:ext uri="{9D8B030D-6E8A-4147-A177-3AD203B41FA5}">
                      <a16:colId xmlns:a16="http://schemas.microsoft.com/office/drawing/2014/main" val="10231"/>
                    </a:ext>
                  </a:extLst>
                </a:gridCol>
                <a:gridCol w="1404938">
                  <a:extLst>
                    <a:ext uri="{9D8B030D-6E8A-4147-A177-3AD203B41FA5}">
                      <a16:colId xmlns:a16="http://schemas.microsoft.com/office/drawing/2014/main" val="10232"/>
                    </a:ext>
                  </a:extLst>
                </a:gridCol>
              </a:tblGrid>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A.4cm</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B.5cm</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C.6cm</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D.8cm</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148"/>
                  </a:ext>
                </a:extLst>
              </a:tr>
            </a:tbl>
          </a:graphicData>
        </a:graphic>
      </p:graphicFrame>
      <p:grpSp>
        <p:nvGrpSpPr>
          <p:cNvPr id="11595" name="yt_shape_11595_skip" title="H_107.141106">
            <a:extLst>
              <a:ext uri="{FF2B5EF4-FFF2-40B4-BE49-F238E27FC236}">
                <a16:creationId xmlns:a16="http://schemas.microsoft.com/office/drawing/2014/main" id="{249740F1-2B05-4C5A-B423-6F681AEFABC2}"/>
              </a:ext>
            </a:extLst>
          </p:cNvPr>
          <p:cNvGrpSpPr/>
          <p:nvPr/>
        </p:nvGrpSpPr>
        <p:grpSpPr>
          <a:xfrm>
            <a:off x="9332019" y="4752753"/>
            <a:ext cx="2317975" cy="1360692"/>
            <a:chOff x="0" y="0"/>
            <a:chExt cx="2317975" cy="1360692"/>
          </a:xfrm>
        </p:grpSpPr>
        <p:pic>
          <p:nvPicPr>
            <p:cNvPr id="2" name="yt_image_11595">
              <a:extLst>
                <a:ext uri="">
                  <a16:creationId xmlns:mc="http://schemas.openxmlformats.org/markup-compatibility/2006" xmlns:a14="http://schemas.microsoft.com/office/drawing/2010/main" xmlns:p14="http://schemas.microsoft.com/office/powerpoint/2010/main" xmlns:a16="http://schemas.microsoft.com/office/drawing/2014/main" xmlns="" id="{5351258F-BC95-41E6-9372-C2FE361B0291}"/>
                </a:ext>
              </a:extLst>
            </p:cNvPr>
            <p:cNvPicPr>
              <a:picLocks noChangeAspect="1" noChangeArrowheads="1"/>
            </p:cNvPicPr>
            <p:nvPr/>
          </p:nvPicPr>
          <p:blipFill>
            <a:blip r:embed="rId3" cstate="print"/>
            <a:srcRect/>
            <a:stretch>
              <a:fillRect/>
            </a:stretch>
          </p:blipFill>
          <p:spPr bwMode="auto">
            <a:xfrm>
              <a:off x="0" y="0"/>
              <a:ext cx="2317975" cy="964692"/>
            </a:xfrm>
            <a:prstGeom prst="rect">
              <a:avLst/>
            </a:prstGeom>
            <a:noFill/>
            <a:extLst>
              <a:ext uri="{909E8E84-426E-40DD-AFC4-6F175D3DCCD1}">
                <a14:hiddenFill xmlns:a14="http://schemas.microsoft.com/office/drawing/2010/main">
                  <a:solidFill>
                    <a:srgbClr val="FFFFFF"/>
                  </a:solidFill>
                </a14:hiddenFill>
              </a:ext>
            </a:extLst>
          </p:spPr>
        </p:pic>
        <p:sp>
          <p:nvSpPr>
            <p:cNvPr id="11597" name="yt_shape_11597"/>
            <p:cNvSpPr txBox="1"/>
            <p:nvPr/>
          </p:nvSpPr>
          <p:spPr>
            <a:xfrm>
              <a:off x="625706" y="1000692"/>
              <a:ext cx="1102562" cy="360000"/>
            </a:xfrm>
            <a:prstGeom prst="rect">
              <a:avLst/>
            </a:prstGeom>
          </p:spPr>
          <p:txBody>
            <a:bodyPr vert="horz" wrap="square" lIns="0" tIns="0" rIns="0" bIns="0" rtlCol="0">
              <a:spAutoFit/>
            </a:bodyPr>
            <a:lstStyle/>
            <a:p>
              <a:pPr algn="ctr" eaLnBrk="1" latinLnBrk="0" hangingPunct="0">
                <a:lnSpc>
                  <a:spcPct val="129999"/>
                </a:lnSpc>
              </a:pPr>
              <a:r>
                <a:rPr lang="zh-CN" altLang="zh-CN" sz="2400" b="0" i="0" u="none">
                  <a:solidFill>
                    <a:srgbClr val="000000"/>
                  </a:solidFill>
                  <a:effectLst/>
                  <a:latin typeface="白正" pitchFamily="24"/>
                  <a:ea typeface="宋体" pitchFamily="24"/>
                </a:rPr>
                <a:t>第</a:t>
              </a:r>
              <a:r>
                <a:rPr lang="en-US" altLang="zh-CN" sz="2400" b="0" i="0" u="none">
                  <a:solidFill>
                    <a:srgbClr val="000000"/>
                  </a:solidFill>
                  <a:effectLst/>
                  <a:latin typeface="Times New Roman" pitchFamily="24"/>
                  <a:ea typeface="Times New Roman" pitchFamily="24"/>
                </a:rPr>
                <a:t>2</a:t>
              </a:r>
              <a:r>
                <a:rPr lang="zh-CN" altLang="zh-CN" sz="2400" b="0" i="0" u="none">
                  <a:solidFill>
                    <a:srgbClr val="000000"/>
                  </a:solidFill>
                  <a:effectLst/>
                  <a:latin typeface="白正" pitchFamily="24"/>
                  <a:ea typeface="宋体" pitchFamily="24"/>
                </a:rPr>
                <a:t>题图</a:t>
              </a:r>
            </a:p>
          </p:txBody>
        </p:sp>
      </p:grpSp>
      <p:pic>
        <p:nvPicPr>
          <p:cNvPr id="4" name="yt_shape_1700218528246">
            <a:extLst>
              <a:ext uri="{FF2B5EF4-FFF2-40B4-BE49-F238E27FC236}">
                <a16:creationId xmlns:a16="http://schemas.microsoft.com/office/drawing/2014/main" id="{C69E3A49-12E9-53FB-059B-DCC1294A349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40000" y="1849828"/>
            <a:ext cx="1355917" cy="365782"/>
          </a:xfrm>
          <a:prstGeom prst="rect">
            <a:avLst/>
          </a:prstGeom>
        </p:spPr>
      </p:pic>
      <p:sp>
        <p:nvSpPr>
          <p:cNvPr id="3" name="文本框 2">
            <a:extLst>
              <a:ext uri="{FF2B5EF4-FFF2-40B4-BE49-F238E27FC236}">
                <a16:creationId xmlns:a16="http://schemas.microsoft.com/office/drawing/2014/main" id="{ADA8D850-B2FE-4D95-A15E-0D81725EFD73}"/>
              </a:ext>
            </a:extLst>
          </p:cNvPr>
          <p:cNvSpPr txBox="1"/>
          <p:nvPr/>
        </p:nvSpPr>
        <p:spPr>
          <a:xfrm>
            <a:off x="9490801" y="2265655"/>
            <a:ext cx="400748"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D</a:t>
            </a:r>
            <a:endParaRPr lang="zh-CN" altLang="en-US">
              <a:solidFill>
                <a:srgbClr val="FF0000"/>
              </a:solidFill>
            </a:endParaRPr>
          </a:p>
        </p:txBody>
      </p:sp>
      <p:sp>
        <p:nvSpPr>
          <p:cNvPr id="5" name="文本框 4">
            <a:extLst>
              <a:ext uri="{FF2B5EF4-FFF2-40B4-BE49-F238E27FC236}">
                <a16:creationId xmlns:a16="http://schemas.microsoft.com/office/drawing/2014/main" id="{8F7737F1-5848-E21E-84D7-680A3D4E4BB7}"/>
              </a:ext>
            </a:extLst>
          </p:cNvPr>
          <p:cNvSpPr txBox="1"/>
          <p:nvPr/>
        </p:nvSpPr>
        <p:spPr>
          <a:xfrm>
            <a:off x="1059708" y="4222000"/>
            <a:ext cx="400748"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blinds(horizontal)">
                                      <p:cBhvr>
                                        <p:cTn id="12"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P spid="5" grpId="0" build="allAtOnce"/>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1600" name="yt_shape_11600"/>
          <p:cNvSpPr txBox="1"/>
          <p:nvPr/>
        </p:nvSpPr>
        <p:spPr>
          <a:xfrm>
            <a:off x="540120" y="1129448"/>
            <a:ext cx="11460536" cy="960263"/>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dirty="0">
                <a:solidFill>
                  <a:srgbClr val="000000"/>
                </a:solidFill>
                <a:effectLst/>
                <a:latin typeface="Times New Roman" pitchFamily="24"/>
                <a:ea typeface="Times New Roman" pitchFamily="24"/>
              </a:rPr>
              <a:t>3.</a:t>
            </a:r>
            <a:r>
              <a:rPr lang="zh-CN" altLang="zh-CN" sz="2400" b="0" i="0" u="none" dirty="0">
                <a:solidFill>
                  <a:srgbClr val="000000"/>
                </a:solidFill>
                <a:effectLst/>
                <a:latin typeface="白正" pitchFamily="24"/>
                <a:ea typeface="宋体" pitchFamily="24"/>
              </a:rPr>
              <a:t>如图，</a:t>
            </a:r>
            <a:r>
              <a:rPr lang="en-US" altLang="zh-CN" sz="2400" b="0" i="0" u="none" dirty="0">
                <a:solidFill>
                  <a:srgbClr val="000000"/>
                </a:solidFill>
                <a:effectLst/>
                <a:latin typeface="Times New Roman" pitchFamily="24"/>
                <a:ea typeface="Times New Roman" pitchFamily="24"/>
              </a:rPr>
              <a:t>▱</a:t>
            </a:r>
            <a:r>
              <a:rPr lang="en-US" altLang="zh-CN" sz="2400" b="0" i="1" u="none" dirty="0">
                <a:solidFill>
                  <a:srgbClr val="000000"/>
                </a:solidFill>
                <a:effectLst/>
                <a:latin typeface="Times New Roman" pitchFamily="24"/>
                <a:ea typeface="Times New Roman" pitchFamily="24"/>
              </a:rPr>
              <a:t>ABCD</a:t>
            </a:r>
            <a:r>
              <a:rPr lang="zh-CN" altLang="zh-CN" sz="2400" b="0" i="0" u="none" dirty="0">
                <a:solidFill>
                  <a:srgbClr val="000000"/>
                </a:solidFill>
                <a:effectLst/>
                <a:latin typeface="白正" pitchFamily="24"/>
                <a:ea typeface="宋体" pitchFamily="24"/>
              </a:rPr>
              <a:t>的对角线</a:t>
            </a:r>
            <a:r>
              <a:rPr lang="en-US" altLang="zh-CN" sz="2400" b="0" i="1" u="none" dirty="0">
                <a:solidFill>
                  <a:srgbClr val="000000"/>
                </a:solidFill>
                <a:effectLst/>
                <a:latin typeface="Times New Roman" pitchFamily="24"/>
                <a:ea typeface="Times New Roman" pitchFamily="24"/>
              </a:rPr>
              <a:t>AC</a:t>
            </a:r>
            <a:r>
              <a:rPr lang="zh-CN" altLang="zh-CN" sz="2400" b="0" i="0" u="none" dirty="0">
                <a:solidFill>
                  <a:srgbClr val="000000"/>
                </a:solidFill>
                <a:effectLst/>
                <a:latin typeface="白正" pitchFamily="24"/>
                <a:ea typeface="宋体" pitchFamily="24"/>
              </a:rPr>
              <a:t>，</a:t>
            </a:r>
            <a:r>
              <a:rPr lang="en-US" altLang="zh-CN" sz="2400" b="0" i="1" u="none" dirty="0">
                <a:solidFill>
                  <a:srgbClr val="000000"/>
                </a:solidFill>
                <a:effectLst/>
                <a:latin typeface="Times New Roman" pitchFamily="24"/>
                <a:ea typeface="Times New Roman" pitchFamily="24"/>
              </a:rPr>
              <a:t>BD</a:t>
            </a:r>
            <a:r>
              <a:rPr lang="zh-CN" altLang="zh-CN" sz="2400" b="0" i="0" u="none" dirty="0">
                <a:solidFill>
                  <a:srgbClr val="000000"/>
                </a:solidFill>
                <a:effectLst/>
                <a:latin typeface="白正" pitchFamily="24"/>
                <a:ea typeface="宋体" pitchFamily="24"/>
              </a:rPr>
              <a:t>相交于点</a:t>
            </a:r>
            <a:r>
              <a:rPr lang="en-US" altLang="zh-CN" sz="2400" b="0" i="1" u="none" dirty="0">
                <a:solidFill>
                  <a:srgbClr val="000000"/>
                </a:solidFill>
                <a:effectLst/>
                <a:latin typeface="Times New Roman" pitchFamily="24"/>
                <a:ea typeface="Times New Roman" pitchFamily="24"/>
              </a:rPr>
              <a:t>O</a:t>
            </a:r>
            <a:r>
              <a:rPr lang="zh-CN" altLang="zh-CN" sz="2400" b="0" i="0" u="none" dirty="0">
                <a:solidFill>
                  <a:srgbClr val="000000"/>
                </a:solidFill>
                <a:effectLst/>
                <a:latin typeface="白正" pitchFamily="24"/>
                <a:ea typeface="宋体" pitchFamily="24"/>
              </a:rPr>
              <a:t>，点</a:t>
            </a:r>
            <a:r>
              <a:rPr lang="en-US" altLang="zh-CN" sz="2400" b="0" i="1" u="none" dirty="0">
                <a:solidFill>
                  <a:srgbClr val="000000"/>
                </a:solidFill>
                <a:effectLst/>
                <a:latin typeface="Times New Roman" pitchFamily="24"/>
                <a:ea typeface="Times New Roman" pitchFamily="24"/>
              </a:rPr>
              <a:t>M</a:t>
            </a:r>
            <a:r>
              <a:rPr lang="zh-CN" altLang="zh-CN" sz="2400" b="0" i="0" u="none" dirty="0">
                <a:solidFill>
                  <a:srgbClr val="000000"/>
                </a:solidFill>
                <a:effectLst/>
                <a:latin typeface="白正" pitchFamily="24"/>
                <a:ea typeface="宋体" pitchFamily="24"/>
              </a:rPr>
              <a:t>，</a:t>
            </a:r>
            <a:r>
              <a:rPr lang="en-US" altLang="zh-CN" sz="2400" b="0" i="1" u="none" dirty="0">
                <a:solidFill>
                  <a:srgbClr val="000000"/>
                </a:solidFill>
                <a:effectLst/>
                <a:latin typeface="Times New Roman" pitchFamily="24"/>
                <a:ea typeface="Times New Roman" pitchFamily="24"/>
              </a:rPr>
              <a:t>N</a:t>
            </a:r>
            <a:r>
              <a:rPr lang="zh-CN" altLang="zh-CN" sz="2400" b="0" i="0" u="none" dirty="0">
                <a:solidFill>
                  <a:srgbClr val="000000"/>
                </a:solidFill>
                <a:effectLst/>
                <a:latin typeface="白正" pitchFamily="24"/>
                <a:ea typeface="宋体" pitchFamily="24"/>
              </a:rPr>
              <a:t>在对角线</a:t>
            </a:r>
            <a:r>
              <a:rPr lang="en-US" altLang="zh-CN" sz="2400" b="0" i="1" u="none" dirty="0">
                <a:solidFill>
                  <a:srgbClr val="000000"/>
                </a:solidFill>
                <a:effectLst/>
                <a:latin typeface="Times New Roman" pitchFamily="24"/>
                <a:ea typeface="Times New Roman" pitchFamily="24"/>
              </a:rPr>
              <a:t>AC</a:t>
            </a:r>
            <a:r>
              <a:rPr lang="zh-CN" altLang="zh-CN" sz="2400" b="0" i="0" u="none" dirty="0">
                <a:solidFill>
                  <a:srgbClr val="000000"/>
                </a:solidFill>
                <a:effectLst/>
                <a:latin typeface="白正" pitchFamily="24"/>
                <a:ea typeface="宋体" pitchFamily="24"/>
              </a:rPr>
              <a:t>上，且</a:t>
            </a:r>
            <a:r>
              <a:rPr lang="en-US" altLang="zh-CN" sz="2400" b="0" i="1" u="none" dirty="0">
                <a:solidFill>
                  <a:srgbClr val="000000"/>
                </a:solidFill>
                <a:effectLst/>
                <a:latin typeface="Times New Roman" pitchFamily="24"/>
                <a:ea typeface="Times New Roman" pitchFamily="24"/>
              </a:rPr>
              <a:t>AM</a:t>
            </a:r>
            <a:r>
              <a:rPr lang="zh-CN" altLang="zh-CN" sz="2400" b="0" i="0" u="none" dirty="0">
                <a:solidFill>
                  <a:srgbClr val="000000"/>
                </a:solidFill>
                <a:effectLst/>
                <a:latin typeface="宋体" pitchFamily="24"/>
                <a:ea typeface="宋体" pitchFamily="24"/>
              </a:rPr>
              <a:t>＝</a:t>
            </a:r>
            <a:r>
              <a:rPr lang="en-US" altLang="zh-CN" sz="2400" b="0" i="1" u="none" dirty="0">
                <a:solidFill>
                  <a:srgbClr val="000000"/>
                </a:solidFill>
                <a:effectLst/>
                <a:latin typeface="Times New Roman" pitchFamily="24"/>
                <a:ea typeface="Times New Roman" pitchFamily="24"/>
              </a:rPr>
              <a:t>CN</a:t>
            </a:r>
            <a:r>
              <a:rPr lang="zh-CN" altLang="zh-CN" sz="2400" b="0" i="0" u="none" dirty="0">
                <a:solidFill>
                  <a:srgbClr val="000000"/>
                </a:solidFill>
                <a:effectLst/>
                <a:latin typeface="白正" pitchFamily="24"/>
                <a:ea typeface="宋体" pitchFamily="24"/>
              </a:rPr>
              <a:t>，求证：</a:t>
            </a:r>
            <a:r>
              <a:rPr lang="en-US" altLang="zh-CN" sz="2400" b="0" i="1" u="none" dirty="0">
                <a:solidFill>
                  <a:srgbClr val="000000"/>
                </a:solidFill>
                <a:effectLst/>
                <a:latin typeface="Times New Roman" pitchFamily="24"/>
                <a:ea typeface="Times New Roman" pitchFamily="24"/>
              </a:rPr>
              <a:t>BM</a:t>
            </a:r>
            <a:r>
              <a:rPr lang="en-US" altLang="zh-CN" sz="2400" b="0" i="0" u="none" dirty="0">
                <a:solidFill>
                  <a:srgbClr val="000000"/>
                </a:solidFill>
                <a:effectLst/>
                <a:latin typeface="宋体" pitchFamily="24"/>
                <a:ea typeface="宋体" pitchFamily="24"/>
              </a:rPr>
              <a:t>∥</a:t>
            </a:r>
            <a:r>
              <a:rPr lang="en-US" altLang="zh-CN" sz="2400" b="0" i="1" u="none" dirty="0">
                <a:solidFill>
                  <a:srgbClr val="000000"/>
                </a:solidFill>
                <a:effectLst/>
                <a:latin typeface="Times New Roman" pitchFamily="24"/>
                <a:ea typeface="Times New Roman" pitchFamily="24"/>
              </a:rPr>
              <a:t>DN</a:t>
            </a:r>
            <a:r>
              <a:rPr lang="en-US" altLang="zh-CN" sz="2400" b="0" i="0" u="none" dirty="0">
                <a:solidFill>
                  <a:srgbClr val="000000"/>
                </a:solidFill>
                <a:effectLst/>
                <a:latin typeface="Times New Roman" pitchFamily="24"/>
                <a:ea typeface="Times New Roman" pitchFamily="24"/>
              </a:rPr>
              <a:t>.</a:t>
            </a:r>
          </a:p>
        </p:txBody>
      </p:sp>
      <p:pic>
        <p:nvPicPr>
          <p:cNvPr id="11601" name="yt_image_11601" title="H_110.16">
            <a:extLst>
              <a:ext uri="">
                <a16:creationId xmlns:a14="http://schemas.microsoft.com/office/drawing/2010/main" xmlns:a16="http://schemas.microsoft.com/office/drawing/2014/main" xmlns="" id="{5351258F-BC95-41E6-9372-C2FE361B0291}"/>
              </a:ext>
            </a:extLst>
          </p:cNvPr>
          <p:cNvPicPr>
            <a:picLocks noChangeAspect="1" noChangeArrowheads="1"/>
          </p:cNvPicPr>
          <p:nvPr/>
        </p:nvPicPr>
        <p:blipFill>
          <a:blip r:embed="rId2" cstate="print"/>
          <a:srcRect/>
          <a:stretch>
            <a:fillRect/>
          </a:stretch>
        </p:blipFill>
        <p:spPr bwMode="auto">
          <a:xfrm>
            <a:off x="9840416" y="1844824"/>
            <a:ext cx="1986516" cy="1399032"/>
          </a:xfrm>
          <a:prstGeom prst="rect">
            <a:avLst/>
          </a:prstGeom>
          <a:noFill/>
          <a:extLst>
            <a:ext uri="{909E8E84-426E-40DD-AFC4-6F175D3DCCD1}">
              <a14:hiddenFill xmlns:a14="http://schemas.microsoft.com/office/drawing/2010/main">
                <a:solidFill>
                  <a:srgbClr val="FFFFFF"/>
                </a:solidFill>
              </a14:hiddenFill>
            </a:ext>
          </a:extLst>
        </p:spPr>
      </p:pic>
      <p:sp>
        <p:nvSpPr>
          <p:cNvPr id="4" name="yt_shape_11603"/>
          <p:cNvSpPr txBox="1"/>
          <p:nvPr/>
        </p:nvSpPr>
        <p:spPr>
          <a:xfrm>
            <a:off x="540000" y="2204864"/>
            <a:ext cx="5111977" cy="3789435"/>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FF0000">
                    <a:alpha val="0"/>
                  </a:srgbClr>
                </a:solidFill>
                <a:effectLst/>
                <a:latin typeface="白正" pitchFamily="24"/>
                <a:ea typeface="楷体" pitchFamily="24"/>
              </a:rPr>
              <a:t>证明：</a:t>
            </a:r>
            <a:r>
              <a:rPr lang="en-US"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白正" pitchFamily="24"/>
                <a:ea typeface="楷体" pitchFamily="24"/>
              </a:rPr>
              <a:t>四边形</a:t>
            </a:r>
            <a:r>
              <a:rPr lang="en-US" altLang="zh-CN" sz="2400" b="0" i="1" u="none">
                <a:solidFill>
                  <a:srgbClr val="FF0000">
                    <a:alpha val="0"/>
                  </a:srgbClr>
                </a:solidFill>
                <a:effectLst/>
                <a:latin typeface="Times New Roman" pitchFamily="24"/>
                <a:ea typeface="Times New Roman" pitchFamily="24"/>
              </a:rPr>
              <a:t>ABCD</a:t>
            </a:r>
            <a:r>
              <a:rPr lang="zh-CN" altLang="zh-CN" sz="2400" b="0" i="0" u="none">
                <a:solidFill>
                  <a:srgbClr val="FF0000">
                    <a:alpha val="0"/>
                  </a:srgbClr>
                </a:solidFill>
                <a:effectLst/>
                <a:latin typeface="白正" pitchFamily="24"/>
                <a:ea typeface="楷体" pitchFamily="24"/>
              </a:rPr>
              <a:t>是平行四边形，</a:t>
            </a:r>
            <a:r>
              <a:rPr lang="zh-CN" altLang="zh-CN" sz="100" b="0" i="0" u="none" spc="-100">
                <a:noFill/>
                <a:effectLst/>
                <a:latin typeface="白正"/>
                <a:ea typeface="宋体"/>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OA</a:t>
            </a:r>
            <a:r>
              <a:rPr lang="zh-CN"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OC</a:t>
            </a:r>
            <a:r>
              <a:rPr lang="zh-CN" altLang="zh-CN" sz="2400" b="0" i="0" u="none">
                <a:solidFill>
                  <a:srgbClr val="FF0000">
                    <a:alpha val="0"/>
                  </a:srgbClr>
                </a:solidFill>
                <a:effectLst/>
                <a:latin typeface="白正" pitchFamily="24"/>
                <a:ea typeface="楷体" pitchFamily="24"/>
              </a:rPr>
              <a:t>，</a:t>
            </a:r>
            <a:r>
              <a:rPr lang="en-US" altLang="zh-CN" sz="2400" b="0" i="1" u="none">
                <a:solidFill>
                  <a:srgbClr val="FF0000">
                    <a:alpha val="0"/>
                  </a:srgbClr>
                </a:solidFill>
                <a:effectLst/>
                <a:latin typeface="Times New Roman" pitchFamily="24"/>
                <a:ea typeface="Times New Roman" pitchFamily="24"/>
              </a:rPr>
              <a:t>OB</a:t>
            </a:r>
            <a:r>
              <a:rPr lang="zh-CN"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OD</a:t>
            </a:r>
            <a:r>
              <a:rPr lang="en-US" altLang="zh-CN" sz="2400" b="0" i="0" u="none">
                <a:solidFill>
                  <a:srgbClr val="FF0000">
                    <a:alpha val="0"/>
                  </a:srgbClr>
                </a:solidFill>
                <a:effectLst/>
                <a:latin typeface="Times New Roman" pitchFamily="24"/>
                <a:ea typeface="Times New Roman" pitchFamily="24"/>
              </a:rPr>
              <a:t>.</a:t>
            </a:r>
            <a:r>
              <a:rPr lang="zh-CN" altLang="zh-CN" sz="100" b="0" i="0" u="none" spc="-100">
                <a:noFill/>
                <a:effectLst/>
                <a:latin typeface="白正"/>
                <a:ea typeface="宋体"/>
              </a:rPr>
              <a:t>⁠</a:t>
            </a:r>
          </a:p>
          <a:p>
            <a:pPr algn="l" eaLnBrk="1" latinLnBrk="0" hangingPunct="0">
              <a:lnSpc>
                <a:spcPct val="129999"/>
              </a:lnSpc>
            </a:pPr>
            <a:r>
              <a:rPr lang="zh-CN" altLang="zh-CN" sz="2400" b="0" i="0" u="none">
                <a:solidFill>
                  <a:srgbClr val="FF0000">
                    <a:alpha val="0"/>
                  </a:srgbClr>
                </a:solidFill>
                <a:effectLst/>
                <a:latin typeface="白正" pitchFamily="24"/>
                <a:ea typeface="楷体" pitchFamily="24"/>
              </a:rPr>
              <a:t>又</a:t>
            </a:r>
            <a:r>
              <a:rPr lang="en-US"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AM</a:t>
            </a:r>
            <a:r>
              <a:rPr lang="zh-CN"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CN</a:t>
            </a:r>
            <a:r>
              <a:rPr lang="zh-CN" altLang="zh-CN" sz="2400" b="0" i="0" u="none">
                <a:solidFill>
                  <a:srgbClr val="FF0000">
                    <a:alpha val="0"/>
                  </a:srgbClr>
                </a:solidFill>
                <a:effectLst/>
                <a:latin typeface="白正" pitchFamily="24"/>
                <a:ea typeface="楷体" pitchFamily="24"/>
              </a:rPr>
              <a:t>，</a:t>
            </a:r>
            <a:r>
              <a:rPr lang="zh-CN" altLang="zh-CN" sz="100" b="0" i="0" u="none" spc="-100">
                <a:noFill/>
                <a:effectLst/>
                <a:latin typeface="白正"/>
                <a:ea typeface="宋体"/>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OM</a:t>
            </a:r>
            <a:r>
              <a:rPr lang="zh-CN"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ON</a:t>
            </a:r>
            <a:r>
              <a:rPr lang="en-US" altLang="zh-CN" sz="2400" b="0" i="0" u="none">
                <a:solidFill>
                  <a:srgbClr val="FF0000">
                    <a:alpha val="0"/>
                  </a:srgbClr>
                </a:solidFill>
                <a:effectLst/>
                <a:latin typeface="Times New Roman" pitchFamily="24"/>
                <a:ea typeface="Times New Roman" pitchFamily="24"/>
              </a:rPr>
              <a:t>.</a:t>
            </a:r>
            <a:r>
              <a:rPr lang="zh-CN" altLang="zh-CN" sz="100" b="0" i="0" u="none" spc="-100">
                <a:noFill/>
                <a:effectLst/>
                <a:latin typeface="白正"/>
                <a:ea typeface="宋体"/>
              </a:rPr>
              <a:t>⁠</a:t>
            </a:r>
          </a:p>
          <a:p>
            <a:pPr algn="l" eaLnBrk="1" latinLnBrk="0" hangingPunct="0">
              <a:lnSpc>
                <a:spcPct val="129999"/>
              </a:lnSpc>
            </a:pPr>
            <a:r>
              <a:rPr lang="zh-CN" altLang="zh-CN" sz="2400" b="0" i="0" u="none">
                <a:solidFill>
                  <a:srgbClr val="FF0000">
                    <a:alpha val="0"/>
                  </a:srgbClr>
                </a:solidFill>
                <a:effectLst/>
                <a:latin typeface="白正" pitchFamily="24"/>
                <a:ea typeface="楷体" pitchFamily="24"/>
              </a:rPr>
              <a:t>又</a:t>
            </a:r>
            <a:r>
              <a:rPr lang="en-US"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BOM</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DON</a:t>
            </a:r>
            <a:r>
              <a:rPr lang="zh-CN" altLang="zh-CN" sz="2400" b="0" i="0" u="none">
                <a:solidFill>
                  <a:srgbClr val="FF0000">
                    <a:alpha val="0"/>
                  </a:srgbClr>
                </a:solidFill>
                <a:effectLst/>
                <a:latin typeface="白正" pitchFamily="24"/>
                <a:ea typeface="楷体" pitchFamily="24"/>
              </a:rPr>
              <a:t>，</a:t>
            </a:r>
            <a:r>
              <a:rPr lang="zh-CN" altLang="zh-CN" sz="100" b="0" i="0" u="none" spc="-100">
                <a:noFill/>
                <a:effectLst/>
                <a:latin typeface="白正"/>
                <a:ea typeface="宋体"/>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BOM</a:t>
            </a:r>
            <a:r>
              <a:rPr lang="en-US"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DON</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SAS</a:t>
            </a:r>
            <a:r>
              <a:rPr lang="zh-CN"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白正" pitchFamily="24"/>
                <a:ea typeface="楷体" pitchFamily="24"/>
              </a:rPr>
              <a:t>，</a:t>
            </a:r>
            <a:r>
              <a:rPr lang="zh-CN" altLang="zh-CN" sz="100" b="0" i="0" u="none" spc="-100">
                <a:noFill/>
                <a:effectLst/>
                <a:latin typeface="白正"/>
                <a:ea typeface="宋体"/>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OBM</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ODN</a:t>
            </a:r>
            <a:r>
              <a:rPr lang="zh-CN" altLang="zh-CN" sz="2400" b="0" i="0" u="none">
                <a:solidFill>
                  <a:srgbClr val="FF0000">
                    <a:alpha val="0"/>
                  </a:srgbClr>
                </a:solidFill>
                <a:effectLst/>
                <a:latin typeface="白正" pitchFamily="24"/>
                <a:ea typeface="楷体" pitchFamily="24"/>
              </a:rPr>
              <a:t>，</a:t>
            </a:r>
            <a:r>
              <a:rPr lang="zh-CN" altLang="zh-CN" sz="100" b="0" i="0" u="none" spc="-100">
                <a:noFill/>
                <a:effectLst/>
                <a:latin typeface="白正"/>
                <a:ea typeface="宋体"/>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BM</a:t>
            </a:r>
            <a:r>
              <a:rPr lang="en-US"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DN</a:t>
            </a:r>
            <a:r>
              <a:rPr lang="en-US" altLang="zh-CN" sz="2400" b="0" i="0" u="none">
                <a:solidFill>
                  <a:srgbClr val="FF0000">
                    <a:alpha val="0"/>
                  </a:srgbClr>
                </a:solidFill>
                <a:effectLst/>
                <a:latin typeface="Times New Roman" pitchFamily="24"/>
                <a:ea typeface="Times New Roman" pitchFamily="24"/>
              </a:rPr>
              <a:t>.</a:t>
            </a:r>
            <a:r>
              <a:rPr lang="zh-CN" altLang="zh-CN" sz="100" b="0" i="0" u="none" spc="-100">
                <a:noFill/>
                <a:effectLst/>
                <a:latin typeface="白正"/>
                <a:ea typeface="宋体"/>
              </a:rPr>
              <a:t>⁠</a:t>
            </a:r>
          </a:p>
        </p:txBody>
      </p:sp>
      <p:sp>
        <p:nvSpPr>
          <p:cNvPr id="5" name="文本框 4">
            <a:extLst>
              <a:ext uri="{FF2B5EF4-FFF2-40B4-BE49-F238E27FC236}">
                <a16:creationId xmlns:a16="http://schemas.microsoft.com/office/drawing/2014/main" id="{F7FCFCFA-BAD5-8853-DEBA-14F540E42C03}"/>
              </a:ext>
            </a:extLst>
          </p:cNvPr>
          <p:cNvSpPr txBox="1"/>
          <p:nvPr/>
        </p:nvSpPr>
        <p:spPr>
          <a:xfrm>
            <a:off x="449989" y="2158058"/>
            <a:ext cx="5242623"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证明：</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四边形</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ABCD</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是平行四边形，</a:t>
            </a:r>
            <a:endParaRPr lang="zh-CN" altLang="en-US">
              <a:solidFill>
                <a:srgbClr val="FF0000"/>
              </a:solidFill>
            </a:endParaRPr>
          </a:p>
        </p:txBody>
      </p:sp>
      <p:sp>
        <p:nvSpPr>
          <p:cNvPr id="6" name="文本框 5">
            <a:extLst>
              <a:ext uri="{FF2B5EF4-FFF2-40B4-BE49-F238E27FC236}">
                <a16:creationId xmlns:a16="http://schemas.microsoft.com/office/drawing/2014/main" id="{A8A7B1B6-5B3F-89A9-F353-8F8B1E968EBB}"/>
              </a:ext>
            </a:extLst>
          </p:cNvPr>
          <p:cNvSpPr txBox="1"/>
          <p:nvPr/>
        </p:nvSpPr>
        <p:spPr>
          <a:xfrm>
            <a:off x="449989" y="2633546"/>
            <a:ext cx="3153474"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OA</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OC</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OB</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OD</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t>
            </a:r>
            <a:endParaRPr lang="zh-CN" altLang="en-US">
              <a:solidFill>
                <a:srgbClr val="FF0000"/>
              </a:solidFill>
            </a:endParaRPr>
          </a:p>
        </p:txBody>
      </p:sp>
      <p:sp>
        <p:nvSpPr>
          <p:cNvPr id="7" name="文本框 6">
            <a:extLst>
              <a:ext uri="{FF2B5EF4-FFF2-40B4-BE49-F238E27FC236}">
                <a16:creationId xmlns:a16="http://schemas.microsoft.com/office/drawing/2014/main" id="{9A03FC4E-85F0-3103-5429-A4A6F5F68D60}"/>
              </a:ext>
            </a:extLst>
          </p:cNvPr>
          <p:cNvSpPr txBox="1"/>
          <p:nvPr/>
        </p:nvSpPr>
        <p:spPr>
          <a:xfrm>
            <a:off x="449989" y="3109034"/>
            <a:ext cx="2245424"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又</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AM</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CN</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a:t>
            </a:r>
            <a:endParaRPr lang="zh-CN" altLang="en-US">
              <a:solidFill>
                <a:srgbClr val="FF0000"/>
              </a:solidFill>
            </a:endParaRPr>
          </a:p>
        </p:txBody>
      </p:sp>
      <p:sp>
        <p:nvSpPr>
          <p:cNvPr id="8" name="文本框 7">
            <a:extLst>
              <a:ext uri="{FF2B5EF4-FFF2-40B4-BE49-F238E27FC236}">
                <a16:creationId xmlns:a16="http://schemas.microsoft.com/office/drawing/2014/main" id="{98F9EDF3-A9CD-E0F7-E361-0FD5B07CF81D}"/>
              </a:ext>
            </a:extLst>
          </p:cNvPr>
          <p:cNvSpPr txBox="1"/>
          <p:nvPr/>
        </p:nvSpPr>
        <p:spPr>
          <a:xfrm>
            <a:off x="449989" y="3584522"/>
            <a:ext cx="1764411"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OM</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ON</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t>
            </a:r>
            <a:endParaRPr lang="zh-CN" altLang="en-US">
              <a:solidFill>
                <a:srgbClr val="FF0000"/>
              </a:solidFill>
            </a:endParaRPr>
          </a:p>
        </p:txBody>
      </p:sp>
      <p:sp>
        <p:nvSpPr>
          <p:cNvPr id="9" name="文本框 8">
            <a:extLst>
              <a:ext uri="{FF2B5EF4-FFF2-40B4-BE49-F238E27FC236}">
                <a16:creationId xmlns:a16="http://schemas.microsoft.com/office/drawing/2014/main" id="{938B2C5C-CD80-6245-291B-8F602CB91A05}"/>
              </a:ext>
            </a:extLst>
          </p:cNvPr>
          <p:cNvSpPr txBox="1"/>
          <p:nvPr/>
        </p:nvSpPr>
        <p:spPr>
          <a:xfrm>
            <a:off x="449989" y="4060010"/>
            <a:ext cx="3313811"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又</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BOM</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DON</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a:t>
            </a:r>
            <a:endParaRPr lang="zh-CN" altLang="en-US">
              <a:solidFill>
                <a:srgbClr val="FF0000"/>
              </a:solidFill>
            </a:endParaRPr>
          </a:p>
        </p:txBody>
      </p:sp>
      <p:sp>
        <p:nvSpPr>
          <p:cNvPr id="10" name="文本框 9">
            <a:extLst>
              <a:ext uri="{FF2B5EF4-FFF2-40B4-BE49-F238E27FC236}">
                <a16:creationId xmlns:a16="http://schemas.microsoft.com/office/drawing/2014/main" id="{A84A3115-B715-2876-934D-0B9A2A7E8B4C}"/>
              </a:ext>
            </a:extLst>
          </p:cNvPr>
          <p:cNvSpPr txBox="1"/>
          <p:nvPr/>
        </p:nvSpPr>
        <p:spPr>
          <a:xfrm>
            <a:off x="449989" y="4535498"/>
            <a:ext cx="4178998"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BOM</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DON</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SAS</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a:t>
            </a:r>
            <a:endParaRPr lang="zh-CN" altLang="en-US">
              <a:solidFill>
                <a:srgbClr val="FF0000"/>
              </a:solidFill>
            </a:endParaRPr>
          </a:p>
        </p:txBody>
      </p:sp>
      <p:sp>
        <p:nvSpPr>
          <p:cNvPr id="11" name="文本框 10">
            <a:extLst>
              <a:ext uri="{FF2B5EF4-FFF2-40B4-BE49-F238E27FC236}">
                <a16:creationId xmlns:a16="http://schemas.microsoft.com/office/drawing/2014/main" id="{E18F9ABF-BAE6-51A0-9583-46C6AE9D1ADA}"/>
              </a:ext>
            </a:extLst>
          </p:cNvPr>
          <p:cNvSpPr txBox="1"/>
          <p:nvPr/>
        </p:nvSpPr>
        <p:spPr>
          <a:xfrm>
            <a:off x="449989" y="5010986"/>
            <a:ext cx="3009011"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OBM</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ODN</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a:t>
            </a:r>
            <a:endParaRPr lang="zh-CN" altLang="en-US">
              <a:solidFill>
                <a:srgbClr val="FF0000"/>
              </a:solidFill>
            </a:endParaRPr>
          </a:p>
        </p:txBody>
      </p:sp>
      <p:sp>
        <p:nvSpPr>
          <p:cNvPr id="12" name="文本框 11">
            <a:extLst>
              <a:ext uri="{FF2B5EF4-FFF2-40B4-BE49-F238E27FC236}">
                <a16:creationId xmlns:a16="http://schemas.microsoft.com/office/drawing/2014/main" id="{EE0FE75E-6D43-D5C6-9C0C-F4118D7558AE}"/>
              </a:ext>
            </a:extLst>
          </p:cNvPr>
          <p:cNvSpPr txBox="1"/>
          <p:nvPr/>
        </p:nvSpPr>
        <p:spPr>
          <a:xfrm>
            <a:off x="449989" y="5486474"/>
            <a:ext cx="17294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BM</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DN</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linds(horizontal)">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xEl>
                                              <p:pRg st="0" end="0"/>
                                            </p:txEl>
                                          </p:spTgt>
                                        </p:tgtEl>
                                        <p:attrNameLst>
                                          <p:attrName>style.visibility</p:attrName>
                                        </p:attrNameLst>
                                      </p:cBhvr>
                                      <p:to>
                                        <p:strVal val="visible"/>
                                      </p:to>
                                    </p:set>
                                    <p:animEffect transition="in" filter="blinds(horizontal)">
                                      <p:cBhvr>
                                        <p:cTn id="12" dur="500"/>
                                        <p:tgtEl>
                                          <p:spTgt spid="6">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
                                            <p:txEl>
                                              <p:pRg st="0" end="0"/>
                                            </p:txEl>
                                          </p:spTgt>
                                        </p:tgtEl>
                                        <p:attrNameLst>
                                          <p:attrName>style.visibility</p:attrName>
                                        </p:attrNameLst>
                                      </p:cBhvr>
                                      <p:to>
                                        <p:strVal val="visible"/>
                                      </p:to>
                                    </p:set>
                                    <p:animEffect transition="in" filter="blinds(horizontal)">
                                      <p:cBhvr>
                                        <p:cTn id="17" dur="500"/>
                                        <p:tgtEl>
                                          <p:spTgt spid="7">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8">
                                            <p:txEl>
                                              <p:pRg st="0" end="0"/>
                                            </p:txEl>
                                          </p:spTgt>
                                        </p:tgtEl>
                                        <p:attrNameLst>
                                          <p:attrName>style.visibility</p:attrName>
                                        </p:attrNameLst>
                                      </p:cBhvr>
                                      <p:to>
                                        <p:strVal val="visible"/>
                                      </p:to>
                                    </p:set>
                                    <p:animEffect transition="in" filter="blinds(horizontal)">
                                      <p:cBhvr>
                                        <p:cTn id="22" dur="500"/>
                                        <p:tgtEl>
                                          <p:spTgt spid="8">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9">
                                            <p:txEl>
                                              <p:pRg st="0" end="0"/>
                                            </p:txEl>
                                          </p:spTgt>
                                        </p:tgtEl>
                                        <p:attrNameLst>
                                          <p:attrName>style.visibility</p:attrName>
                                        </p:attrNameLst>
                                      </p:cBhvr>
                                      <p:to>
                                        <p:strVal val="visible"/>
                                      </p:to>
                                    </p:set>
                                    <p:animEffect transition="in" filter="blinds(horizontal)">
                                      <p:cBhvr>
                                        <p:cTn id="27" dur="500"/>
                                        <p:tgtEl>
                                          <p:spTgt spid="9">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0">
                                            <p:txEl>
                                              <p:pRg st="0" end="0"/>
                                            </p:txEl>
                                          </p:spTgt>
                                        </p:tgtEl>
                                        <p:attrNameLst>
                                          <p:attrName>style.visibility</p:attrName>
                                        </p:attrNameLst>
                                      </p:cBhvr>
                                      <p:to>
                                        <p:strVal val="visible"/>
                                      </p:to>
                                    </p:set>
                                    <p:animEffect transition="in" filter="blinds(horizontal)">
                                      <p:cBhvr>
                                        <p:cTn id="32" dur="500"/>
                                        <p:tgtEl>
                                          <p:spTgt spid="10">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1">
                                            <p:txEl>
                                              <p:pRg st="0" end="0"/>
                                            </p:txEl>
                                          </p:spTgt>
                                        </p:tgtEl>
                                        <p:attrNameLst>
                                          <p:attrName>style.visibility</p:attrName>
                                        </p:attrNameLst>
                                      </p:cBhvr>
                                      <p:to>
                                        <p:strVal val="visible"/>
                                      </p:to>
                                    </p:set>
                                    <p:animEffect transition="in" filter="blinds(horizontal)">
                                      <p:cBhvr>
                                        <p:cTn id="37" dur="500"/>
                                        <p:tgtEl>
                                          <p:spTgt spid="11">
                                            <p:txEl>
                                              <p:pRg st="0" end="0"/>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2">
                                            <p:txEl>
                                              <p:pRg st="0" end="0"/>
                                            </p:txEl>
                                          </p:spTgt>
                                        </p:tgtEl>
                                        <p:attrNameLst>
                                          <p:attrName>style.visibility</p:attrName>
                                        </p:attrNameLst>
                                      </p:cBhvr>
                                      <p:to>
                                        <p:strVal val="visible"/>
                                      </p:to>
                                    </p:set>
                                    <p:animEffect transition="in" filter="blinds(horizontal)">
                                      <p:cBhvr>
                                        <p:cTn id="42" dur="500"/>
                                        <p:tgtEl>
                                          <p:spTgt spid="1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allAtOnce"/>
      <p:bldP spid="6" grpId="0" build="allAtOnce"/>
      <p:bldP spid="7" grpId="0" build="allAtOnce"/>
      <p:bldP spid="8" grpId="0" build="allAtOnce"/>
      <p:bldP spid="9" grpId="0" build="allAtOnce"/>
      <p:bldP spid="10" grpId="0" build="allAtOnce"/>
      <p:bldP spid="11" grpId="0" build="allAtOnce"/>
      <p:bldP spid="12" grpId="0" build="allAtOnce"/>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1604" name="yt_shape_11604"/>
          <p:cNvSpPr txBox="1"/>
          <p:nvPr/>
        </p:nvSpPr>
        <p:spPr>
          <a:xfrm>
            <a:off x="540000" y="1484784"/>
            <a:ext cx="4138954" cy="453522"/>
          </a:xfrm>
          <a:prstGeom prst="rect">
            <a:avLst/>
          </a:prstGeom>
        </p:spPr>
        <p:txBody>
          <a:bodyPr vert="horz" wrap="none" lIns="0" tIns="0" rIns="0" bIns="0" rtlCol="0">
            <a:spAutoFit/>
          </a:bodyPr>
          <a:lstStyle/>
          <a:p>
            <a:pPr algn="l" eaLnBrk="1" latinLnBrk="0" hangingPunct="0">
              <a:lnSpc>
                <a:spcPct val="129999"/>
              </a:lnSpc>
            </a:pPr>
            <a:r>
              <a:rPr lang="zh-CN" altLang="zh-CN" sz="2500" b="0" i="0" u="none" spc="-2500">
                <a:noFill/>
                <a:effectLst/>
                <a:latin typeface="Times New Roman" pitchFamily="25"/>
                <a:ea typeface="Times New Roman" pitchFamily="25"/>
                <a:sym typeface="Finished"/>
              </a:rPr>
              <a:t>⁠</a:t>
            </a:r>
            <a:r>
              <a:rPr lang="en-US" altLang="zh-CN" sz="2400" b="0" i="0" u="none">
                <a:solidFill>
                  <a:srgbClr val="1EE3CF"/>
                </a:solidFill>
                <a:effectLst/>
                <a:latin typeface="Times New Roman" pitchFamily="24"/>
                <a:ea typeface="宋体" pitchFamily="24"/>
                <a:sym typeface=""/>
              </a:rPr>
              <a:t>                 </a:t>
            </a:r>
            <a:r>
              <a:rPr lang="en-US" altLang="zh-CN" sz="1900" b="0" i="0" u="none">
                <a:solidFill>
                  <a:srgbClr val="1EE3CF"/>
                </a:solidFill>
                <a:effectLst/>
                <a:latin typeface="Times New Roman" pitchFamily="19"/>
                <a:ea typeface="宋体" pitchFamily="19"/>
                <a:sym typeface=""/>
              </a:rPr>
              <a:t> </a:t>
            </a:r>
            <a:r>
              <a:rPr lang="zh-CN" altLang="zh-CN" sz="2400" b="0" i="0" u="none" spc="-2400">
                <a:noFill/>
                <a:effectLst/>
                <a:latin typeface="Times New Roman" pitchFamily="24"/>
                <a:ea typeface="Times New Roman" pitchFamily="24"/>
              </a:rPr>
              <a:t>⁠</a:t>
            </a:r>
            <a:r>
              <a:rPr lang="zh-CN" altLang="zh-CN" sz="2400" b="0" i="0" u="none">
                <a:solidFill>
                  <a:srgbClr val="000000"/>
                </a:solidFill>
                <a:effectLst/>
                <a:latin typeface="白正" pitchFamily="24"/>
                <a:ea typeface="宋体" pitchFamily="24"/>
              </a:rPr>
              <a:t>　</a:t>
            </a:r>
            <a:r>
              <a:rPr lang="zh-CN" altLang="zh-CN" sz="2400" b="0" i="0" u="none">
                <a:solidFill>
                  <a:srgbClr val="000000"/>
                </a:solidFill>
                <a:effectLst/>
                <a:latin typeface="白正" pitchFamily="24"/>
                <a:ea typeface="黑体" pitchFamily="24"/>
              </a:rPr>
              <a:t>平行四边形的面积</a:t>
            </a:r>
          </a:p>
        </p:txBody>
      </p:sp>
      <p:sp>
        <p:nvSpPr>
          <p:cNvPr id="11605" name="yt_shape_11605"/>
          <p:cNvSpPr txBox="1"/>
          <p:nvPr/>
        </p:nvSpPr>
        <p:spPr>
          <a:xfrm>
            <a:off x="540000" y="1989094"/>
            <a:ext cx="8871018" cy="428515"/>
          </a:xfrm>
          <a:prstGeom prst="rect">
            <a:avLst/>
          </a:prstGeom>
        </p:spPr>
        <p:txBody>
          <a:bodyPr vert="horz" wrap="non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4.</a:t>
            </a:r>
            <a:r>
              <a:rPr lang="zh-CN" altLang="zh-CN" sz="2400" b="0" i="0" u="none">
                <a:solidFill>
                  <a:srgbClr val="000000"/>
                </a:solidFill>
                <a:effectLst/>
                <a:latin typeface="白正" pitchFamily="24"/>
                <a:ea typeface="宋体" pitchFamily="24"/>
              </a:rPr>
              <a:t>如图，四边形</a:t>
            </a:r>
            <a:r>
              <a:rPr lang="en-US" altLang="zh-CN" sz="2400" b="0" i="1" u="none">
                <a:solidFill>
                  <a:srgbClr val="000000"/>
                </a:solidFill>
                <a:effectLst/>
                <a:latin typeface="Times New Roman" pitchFamily="24"/>
                <a:ea typeface="Times New Roman" pitchFamily="24"/>
              </a:rPr>
              <a:t>ABCD</a:t>
            </a:r>
            <a:r>
              <a:rPr lang="zh-CN" altLang="zh-CN" sz="2400" b="0" i="0" u="none">
                <a:solidFill>
                  <a:srgbClr val="000000"/>
                </a:solidFill>
                <a:effectLst/>
                <a:latin typeface="白正" pitchFamily="24"/>
                <a:ea typeface="宋体" pitchFamily="24"/>
              </a:rPr>
              <a:t>是平行四边形，</a:t>
            </a:r>
            <a:r>
              <a:rPr lang="en-US" altLang="zh-CN" sz="2400" b="0" i="1" u="none">
                <a:solidFill>
                  <a:srgbClr val="000000"/>
                </a:solidFill>
                <a:effectLst/>
                <a:latin typeface="Times New Roman" pitchFamily="24"/>
                <a:ea typeface="Times New Roman" pitchFamily="24"/>
              </a:rPr>
              <a:t>S</a:t>
            </a:r>
            <a:r>
              <a:rPr lang="en-US" altLang="zh-CN" sz="2400" b="0" i="0" u="none" baseline="-25000">
                <a:solidFill>
                  <a:srgbClr val="000000"/>
                </a:solidFill>
                <a:effectLst/>
                <a:latin typeface="Times New Roman" pitchFamily="24"/>
                <a:ea typeface="Times New Roman" pitchFamily="24"/>
              </a:rPr>
              <a:t>▱</a:t>
            </a:r>
            <a:r>
              <a:rPr lang="en-US" altLang="zh-CN" sz="2400" b="0" i="1" u="none" baseline="-25000">
                <a:solidFill>
                  <a:srgbClr val="000000"/>
                </a:solidFill>
                <a:effectLst/>
                <a:latin typeface="Times New Roman" pitchFamily="24"/>
                <a:ea typeface="Times New Roman" pitchFamily="24"/>
              </a:rPr>
              <a:t>ABCD</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12</a:t>
            </a:r>
            <a:r>
              <a:rPr lang="zh-CN" altLang="zh-CN" sz="2400" b="0" i="0" u="none">
                <a:solidFill>
                  <a:srgbClr val="000000"/>
                </a:solidFill>
                <a:effectLst/>
                <a:latin typeface="白正" pitchFamily="24"/>
                <a:ea typeface="宋体" pitchFamily="24"/>
              </a:rPr>
              <a:t>，则</a:t>
            </a:r>
            <a:r>
              <a:rPr lang="en-US" altLang="zh-CN" sz="2400" b="0" i="1" u="none">
                <a:solidFill>
                  <a:srgbClr val="000000"/>
                </a:solidFill>
                <a:effectLst/>
                <a:latin typeface="Times New Roman" pitchFamily="24"/>
                <a:ea typeface="Times New Roman" pitchFamily="24"/>
              </a:rPr>
              <a:t>S</a:t>
            </a:r>
            <a:r>
              <a:rPr lang="zh-CN" altLang="zh-CN" sz="2400" b="0" i="0" u="none" baseline="-25000">
                <a:solidFill>
                  <a:srgbClr val="000000"/>
                </a:solidFill>
                <a:effectLst/>
                <a:latin typeface="白正" pitchFamily="24"/>
                <a:ea typeface="宋体" pitchFamily="24"/>
              </a:rPr>
              <a:t>阴影</a:t>
            </a:r>
            <a:r>
              <a:rPr lang="zh-CN" altLang="zh-CN" sz="2400" b="0" i="0" u="none">
                <a:solidFill>
                  <a:srgbClr val="000000"/>
                </a:solidFill>
                <a:effectLst/>
                <a:latin typeface="宋体" pitchFamily="24"/>
                <a:ea typeface="宋体" pitchFamily="24"/>
              </a:rPr>
              <a:t>＝</a:t>
            </a:r>
            <a:r>
              <a:rPr lang="zh-CN" altLang="zh-CN" sz="100" b="0" i="0" spc="-100">
                <a:solidFill>
                  <a:srgbClr val="FF0000"/>
                </a:solidFill>
                <a:effectLst/>
                <a:latin typeface="白正" pitchFamily="24"/>
                <a:ea typeface="宋体" pitchFamily="24"/>
              </a:rPr>
              <a:t> </a:t>
            </a:r>
            <a:r>
              <a:rPr lang="zh-CN" altLang="zh-CN" sz="2400" b="0" i="0" u="sng">
                <a:solidFill>
                  <a:srgbClr val="FF0000"/>
                </a:solidFill>
                <a:effectLst/>
                <a:uFill>
                  <a:solidFill>
                    <a:srgbClr val="000000"/>
                  </a:solidFill>
                </a:uFill>
                <a:latin typeface="白正" pitchFamily="24"/>
                <a:ea typeface="宋体" pitchFamily="24"/>
              </a:rPr>
              <a:t>　</a:t>
            </a:r>
            <a:r>
              <a:rPr lang="en-US" altLang="zh-CN" sz="2400" b="0" i="0" u="sng">
                <a:solidFill>
                  <a:srgbClr val="FF0000">
                    <a:alpha val="0"/>
                  </a:srgbClr>
                </a:solidFill>
                <a:effectLst/>
                <a:uFill>
                  <a:solidFill>
                    <a:srgbClr val="000000"/>
                  </a:solidFill>
                </a:uFill>
                <a:latin typeface="Times New Roman" pitchFamily="24"/>
                <a:ea typeface="Times New Roman" pitchFamily="24"/>
              </a:rPr>
              <a:t>3</a:t>
            </a:r>
            <a:r>
              <a:rPr lang="zh-CN" altLang="zh-CN" sz="2400" b="0" i="0" u="sng">
                <a:solidFill>
                  <a:srgbClr val="FF0000">
                    <a:alpha val="0"/>
                  </a:srgbClr>
                </a:solidFill>
                <a:effectLst/>
                <a:uFill>
                  <a:solidFill>
                    <a:srgbClr val="000000"/>
                  </a:solidFill>
                </a:uFill>
                <a:latin typeface="白正" pitchFamily="24"/>
                <a:ea typeface="宋体" pitchFamily="24"/>
              </a:rPr>
              <a:t>　</a:t>
            </a:r>
            <a:r>
              <a:rPr lang="zh-CN" altLang="zh-CN" sz="100" b="0" i="0" spc="-100">
                <a:noFill/>
                <a:effectLst/>
                <a:latin typeface="白正" pitchFamily="24"/>
                <a:ea typeface="宋体" pitchFamily="24"/>
              </a:rPr>
              <a:t>⁠</a:t>
            </a:r>
            <a:r>
              <a:rPr lang="en-US" altLang="zh-CN" sz="2400" b="0" i="0" u="none">
                <a:solidFill>
                  <a:srgbClr val="000000"/>
                </a:solidFill>
                <a:effectLst/>
                <a:latin typeface="Times New Roman" pitchFamily="24"/>
                <a:ea typeface="Times New Roman" pitchFamily="24"/>
              </a:rPr>
              <a:t>.</a:t>
            </a:r>
          </a:p>
        </p:txBody>
      </p:sp>
      <p:grpSp>
        <p:nvGrpSpPr>
          <p:cNvPr id="11606" name="yt_shape_11606" title="H_118.8411">
            <a:extLst>
              <a:ext uri="{FF2B5EF4-FFF2-40B4-BE49-F238E27FC236}">
                <a16:creationId xmlns:a16="http://schemas.microsoft.com/office/drawing/2014/main" id="{249740F1-2B05-4C5A-B423-6F681AEFABC2}"/>
              </a:ext>
            </a:extLst>
          </p:cNvPr>
          <p:cNvGrpSpPr/>
          <p:nvPr/>
        </p:nvGrpSpPr>
        <p:grpSpPr>
          <a:xfrm>
            <a:off x="4888580" y="2620761"/>
            <a:ext cx="2414838" cy="1509282"/>
            <a:chOff x="0" y="0"/>
            <a:chExt cx="2414838" cy="1509282"/>
          </a:xfrm>
        </p:grpSpPr>
        <p:pic>
          <p:nvPicPr>
            <p:cNvPr id="2" name="yt_image_11606">
              <a:extLst>
                <a:ext uri="">
                  <a16:creationId xmlns:a14="http://schemas.microsoft.com/office/drawing/2010/main" xmlns:a16="http://schemas.microsoft.com/office/drawing/2014/main" xmlns="" id="{5351258F-BC95-41E6-9372-C2FE361B0291}"/>
                </a:ext>
              </a:extLst>
            </p:cNvPr>
            <p:cNvPicPr>
              <a:picLocks noChangeAspect="1" noChangeArrowheads="1"/>
            </p:cNvPicPr>
            <p:nvPr/>
          </p:nvPicPr>
          <p:blipFill>
            <a:blip r:embed="rId2" cstate="print"/>
            <a:srcRect/>
            <a:stretch>
              <a:fillRect/>
            </a:stretch>
          </p:blipFill>
          <p:spPr bwMode="auto">
            <a:xfrm>
              <a:off x="0" y="0"/>
              <a:ext cx="2414838" cy="1113282"/>
            </a:xfrm>
            <a:prstGeom prst="rect">
              <a:avLst/>
            </a:prstGeom>
            <a:noFill/>
            <a:extLst>
              <a:ext uri="{909E8E84-426E-40DD-AFC4-6F175D3DCCD1}">
                <a14:hiddenFill xmlns:a14="http://schemas.microsoft.com/office/drawing/2010/main">
                  <a:solidFill>
                    <a:srgbClr val="FFFFFF"/>
                  </a:solidFill>
                </a14:hiddenFill>
              </a:ext>
            </a:extLst>
          </p:spPr>
        </p:pic>
        <p:sp>
          <p:nvSpPr>
            <p:cNvPr id="11608" name="yt_shape_11608"/>
            <p:cNvSpPr txBox="1"/>
            <p:nvPr/>
          </p:nvSpPr>
          <p:spPr>
            <a:xfrm>
              <a:off x="674138" y="1149282"/>
              <a:ext cx="1102562" cy="360000"/>
            </a:xfrm>
            <a:prstGeom prst="rect">
              <a:avLst/>
            </a:prstGeom>
          </p:spPr>
          <p:txBody>
            <a:bodyPr vert="horz" wrap="square" lIns="0" tIns="0" rIns="0" bIns="0" rtlCol="0">
              <a:spAutoFit/>
            </a:bodyPr>
            <a:lstStyle/>
            <a:p>
              <a:pPr algn="ctr" eaLnBrk="1" latinLnBrk="0" hangingPunct="0">
                <a:lnSpc>
                  <a:spcPct val="129999"/>
                </a:lnSpc>
              </a:pPr>
              <a:r>
                <a:rPr lang="zh-CN" altLang="zh-CN" sz="2400" b="0" i="0" u="none">
                  <a:solidFill>
                    <a:srgbClr val="000000"/>
                  </a:solidFill>
                  <a:effectLst/>
                  <a:latin typeface="白正" pitchFamily="24"/>
                  <a:ea typeface="宋体" pitchFamily="24"/>
                </a:rPr>
                <a:t>第</a:t>
              </a:r>
              <a:r>
                <a:rPr lang="en-US" altLang="zh-CN" sz="2400" b="0" i="0" u="none">
                  <a:solidFill>
                    <a:srgbClr val="000000"/>
                  </a:solidFill>
                  <a:effectLst/>
                  <a:latin typeface="Times New Roman" pitchFamily="24"/>
                  <a:ea typeface="Times New Roman" pitchFamily="24"/>
                </a:rPr>
                <a:t>4</a:t>
              </a:r>
              <a:r>
                <a:rPr lang="zh-CN" altLang="zh-CN" sz="2400" b="0" i="0" u="none">
                  <a:solidFill>
                    <a:srgbClr val="000000"/>
                  </a:solidFill>
                  <a:effectLst/>
                  <a:latin typeface="白正" pitchFamily="24"/>
                  <a:ea typeface="宋体" pitchFamily="24"/>
                </a:rPr>
                <a:t>题图</a:t>
              </a:r>
            </a:p>
          </p:txBody>
        </p:sp>
      </p:grpSp>
      <p:pic>
        <p:nvPicPr>
          <p:cNvPr id="4" name="yt_shape_1700218528315">
            <a:extLst>
              <a:ext uri="{FF2B5EF4-FFF2-40B4-BE49-F238E27FC236}">
                <a16:creationId xmlns:a16="http://schemas.microsoft.com/office/drawing/2014/main" id="{2DD601CB-0831-1370-5D4D-4DA4ABBCC44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40000" y="1526461"/>
            <a:ext cx="1355917" cy="365782"/>
          </a:xfrm>
          <a:prstGeom prst="rect">
            <a:avLst/>
          </a:prstGeom>
        </p:spPr>
      </p:pic>
      <p:sp>
        <p:nvSpPr>
          <p:cNvPr id="3" name="文本框 2">
            <a:extLst>
              <a:ext uri="{FF2B5EF4-FFF2-40B4-BE49-F238E27FC236}">
                <a16:creationId xmlns:a16="http://schemas.microsoft.com/office/drawing/2014/main" id="{1509BD74-27DB-1E2D-4A3C-BDC34DCE04FD}"/>
              </a:ext>
            </a:extLst>
          </p:cNvPr>
          <p:cNvSpPr txBox="1"/>
          <p:nvPr/>
        </p:nvSpPr>
        <p:spPr>
          <a:xfrm>
            <a:off x="8701814" y="1942288"/>
            <a:ext cx="6372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mn-cs"/>
              </a:rPr>
              <a:t>3</a:t>
            </a:r>
            <a:r>
              <a:rPr kumimoji="0" lang="zh-CN" altLang="zh-CN" sz="2400" b="0" i="0" strike="noStrike" kern="1200" cap="none" spc="0" normalizeH="0" baseline="0" noProof="0">
                <a:ln>
                  <a:noFill/>
                </a:ln>
                <a:solidFill>
                  <a:srgbClr val="FF0000"/>
                </a:solidFill>
                <a:effectLst/>
                <a:uLnTx/>
                <a:uFill>
                  <a:solidFill>
                    <a:srgbClr val="000000"/>
                  </a:solidFill>
                </a:uFill>
                <a:latin typeface="白正" pitchFamily="24"/>
                <a:ea typeface="宋体" pitchFamily="24"/>
                <a:cs typeface="+mn-cs"/>
              </a:rPr>
              <a:t>　</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1613" name="yt_shape_11613"/>
          <p:cNvSpPr txBox="1"/>
          <p:nvPr/>
        </p:nvSpPr>
        <p:spPr>
          <a:xfrm>
            <a:off x="540000" y="2139816"/>
            <a:ext cx="5432577" cy="3789435"/>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FF0000">
                    <a:alpha val="0"/>
                  </a:srgbClr>
                </a:solidFill>
                <a:effectLst/>
                <a:latin typeface="白正" pitchFamily="24"/>
                <a:ea typeface="楷体" pitchFamily="24"/>
              </a:rPr>
              <a:t>解：</a:t>
            </a:r>
            <a:r>
              <a:rPr lang="en-US"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白正" pitchFamily="24"/>
                <a:ea typeface="楷体" pitchFamily="24"/>
              </a:rPr>
              <a:t>在</a:t>
            </a:r>
            <a:r>
              <a:rPr lang="en-US" altLang="zh-CN" sz="2400" b="0" i="0" u="none">
                <a:solidFill>
                  <a:srgbClr val="FF0000">
                    <a:alpha val="0"/>
                  </a:srgbClr>
                </a:solidFill>
                <a:effectLst/>
                <a:latin typeface="Times New Roman" pitchFamily="24"/>
                <a:ea typeface="Times New Roman" pitchFamily="24"/>
              </a:rPr>
              <a:t>▱</a:t>
            </a:r>
            <a:r>
              <a:rPr lang="en-US" altLang="zh-CN" sz="2400" b="0" i="1" u="none">
                <a:solidFill>
                  <a:srgbClr val="FF0000">
                    <a:alpha val="0"/>
                  </a:srgbClr>
                </a:solidFill>
                <a:effectLst/>
                <a:latin typeface="Times New Roman" pitchFamily="24"/>
                <a:ea typeface="Times New Roman" pitchFamily="24"/>
              </a:rPr>
              <a:t>ABCD</a:t>
            </a:r>
            <a:r>
              <a:rPr lang="zh-CN" altLang="zh-CN" sz="2400" b="0" i="0" u="none">
                <a:solidFill>
                  <a:srgbClr val="FF0000">
                    <a:alpha val="0"/>
                  </a:srgbClr>
                </a:solidFill>
                <a:effectLst/>
                <a:latin typeface="白正" pitchFamily="24"/>
                <a:ea typeface="楷体" pitchFamily="24"/>
              </a:rPr>
              <a:t>中，</a:t>
            </a:r>
            <a:r>
              <a:rPr lang="zh-CN" altLang="zh-CN" sz="100" b="0" i="0" u="none" spc="-100">
                <a:noFill/>
                <a:effectLst/>
                <a:latin typeface="白正"/>
                <a:ea typeface="宋体"/>
              </a:rPr>
              <a:t>⁠</a:t>
            </a:r>
          </a:p>
          <a:p>
            <a:pPr algn="l" eaLnBrk="1" latinLnBrk="0" hangingPunct="0">
              <a:lnSpc>
                <a:spcPct val="129999"/>
              </a:lnSpc>
            </a:pPr>
            <a:r>
              <a:rPr lang="en-US" altLang="zh-CN" sz="2400" b="0" i="1" u="none">
                <a:solidFill>
                  <a:srgbClr val="FF0000">
                    <a:alpha val="0"/>
                  </a:srgbClr>
                </a:solidFill>
                <a:effectLst/>
                <a:latin typeface="Times New Roman" pitchFamily="24"/>
                <a:ea typeface="Times New Roman" pitchFamily="24"/>
              </a:rPr>
              <a:t>DO</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1.5cm</a:t>
            </a:r>
            <a:r>
              <a:rPr lang="zh-CN" altLang="zh-CN" sz="2400" b="0" i="0" u="none">
                <a:solidFill>
                  <a:srgbClr val="FF0000">
                    <a:alpha val="0"/>
                  </a:srgbClr>
                </a:solidFill>
                <a:effectLst/>
                <a:latin typeface="白正" pitchFamily="24"/>
                <a:ea typeface="楷体" pitchFamily="24"/>
              </a:rPr>
              <a:t>，</a:t>
            </a:r>
            <a:r>
              <a:rPr lang="en-US" altLang="zh-CN" sz="2400" b="0" i="1" u="none">
                <a:solidFill>
                  <a:srgbClr val="FF0000">
                    <a:alpha val="0"/>
                  </a:srgbClr>
                </a:solidFill>
                <a:effectLst/>
                <a:latin typeface="Times New Roman" pitchFamily="24"/>
                <a:ea typeface="Times New Roman" pitchFamily="24"/>
              </a:rPr>
              <a:t>AB</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5cm</a:t>
            </a:r>
            <a:r>
              <a:rPr lang="zh-CN" altLang="zh-CN" sz="2400" b="0" i="0" u="none">
                <a:solidFill>
                  <a:srgbClr val="FF0000">
                    <a:alpha val="0"/>
                  </a:srgbClr>
                </a:solidFill>
                <a:effectLst/>
                <a:latin typeface="白正" pitchFamily="24"/>
                <a:ea typeface="楷体" pitchFamily="24"/>
              </a:rPr>
              <a:t>，</a:t>
            </a:r>
            <a:r>
              <a:rPr lang="zh-CN" altLang="zh-CN" sz="100" b="0" i="0" u="none" spc="-100">
                <a:noFill/>
                <a:effectLst/>
                <a:latin typeface="白正"/>
                <a:ea typeface="宋体"/>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DB</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3cm</a:t>
            </a:r>
            <a:r>
              <a:rPr lang="zh-CN" altLang="zh-CN" sz="2400" b="0" i="0" u="none">
                <a:solidFill>
                  <a:srgbClr val="FF0000">
                    <a:alpha val="0"/>
                  </a:srgbClr>
                </a:solidFill>
                <a:effectLst/>
                <a:latin typeface="白正" pitchFamily="24"/>
                <a:ea typeface="楷体" pitchFamily="24"/>
              </a:rPr>
              <a:t>，</a:t>
            </a:r>
            <a:r>
              <a:rPr lang="en-US" altLang="zh-CN" sz="2400" b="0" i="1" u="none">
                <a:solidFill>
                  <a:srgbClr val="FF0000">
                    <a:alpha val="0"/>
                  </a:srgbClr>
                </a:solidFill>
                <a:effectLst/>
                <a:latin typeface="Times New Roman" pitchFamily="24"/>
                <a:ea typeface="Times New Roman" pitchFamily="24"/>
              </a:rPr>
              <a:t>CD</a:t>
            </a:r>
            <a:r>
              <a:rPr lang="zh-CN"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AB</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5cm.</a:t>
            </a:r>
            <a:r>
              <a:rPr lang="zh-CN" altLang="zh-CN" sz="100" b="0" i="0" u="none" spc="-100">
                <a:noFill/>
                <a:effectLst/>
                <a:latin typeface="白正"/>
                <a:ea typeface="宋体"/>
              </a:rPr>
              <a:t>⁠</a:t>
            </a:r>
          </a:p>
          <a:p>
            <a:pPr algn="l" eaLnBrk="1" latinLnBrk="0" hangingPunct="0">
              <a:lnSpc>
                <a:spcPct val="129999"/>
              </a:lnSpc>
            </a:pPr>
            <a:r>
              <a:rPr lang="zh-CN" altLang="zh-CN" sz="2400" b="0" i="0" u="none">
                <a:solidFill>
                  <a:srgbClr val="FF0000">
                    <a:alpha val="0"/>
                  </a:srgbClr>
                </a:solidFill>
                <a:effectLst/>
                <a:latin typeface="白正" pitchFamily="24"/>
                <a:ea typeface="楷体" pitchFamily="24"/>
              </a:rPr>
              <a:t>又</a:t>
            </a:r>
            <a:r>
              <a:rPr lang="en-US"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BC</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4cm</a:t>
            </a:r>
            <a:r>
              <a:rPr lang="zh-CN" altLang="zh-CN" sz="2400" b="0" i="0" u="none">
                <a:solidFill>
                  <a:srgbClr val="FF0000">
                    <a:alpha val="0"/>
                  </a:srgbClr>
                </a:solidFill>
                <a:effectLst/>
                <a:latin typeface="白正" pitchFamily="24"/>
                <a:ea typeface="楷体" pitchFamily="24"/>
              </a:rPr>
              <a:t>，</a:t>
            </a:r>
            <a:r>
              <a:rPr lang="zh-CN" altLang="zh-CN" sz="100" b="0" i="0" u="none" spc="-100">
                <a:noFill/>
                <a:effectLst/>
                <a:latin typeface="白正"/>
                <a:ea typeface="宋体"/>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DB</a:t>
            </a:r>
            <a:r>
              <a:rPr lang="en-US" altLang="zh-CN" sz="2400" b="0" i="0" u="none" baseline="30000">
                <a:solidFill>
                  <a:srgbClr val="FF0000">
                    <a:alpha val="0"/>
                  </a:srgbClr>
                </a:solidFill>
                <a:effectLst/>
                <a:latin typeface="Times New Roman" pitchFamily="24"/>
                <a:ea typeface="Times New Roman" pitchFamily="24"/>
              </a:rPr>
              <a:t>2</a:t>
            </a:r>
            <a:r>
              <a:rPr lang="zh-CN"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BC</a:t>
            </a:r>
            <a:r>
              <a:rPr lang="en-US" altLang="zh-CN" sz="2400" b="0" i="0" u="none" baseline="30000">
                <a:solidFill>
                  <a:srgbClr val="FF0000">
                    <a:alpha val="0"/>
                  </a:srgbClr>
                </a:solidFill>
                <a:effectLst/>
                <a:latin typeface="Times New Roman" pitchFamily="24"/>
                <a:ea typeface="Times New Roman" pitchFamily="24"/>
              </a:rPr>
              <a:t>2</a:t>
            </a:r>
            <a:r>
              <a:rPr lang="zh-CN"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CD</a:t>
            </a:r>
            <a:r>
              <a:rPr lang="en-US" altLang="zh-CN" sz="2400" b="0" i="0" u="none" baseline="30000">
                <a:solidFill>
                  <a:srgbClr val="FF0000">
                    <a:alpha val="0"/>
                  </a:srgbClr>
                </a:solidFill>
                <a:effectLst/>
                <a:latin typeface="Times New Roman" pitchFamily="24"/>
                <a:ea typeface="Times New Roman" pitchFamily="24"/>
              </a:rPr>
              <a:t>2</a:t>
            </a:r>
            <a:r>
              <a:rPr lang="en-US" altLang="zh-CN" sz="2400" b="0" i="0" u="none">
                <a:solidFill>
                  <a:srgbClr val="FF0000">
                    <a:alpha val="0"/>
                  </a:srgbClr>
                </a:solidFill>
                <a:effectLst/>
                <a:latin typeface="Times New Roman" pitchFamily="24"/>
                <a:ea typeface="Times New Roman" pitchFamily="24"/>
              </a:rPr>
              <a:t>.</a:t>
            </a:r>
            <a:r>
              <a:rPr lang="zh-CN" altLang="zh-CN" sz="100" b="0" i="0" u="none" spc="-100">
                <a:noFill/>
                <a:effectLst/>
                <a:latin typeface="白正"/>
                <a:ea typeface="宋体"/>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DBC</a:t>
            </a:r>
            <a:r>
              <a:rPr lang="zh-CN" altLang="zh-CN" sz="2400" b="0" i="0" u="none">
                <a:solidFill>
                  <a:srgbClr val="FF0000">
                    <a:alpha val="0"/>
                  </a:srgbClr>
                </a:solidFill>
                <a:effectLst/>
                <a:latin typeface="白正" pitchFamily="24"/>
                <a:ea typeface="楷体" pitchFamily="24"/>
              </a:rPr>
              <a:t>是直角三角形，且</a:t>
            </a:r>
            <a:r>
              <a:rPr lang="en-US"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CBD</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90°.</a:t>
            </a:r>
            <a:r>
              <a:rPr lang="zh-CN" altLang="zh-CN" sz="100" b="0" i="0" u="none" spc="-100">
                <a:noFill/>
                <a:effectLst/>
                <a:latin typeface="白正"/>
                <a:ea typeface="宋体"/>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DB</a:t>
            </a:r>
            <a:r>
              <a:rPr lang="en-US"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BC</a:t>
            </a:r>
            <a:r>
              <a:rPr lang="en-US" altLang="zh-CN" sz="2400" b="0" i="0" u="none">
                <a:solidFill>
                  <a:srgbClr val="FF0000">
                    <a:alpha val="0"/>
                  </a:srgbClr>
                </a:solidFill>
                <a:effectLst/>
                <a:latin typeface="Times New Roman" pitchFamily="24"/>
                <a:ea typeface="Times New Roman" pitchFamily="24"/>
              </a:rPr>
              <a:t>.</a:t>
            </a:r>
            <a:r>
              <a:rPr lang="zh-CN" altLang="zh-CN" sz="100" b="0" i="0" u="none" spc="-100">
                <a:noFill/>
                <a:effectLst/>
                <a:latin typeface="白正"/>
                <a:ea typeface="宋体"/>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S</a:t>
            </a:r>
            <a:r>
              <a:rPr lang="en-US" altLang="zh-CN" sz="1600" b="0" i="0" u="none">
                <a:solidFill>
                  <a:srgbClr val="FF0000">
                    <a:alpha val="0"/>
                  </a:srgbClr>
                </a:solidFill>
                <a:effectLst/>
                <a:latin typeface="Times New Roman" pitchFamily="24"/>
                <a:ea typeface="Times New Roman" pitchFamily="24"/>
              </a:rPr>
              <a:t>▱</a:t>
            </a:r>
            <a:r>
              <a:rPr lang="en-US" altLang="zh-CN" sz="1600" b="0" i="1" u="none">
                <a:solidFill>
                  <a:srgbClr val="FF0000">
                    <a:alpha val="0"/>
                  </a:srgbClr>
                </a:solidFill>
                <a:effectLst/>
                <a:latin typeface="Times New Roman" pitchFamily="24"/>
                <a:ea typeface="Times New Roman" pitchFamily="24"/>
              </a:rPr>
              <a:t>ABCD</a:t>
            </a:r>
            <a:r>
              <a:rPr lang="zh-CN"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BC</a:t>
            </a:r>
            <a:r>
              <a:rPr lang="en-US" altLang="zh-CN" sz="2400" b="0" i="0" u="none">
                <a:solidFill>
                  <a:srgbClr val="FF0000">
                    <a:alpha val="0"/>
                  </a:srgbClr>
                </a:solidFill>
                <a:effectLst/>
                <a:latin typeface="Times New Roman" pitchFamily="24"/>
                <a:ea typeface="Times New Roman" pitchFamily="24"/>
              </a:rPr>
              <a:t>·</a:t>
            </a:r>
            <a:r>
              <a:rPr lang="en-US" altLang="zh-CN" sz="2400" b="0" i="1" u="none">
                <a:solidFill>
                  <a:srgbClr val="FF0000">
                    <a:alpha val="0"/>
                  </a:srgbClr>
                </a:solidFill>
                <a:effectLst/>
                <a:latin typeface="Times New Roman" pitchFamily="24"/>
                <a:ea typeface="Times New Roman" pitchFamily="24"/>
              </a:rPr>
              <a:t>DB</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4</a:t>
            </a:r>
            <a:r>
              <a:rPr lang="en-US"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3</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12</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cm</a:t>
            </a:r>
            <a:r>
              <a:rPr lang="en-US" altLang="zh-CN" sz="2400" b="0" i="0" u="none" baseline="30000">
                <a:solidFill>
                  <a:srgbClr val="FF0000">
                    <a:alpha val="0"/>
                  </a:srgbClr>
                </a:solidFill>
                <a:effectLst/>
                <a:latin typeface="Times New Roman" pitchFamily="24"/>
                <a:ea typeface="Times New Roman" pitchFamily="24"/>
              </a:rPr>
              <a:t>2</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a:t>
            </a:r>
            <a:r>
              <a:rPr lang="zh-CN" altLang="zh-CN" sz="100" b="0" i="0" u="none" spc="-100">
                <a:noFill/>
                <a:effectLst/>
                <a:latin typeface="白正"/>
                <a:ea typeface="宋体"/>
              </a:rPr>
              <a:t>⁠</a:t>
            </a:r>
          </a:p>
        </p:txBody>
      </p:sp>
      <p:sp>
        <p:nvSpPr>
          <p:cNvPr id="2" name="文本框 1">
            <a:extLst>
              <a:ext uri="{FF2B5EF4-FFF2-40B4-BE49-F238E27FC236}">
                <a16:creationId xmlns:a16="http://schemas.microsoft.com/office/drawing/2014/main" id="{4385E6CF-117C-1905-1051-39CAC487C238}"/>
              </a:ext>
            </a:extLst>
          </p:cNvPr>
          <p:cNvSpPr txBox="1"/>
          <p:nvPr/>
        </p:nvSpPr>
        <p:spPr>
          <a:xfrm>
            <a:off x="449989" y="2093010"/>
            <a:ext cx="3099499"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解：</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在</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ABCD</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中，</a:t>
            </a:r>
            <a:endParaRPr lang="zh-CN" altLang="en-US">
              <a:solidFill>
                <a:srgbClr val="FF0000"/>
              </a:solidFill>
            </a:endParaRPr>
          </a:p>
        </p:txBody>
      </p:sp>
      <p:sp>
        <p:nvSpPr>
          <p:cNvPr id="3" name="文本框 2">
            <a:extLst>
              <a:ext uri="{FF2B5EF4-FFF2-40B4-BE49-F238E27FC236}">
                <a16:creationId xmlns:a16="http://schemas.microsoft.com/office/drawing/2014/main" id="{10C5627A-7FAD-8F3B-5859-815ED4EACBFB}"/>
              </a:ext>
            </a:extLst>
          </p:cNvPr>
          <p:cNvSpPr txBox="1"/>
          <p:nvPr/>
        </p:nvSpPr>
        <p:spPr>
          <a:xfrm>
            <a:off x="449989" y="2568498"/>
            <a:ext cx="3488436" cy="569100"/>
          </a:xfrm>
          <a:prstGeom prst="rect">
            <a:avLst/>
          </a:prstGeom>
          <a:noFill/>
        </p:spPr>
        <p:txBody>
          <a:bodyPr vert="horz" wrap="none" rtlCol="0">
            <a:noAutofit/>
          </a:bodyPr>
          <a:lstStyle/>
          <a:p>
            <a:pPr>
              <a:lnSpc>
                <a:spcPct val="129999"/>
              </a:lnSpc>
            </a:pP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DO</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1.5cm</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AB</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5cm</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a:t>
            </a:r>
            <a:endParaRPr lang="zh-CN" altLang="en-US">
              <a:solidFill>
                <a:srgbClr val="FF0000"/>
              </a:solidFill>
            </a:endParaRPr>
          </a:p>
        </p:txBody>
      </p:sp>
      <p:sp>
        <p:nvSpPr>
          <p:cNvPr id="4" name="文本框 3">
            <a:extLst>
              <a:ext uri="{FF2B5EF4-FFF2-40B4-BE49-F238E27FC236}">
                <a16:creationId xmlns:a16="http://schemas.microsoft.com/office/drawing/2014/main" id="{D4C7F894-DCC7-7361-EFD9-E36A29E1227B}"/>
              </a:ext>
            </a:extLst>
          </p:cNvPr>
          <p:cNvSpPr txBox="1"/>
          <p:nvPr/>
        </p:nvSpPr>
        <p:spPr>
          <a:xfrm>
            <a:off x="449989" y="3043986"/>
            <a:ext cx="4029773"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DB</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3cm</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CD</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AB</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5cm.</a:t>
            </a:r>
            <a:endParaRPr lang="zh-CN" altLang="en-US">
              <a:solidFill>
                <a:srgbClr val="FF0000"/>
              </a:solidFill>
            </a:endParaRPr>
          </a:p>
        </p:txBody>
      </p:sp>
      <p:sp>
        <p:nvSpPr>
          <p:cNvPr id="5" name="文本框 4">
            <a:extLst>
              <a:ext uri="{FF2B5EF4-FFF2-40B4-BE49-F238E27FC236}">
                <a16:creationId xmlns:a16="http://schemas.microsoft.com/office/drawing/2014/main" id="{121E09B5-5510-144E-147C-D12499C20314}"/>
              </a:ext>
            </a:extLst>
          </p:cNvPr>
          <p:cNvSpPr txBox="1"/>
          <p:nvPr/>
        </p:nvSpPr>
        <p:spPr>
          <a:xfrm>
            <a:off x="449989" y="3519474"/>
            <a:ext cx="2312099"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又</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BC</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4cm</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a:t>
            </a:r>
            <a:endParaRPr lang="zh-CN" altLang="en-US">
              <a:solidFill>
                <a:srgbClr val="FF0000"/>
              </a:solidFill>
            </a:endParaRPr>
          </a:p>
        </p:txBody>
      </p:sp>
      <p:sp>
        <p:nvSpPr>
          <p:cNvPr id="6" name="文本框 5">
            <a:extLst>
              <a:ext uri="{FF2B5EF4-FFF2-40B4-BE49-F238E27FC236}">
                <a16:creationId xmlns:a16="http://schemas.microsoft.com/office/drawing/2014/main" id="{EE94542B-AC5C-A3B3-1515-385E18DF536C}"/>
              </a:ext>
            </a:extLst>
          </p:cNvPr>
          <p:cNvSpPr txBox="1"/>
          <p:nvPr/>
        </p:nvSpPr>
        <p:spPr>
          <a:xfrm>
            <a:off x="449989" y="3994962"/>
            <a:ext cx="2694686"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DB</a:t>
            </a:r>
            <a:r>
              <a:rPr kumimoji="0" lang="en-US" altLang="zh-CN" sz="2400" b="0" i="0" strike="noStrike" kern="1200" cap="none" spc="0" normalizeH="0" baseline="30000" noProof="0">
                <a:ln>
                  <a:noFill/>
                </a:ln>
                <a:solidFill>
                  <a:srgbClr val="FF0000"/>
                </a:solidFill>
                <a:effectLst/>
                <a:uLnTx/>
                <a:uFillTx/>
                <a:latin typeface="Times New Roman" pitchFamily="24"/>
                <a:ea typeface="Times New Roman" pitchFamily="24"/>
                <a:cs typeface="+mn-cs"/>
              </a:rPr>
              <a:t>2</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BC</a:t>
            </a:r>
            <a:r>
              <a:rPr kumimoji="0" lang="en-US" altLang="zh-CN" sz="2400" b="0" i="0" strike="noStrike" kern="1200" cap="none" spc="0" normalizeH="0" baseline="30000" noProof="0">
                <a:ln>
                  <a:noFill/>
                </a:ln>
                <a:solidFill>
                  <a:srgbClr val="FF0000"/>
                </a:solidFill>
                <a:effectLst/>
                <a:uLnTx/>
                <a:uFillTx/>
                <a:latin typeface="Times New Roman" pitchFamily="24"/>
                <a:ea typeface="Times New Roman" pitchFamily="24"/>
                <a:cs typeface="+mn-cs"/>
              </a:rPr>
              <a:t>2</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CD</a:t>
            </a:r>
            <a:r>
              <a:rPr kumimoji="0" lang="en-US" altLang="zh-CN" sz="2400" b="0" i="0" strike="noStrike" kern="1200" cap="none" spc="0" normalizeH="0" baseline="30000" noProof="0">
                <a:ln>
                  <a:noFill/>
                </a:ln>
                <a:solidFill>
                  <a:srgbClr val="FF0000"/>
                </a:solidFill>
                <a:effectLst/>
                <a:uLnTx/>
                <a:uFillTx/>
                <a:latin typeface="Times New Roman" pitchFamily="24"/>
                <a:ea typeface="Times New Roman" pitchFamily="24"/>
                <a:cs typeface="+mn-cs"/>
              </a:rPr>
              <a:t>2</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t>
            </a:r>
            <a:endParaRPr lang="zh-CN" altLang="en-US">
              <a:solidFill>
                <a:srgbClr val="FF0000"/>
              </a:solidFill>
            </a:endParaRPr>
          </a:p>
        </p:txBody>
      </p:sp>
      <p:sp>
        <p:nvSpPr>
          <p:cNvPr id="7" name="文本框 6">
            <a:extLst>
              <a:ext uri="{FF2B5EF4-FFF2-40B4-BE49-F238E27FC236}">
                <a16:creationId xmlns:a16="http://schemas.microsoft.com/office/drawing/2014/main" id="{B4BC077A-0300-D7A8-C765-580C82F2AB45}"/>
              </a:ext>
            </a:extLst>
          </p:cNvPr>
          <p:cNvSpPr txBox="1"/>
          <p:nvPr/>
        </p:nvSpPr>
        <p:spPr>
          <a:xfrm>
            <a:off x="449989" y="4470450"/>
            <a:ext cx="5560123"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DBC</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是直角三角形，且</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CBD</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90°.</a:t>
            </a:r>
            <a:endParaRPr lang="zh-CN" altLang="en-US">
              <a:solidFill>
                <a:srgbClr val="FF0000"/>
              </a:solidFill>
            </a:endParaRPr>
          </a:p>
        </p:txBody>
      </p:sp>
      <p:sp>
        <p:nvSpPr>
          <p:cNvPr id="8" name="文本框 7">
            <a:extLst>
              <a:ext uri="{FF2B5EF4-FFF2-40B4-BE49-F238E27FC236}">
                <a16:creationId xmlns:a16="http://schemas.microsoft.com/office/drawing/2014/main" id="{69A2FB3A-7EA5-C6D9-4FED-3557B37121FD}"/>
              </a:ext>
            </a:extLst>
          </p:cNvPr>
          <p:cNvSpPr txBox="1"/>
          <p:nvPr/>
        </p:nvSpPr>
        <p:spPr>
          <a:xfrm>
            <a:off x="449989" y="4945938"/>
            <a:ext cx="1661223"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DB</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BC</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t>
            </a:r>
            <a:endParaRPr lang="zh-CN" altLang="en-US">
              <a:solidFill>
                <a:srgbClr val="FF0000"/>
              </a:solidFill>
            </a:endParaRPr>
          </a:p>
        </p:txBody>
      </p:sp>
      <p:sp>
        <p:nvSpPr>
          <p:cNvPr id="9" name="文本框 8">
            <a:extLst>
              <a:ext uri="{FF2B5EF4-FFF2-40B4-BE49-F238E27FC236}">
                <a16:creationId xmlns:a16="http://schemas.microsoft.com/office/drawing/2014/main" id="{5692E43D-3980-AE72-0E9D-C10A4F12C628}"/>
              </a:ext>
            </a:extLst>
          </p:cNvPr>
          <p:cNvSpPr txBox="1"/>
          <p:nvPr/>
        </p:nvSpPr>
        <p:spPr>
          <a:xfrm>
            <a:off x="449989" y="5421426"/>
            <a:ext cx="52473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S</a:t>
            </a:r>
            <a:r>
              <a:rPr kumimoji="0" lang="en-US" altLang="zh-CN" sz="2400" b="0" i="0" strike="noStrike" kern="1200" cap="none" spc="0" normalizeH="0" baseline="-25000" noProof="0">
                <a:ln>
                  <a:noFill/>
                </a:ln>
                <a:solidFill>
                  <a:srgbClr val="FF0000"/>
                </a:solidFill>
                <a:effectLst/>
                <a:uLnTx/>
                <a:uFillTx/>
                <a:latin typeface="Times New Roman" pitchFamily="24"/>
                <a:ea typeface="Times New Roman" pitchFamily="24"/>
                <a:cs typeface="+mn-cs"/>
              </a:rPr>
              <a:t>▱</a:t>
            </a:r>
            <a:r>
              <a:rPr kumimoji="0" lang="en-US" altLang="zh-CN" sz="2400" b="0" i="1" strike="noStrike" kern="1200" cap="none" spc="0" normalizeH="0" baseline="-25000" noProof="0">
                <a:ln>
                  <a:noFill/>
                </a:ln>
                <a:solidFill>
                  <a:srgbClr val="FF0000"/>
                </a:solidFill>
                <a:effectLst/>
                <a:uLnTx/>
                <a:uFillTx/>
                <a:latin typeface="Times New Roman" pitchFamily="24"/>
                <a:ea typeface="Times New Roman" pitchFamily="24"/>
                <a:cs typeface="+mn-cs"/>
              </a:rPr>
              <a:t>ABCD</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BC</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DB</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4</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3</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12</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cm</a:t>
            </a:r>
            <a:r>
              <a:rPr kumimoji="0" lang="en-US" altLang="zh-CN" sz="2400" b="0" i="0" strike="noStrike" kern="1200" cap="none" spc="0" normalizeH="0" baseline="30000" noProof="0">
                <a:ln>
                  <a:noFill/>
                </a:ln>
                <a:solidFill>
                  <a:srgbClr val="FF0000"/>
                </a:solidFill>
                <a:effectLst/>
                <a:uLnTx/>
                <a:uFillTx/>
                <a:latin typeface="Times New Roman" pitchFamily="24"/>
                <a:ea typeface="Times New Roman" pitchFamily="24"/>
                <a:cs typeface="+mn-cs"/>
              </a:rPr>
              <a:t>2</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t>
            </a:r>
            <a:endParaRPr lang="zh-CN" altLang="en-US">
              <a:solidFill>
                <a:srgbClr val="FF0000"/>
              </a:solidFill>
            </a:endParaRPr>
          </a:p>
        </p:txBody>
      </p:sp>
      <p:sp>
        <p:nvSpPr>
          <p:cNvPr id="11" name="yt_shape_11610"/>
          <p:cNvSpPr txBox="1"/>
          <p:nvPr/>
        </p:nvSpPr>
        <p:spPr>
          <a:xfrm>
            <a:off x="540119" y="1093065"/>
            <a:ext cx="11111999" cy="908647"/>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dirty="0">
                <a:solidFill>
                  <a:srgbClr val="000000"/>
                </a:solidFill>
                <a:effectLst/>
                <a:latin typeface="Times New Roman" pitchFamily="24"/>
                <a:ea typeface="Times New Roman" pitchFamily="24"/>
              </a:rPr>
              <a:t>5.</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白正" pitchFamily="24"/>
                <a:ea typeface="楷体" pitchFamily="24"/>
              </a:rPr>
              <a:t>教材第</a:t>
            </a:r>
            <a:r>
              <a:rPr lang="en-US" altLang="zh-CN" sz="2400" b="0" i="0" u="none" dirty="0">
                <a:solidFill>
                  <a:srgbClr val="000000"/>
                </a:solidFill>
                <a:effectLst/>
                <a:latin typeface="Times New Roman" pitchFamily="24"/>
                <a:ea typeface="Times New Roman" pitchFamily="24"/>
              </a:rPr>
              <a:t>44</a:t>
            </a:r>
            <a:r>
              <a:rPr lang="zh-CN" altLang="zh-CN" sz="2400" b="0" i="0" u="none" dirty="0">
                <a:solidFill>
                  <a:srgbClr val="000000"/>
                </a:solidFill>
                <a:effectLst/>
                <a:latin typeface="白正" pitchFamily="24"/>
                <a:ea typeface="楷体" pitchFamily="24"/>
              </a:rPr>
              <a:t>页例</a:t>
            </a:r>
            <a:r>
              <a:rPr lang="en-US" altLang="zh-CN" sz="2400" b="0" i="0" u="none" dirty="0">
                <a:solidFill>
                  <a:srgbClr val="000000"/>
                </a:solidFill>
                <a:effectLst/>
                <a:latin typeface="Times New Roman" pitchFamily="24"/>
                <a:ea typeface="Times New Roman" pitchFamily="24"/>
              </a:rPr>
              <a:t>2</a:t>
            </a:r>
            <a:r>
              <a:rPr lang="zh-CN" altLang="zh-CN" sz="2400" b="0" i="0" u="none" dirty="0">
                <a:solidFill>
                  <a:srgbClr val="000000"/>
                </a:solidFill>
                <a:effectLst/>
                <a:latin typeface="白正" pitchFamily="24"/>
                <a:ea typeface="楷体" pitchFamily="24"/>
              </a:rPr>
              <a:t>变式</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白正" pitchFamily="24"/>
                <a:ea typeface="宋体" pitchFamily="24"/>
              </a:rPr>
              <a:t>如图，在</a:t>
            </a:r>
            <a:r>
              <a:rPr lang="en-US" altLang="zh-CN" sz="2400" b="0" i="0" u="none" dirty="0">
                <a:solidFill>
                  <a:srgbClr val="000000"/>
                </a:solidFill>
                <a:effectLst/>
                <a:latin typeface="Times New Roman" pitchFamily="24"/>
                <a:ea typeface="Times New Roman" pitchFamily="24"/>
              </a:rPr>
              <a:t>▱</a:t>
            </a:r>
            <a:r>
              <a:rPr lang="en-US" altLang="zh-CN" sz="2400" b="0" i="1" u="none" dirty="0">
                <a:solidFill>
                  <a:srgbClr val="000000"/>
                </a:solidFill>
                <a:effectLst/>
                <a:latin typeface="Times New Roman" pitchFamily="24"/>
                <a:ea typeface="Times New Roman" pitchFamily="24"/>
              </a:rPr>
              <a:t>ABCD</a:t>
            </a:r>
            <a:r>
              <a:rPr lang="zh-CN" altLang="zh-CN" sz="2400" b="0" i="0" u="none" dirty="0">
                <a:solidFill>
                  <a:srgbClr val="000000"/>
                </a:solidFill>
                <a:effectLst/>
                <a:latin typeface="白正" pitchFamily="24"/>
                <a:ea typeface="宋体" pitchFamily="24"/>
              </a:rPr>
              <a:t>中，对角线</a:t>
            </a:r>
            <a:r>
              <a:rPr lang="en-US" altLang="zh-CN" sz="2400" b="0" i="1" u="none" dirty="0">
                <a:solidFill>
                  <a:srgbClr val="000000"/>
                </a:solidFill>
                <a:effectLst/>
                <a:latin typeface="Times New Roman" pitchFamily="24"/>
                <a:ea typeface="Times New Roman" pitchFamily="24"/>
              </a:rPr>
              <a:t>AC</a:t>
            </a:r>
            <a:r>
              <a:rPr lang="zh-CN" altLang="zh-CN" sz="2400" b="0" i="0" u="none" dirty="0">
                <a:solidFill>
                  <a:srgbClr val="000000"/>
                </a:solidFill>
                <a:effectLst/>
                <a:latin typeface="白正" pitchFamily="24"/>
                <a:ea typeface="宋体" pitchFamily="24"/>
              </a:rPr>
              <a:t>，</a:t>
            </a:r>
            <a:r>
              <a:rPr lang="en-US" altLang="zh-CN" sz="2400" b="0" i="1" u="none" dirty="0">
                <a:solidFill>
                  <a:srgbClr val="000000"/>
                </a:solidFill>
                <a:effectLst/>
                <a:latin typeface="Times New Roman" pitchFamily="24"/>
                <a:ea typeface="Times New Roman" pitchFamily="24"/>
              </a:rPr>
              <a:t>BD</a:t>
            </a:r>
            <a:r>
              <a:rPr lang="zh-CN" altLang="zh-CN" sz="2400" b="0" i="0" u="none" dirty="0">
                <a:solidFill>
                  <a:srgbClr val="000000"/>
                </a:solidFill>
                <a:effectLst/>
                <a:latin typeface="白正" pitchFamily="24"/>
                <a:ea typeface="宋体" pitchFamily="24"/>
              </a:rPr>
              <a:t>交于点</a:t>
            </a:r>
            <a:r>
              <a:rPr lang="en-US" altLang="zh-CN" sz="2400" b="0" i="1" u="none" dirty="0">
                <a:solidFill>
                  <a:srgbClr val="000000"/>
                </a:solidFill>
                <a:effectLst/>
                <a:latin typeface="Times New Roman" pitchFamily="24"/>
                <a:ea typeface="Times New Roman" pitchFamily="24"/>
              </a:rPr>
              <a:t>O</a:t>
            </a:r>
            <a:r>
              <a:rPr lang="zh-CN" altLang="zh-CN" sz="2400" b="0" i="0" u="none" dirty="0">
                <a:solidFill>
                  <a:srgbClr val="000000"/>
                </a:solidFill>
                <a:effectLst/>
                <a:latin typeface="白正" pitchFamily="24"/>
                <a:ea typeface="宋体" pitchFamily="24"/>
              </a:rPr>
              <a:t>，若</a:t>
            </a:r>
            <a:r>
              <a:rPr lang="en-US" altLang="zh-CN" sz="2400" b="0" i="1" u="none" dirty="0">
                <a:solidFill>
                  <a:srgbClr val="000000"/>
                </a:solidFill>
                <a:effectLst/>
                <a:latin typeface="Times New Roman" pitchFamily="24"/>
                <a:ea typeface="Times New Roman" pitchFamily="24"/>
              </a:rPr>
              <a:t>DO</a:t>
            </a:r>
            <a:r>
              <a:rPr lang="zh-CN"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Times New Roman" pitchFamily="24"/>
              </a:rPr>
              <a:t>1.5cm</a:t>
            </a:r>
            <a:r>
              <a:rPr lang="zh-CN" altLang="zh-CN" sz="2400" b="0" i="0" u="none" dirty="0">
                <a:solidFill>
                  <a:srgbClr val="000000"/>
                </a:solidFill>
                <a:effectLst/>
                <a:latin typeface="白正" pitchFamily="24"/>
                <a:ea typeface="宋体" pitchFamily="24"/>
              </a:rPr>
              <a:t>，</a:t>
            </a:r>
            <a:r>
              <a:rPr lang="en-US" altLang="zh-CN" sz="2400" b="0" i="1" u="none" dirty="0">
                <a:solidFill>
                  <a:srgbClr val="000000"/>
                </a:solidFill>
                <a:effectLst/>
                <a:latin typeface="Times New Roman" pitchFamily="24"/>
                <a:ea typeface="Times New Roman" pitchFamily="24"/>
              </a:rPr>
              <a:t>AB</a:t>
            </a:r>
            <a:r>
              <a:rPr lang="zh-CN"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Times New Roman" pitchFamily="24"/>
              </a:rPr>
              <a:t>5cm</a:t>
            </a:r>
            <a:r>
              <a:rPr lang="zh-CN" altLang="zh-CN" sz="2400" b="0" i="0" u="none" dirty="0">
                <a:solidFill>
                  <a:srgbClr val="000000"/>
                </a:solidFill>
                <a:effectLst/>
                <a:latin typeface="白正" pitchFamily="24"/>
                <a:ea typeface="宋体" pitchFamily="24"/>
              </a:rPr>
              <a:t>，</a:t>
            </a:r>
            <a:r>
              <a:rPr lang="en-US" altLang="zh-CN" sz="2400" b="0" i="1" u="none" dirty="0">
                <a:solidFill>
                  <a:srgbClr val="000000"/>
                </a:solidFill>
                <a:effectLst/>
                <a:latin typeface="Times New Roman" pitchFamily="24"/>
                <a:ea typeface="Times New Roman" pitchFamily="24"/>
              </a:rPr>
              <a:t>BC</a:t>
            </a:r>
            <a:r>
              <a:rPr lang="zh-CN"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Times New Roman" pitchFamily="24"/>
              </a:rPr>
              <a:t>4cm.</a:t>
            </a:r>
            <a:r>
              <a:rPr lang="zh-CN" altLang="zh-CN" sz="2400" b="0" i="0" u="none" dirty="0">
                <a:solidFill>
                  <a:srgbClr val="000000"/>
                </a:solidFill>
                <a:effectLst/>
                <a:latin typeface="白正" pitchFamily="24"/>
                <a:ea typeface="宋体" pitchFamily="24"/>
              </a:rPr>
              <a:t>求</a:t>
            </a:r>
            <a:r>
              <a:rPr lang="en-US" altLang="zh-CN" sz="2400" b="0" i="0" u="none" dirty="0">
                <a:solidFill>
                  <a:srgbClr val="000000"/>
                </a:solidFill>
                <a:effectLst/>
                <a:latin typeface="Times New Roman" pitchFamily="24"/>
                <a:ea typeface="Times New Roman" pitchFamily="24"/>
              </a:rPr>
              <a:t>▱</a:t>
            </a:r>
            <a:r>
              <a:rPr lang="en-US" altLang="zh-CN" sz="2400" b="0" i="1" u="none" dirty="0">
                <a:solidFill>
                  <a:srgbClr val="000000"/>
                </a:solidFill>
                <a:effectLst/>
                <a:latin typeface="Times New Roman" pitchFamily="24"/>
                <a:ea typeface="Times New Roman" pitchFamily="24"/>
              </a:rPr>
              <a:t>ABCD</a:t>
            </a:r>
            <a:r>
              <a:rPr lang="zh-CN" altLang="zh-CN" sz="2400" b="0" i="0" u="none" dirty="0">
                <a:solidFill>
                  <a:srgbClr val="000000"/>
                </a:solidFill>
                <a:effectLst/>
                <a:latin typeface="白正" pitchFamily="24"/>
                <a:ea typeface="宋体" pitchFamily="24"/>
              </a:rPr>
              <a:t>的面积</a:t>
            </a:r>
            <a:r>
              <a:rPr lang="en-US" altLang="zh-CN" sz="2400" b="0" i="0" u="none" dirty="0">
                <a:solidFill>
                  <a:srgbClr val="000000"/>
                </a:solidFill>
                <a:effectLst/>
                <a:latin typeface="Times New Roman" pitchFamily="24"/>
                <a:ea typeface="Times New Roman" pitchFamily="24"/>
              </a:rPr>
              <a:t>.</a:t>
            </a:r>
          </a:p>
        </p:txBody>
      </p:sp>
      <p:pic>
        <p:nvPicPr>
          <p:cNvPr id="12" name="yt_image_11611">
            <a:extLst>
              <a:ext uri="">
                <a16:creationId xmlns:a14="http://schemas.microsoft.com/office/drawing/2010/main" xmlns:a16="http://schemas.microsoft.com/office/drawing/2014/main" xmlns="" id="{5351258F-BC95-41E6-9372-C2FE361B0291}"/>
              </a:ext>
            </a:extLst>
          </p:cNvPr>
          <p:cNvPicPr>
            <a:picLocks noChangeAspect="1" noChangeArrowheads="1"/>
          </p:cNvPicPr>
          <p:nvPr/>
        </p:nvPicPr>
        <p:blipFill>
          <a:blip r:embed="rId2" cstate="print"/>
          <a:srcRect/>
          <a:stretch>
            <a:fillRect/>
          </a:stretch>
        </p:blipFill>
        <p:spPr bwMode="auto">
          <a:xfrm>
            <a:off x="9457395" y="2204864"/>
            <a:ext cx="2196802" cy="101955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Effect transition="in" filter="blinds(horizontal)">
                                      <p:cBhvr>
                                        <p:cTn id="17" dur="500"/>
                                        <p:tgtEl>
                                          <p:spTgt spid="4">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5">
                                            <p:txEl>
                                              <p:pRg st="0" end="0"/>
                                            </p:txEl>
                                          </p:spTgt>
                                        </p:tgtEl>
                                        <p:attrNameLst>
                                          <p:attrName>style.visibility</p:attrName>
                                        </p:attrNameLst>
                                      </p:cBhvr>
                                      <p:to>
                                        <p:strVal val="visible"/>
                                      </p:to>
                                    </p:set>
                                    <p:animEffect transition="in" filter="blinds(horizontal)">
                                      <p:cBhvr>
                                        <p:cTn id="22" dur="500"/>
                                        <p:tgtEl>
                                          <p:spTgt spid="5">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6">
                                            <p:txEl>
                                              <p:pRg st="0" end="0"/>
                                            </p:txEl>
                                          </p:spTgt>
                                        </p:tgtEl>
                                        <p:attrNameLst>
                                          <p:attrName>style.visibility</p:attrName>
                                        </p:attrNameLst>
                                      </p:cBhvr>
                                      <p:to>
                                        <p:strVal val="visible"/>
                                      </p:to>
                                    </p:set>
                                    <p:animEffect transition="in" filter="blinds(horizontal)">
                                      <p:cBhvr>
                                        <p:cTn id="27" dur="500"/>
                                        <p:tgtEl>
                                          <p:spTgt spid="6">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7">
                                            <p:txEl>
                                              <p:pRg st="0" end="0"/>
                                            </p:txEl>
                                          </p:spTgt>
                                        </p:tgtEl>
                                        <p:attrNameLst>
                                          <p:attrName>style.visibility</p:attrName>
                                        </p:attrNameLst>
                                      </p:cBhvr>
                                      <p:to>
                                        <p:strVal val="visible"/>
                                      </p:to>
                                    </p:set>
                                    <p:animEffect transition="in" filter="blinds(horizontal)">
                                      <p:cBhvr>
                                        <p:cTn id="32" dur="500"/>
                                        <p:tgtEl>
                                          <p:spTgt spid="7">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8">
                                            <p:txEl>
                                              <p:pRg st="0" end="0"/>
                                            </p:txEl>
                                          </p:spTgt>
                                        </p:tgtEl>
                                        <p:attrNameLst>
                                          <p:attrName>style.visibility</p:attrName>
                                        </p:attrNameLst>
                                      </p:cBhvr>
                                      <p:to>
                                        <p:strVal val="visible"/>
                                      </p:to>
                                    </p:set>
                                    <p:animEffect transition="in" filter="blinds(horizontal)">
                                      <p:cBhvr>
                                        <p:cTn id="37" dur="500"/>
                                        <p:tgtEl>
                                          <p:spTgt spid="8">
                                            <p:txEl>
                                              <p:pRg st="0" end="0"/>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9">
                                            <p:txEl>
                                              <p:pRg st="0" end="0"/>
                                            </p:txEl>
                                          </p:spTgt>
                                        </p:tgtEl>
                                        <p:attrNameLst>
                                          <p:attrName>style.visibility</p:attrName>
                                        </p:attrNameLst>
                                      </p:cBhvr>
                                      <p:to>
                                        <p:strVal val="visible"/>
                                      </p:to>
                                    </p:set>
                                    <p:animEffect transition="in" filter="blinds(horizontal)">
                                      <p:cBhvr>
                                        <p:cTn id="42" dur="500"/>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P spid="4" grpId="0" build="allAtOnce"/>
      <p:bldP spid="5" grpId="0" build="allAtOnce"/>
      <p:bldP spid="6" grpId="0" build="allAtOnce"/>
      <p:bldP spid="7" grpId="0" build="allAtOnce"/>
      <p:bldP spid="8" grpId="0" build="allAtOnce"/>
      <p:bldP spid="9" grpId="0" build="allAtOnce"/>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1614" name="yt_shape_11614"/>
          <p:cNvSpPr txBox="1"/>
          <p:nvPr/>
        </p:nvSpPr>
        <p:spPr>
          <a:xfrm>
            <a:off x="540000" y="1916578"/>
            <a:ext cx="6908943" cy="453522"/>
          </a:xfrm>
          <a:prstGeom prst="rect">
            <a:avLst/>
          </a:prstGeom>
        </p:spPr>
        <p:txBody>
          <a:bodyPr vert="horz" wrap="none" lIns="0" tIns="0" rIns="0" bIns="0" rtlCol="0">
            <a:spAutoFit/>
          </a:bodyPr>
          <a:lstStyle/>
          <a:p>
            <a:pPr algn="l" eaLnBrk="1" latinLnBrk="0" hangingPunct="0">
              <a:lnSpc>
                <a:spcPct val="129999"/>
              </a:lnSpc>
            </a:pPr>
            <a:r>
              <a:rPr lang="zh-CN" altLang="zh-CN" sz="2500" b="0" i="0" u="none" spc="-2500">
                <a:noFill/>
                <a:effectLst/>
                <a:latin typeface="Times New Roman" pitchFamily="25"/>
                <a:ea typeface="Times New Roman" pitchFamily="25"/>
                <a:sym typeface="Finished"/>
              </a:rPr>
              <a:t>⁠</a:t>
            </a:r>
            <a:r>
              <a:rPr lang="en-US" altLang="zh-CN" sz="2400" b="0" i="0" u="none">
                <a:solidFill>
                  <a:srgbClr val="1EE3CF"/>
                </a:solidFill>
                <a:effectLst/>
                <a:latin typeface="Times New Roman" pitchFamily="24"/>
                <a:ea typeface="宋体" pitchFamily="24"/>
                <a:sym typeface=""/>
              </a:rPr>
              <a:t>                 </a:t>
            </a:r>
            <a:r>
              <a:rPr lang="en-US" altLang="zh-CN" sz="1900" b="0" i="0" u="none">
                <a:solidFill>
                  <a:srgbClr val="1EE3CF"/>
                </a:solidFill>
                <a:effectLst/>
                <a:latin typeface="Times New Roman" pitchFamily="19"/>
                <a:ea typeface="宋体" pitchFamily="19"/>
                <a:sym typeface=""/>
              </a:rPr>
              <a:t> </a:t>
            </a:r>
            <a:r>
              <a:rPr lang="zh-CN" altLang="zh-CN" sz="2400" b="0" i="0" u="none" spc="-2400">
                <a:noFill/>
                <a:effectLst/>
                <a:latin typeface="Times New Roman" pitchFamily="24"/>
                <a:ea typeface="Times New Roman" pitchFamily="24"/>
              </a:rPr>
              <a:t>⁠</a:t>
            </a:r>
            <a:r>
              <a:rPr lang="zh-CN" altLang="zh-CN" sz="2400" b="0" i="0" u="none">
                <a:solidFill>
                  <a:srgbClr val="000000"/>
                </a:solidFill>
                <a:effectLst/>
                <a:latin typeface="白正" pitchFamily="24"/>
                <a:ea typeface="宋体" pitchFamily="24"/>
              </a:rPr>
              <a:t>　</a:t>
            </a:r>
            <a:r>
              <a:rPr lang="zh-CN" altLang="zh-CN" sz="2400" b="0" i="0" u="none">
                <a:solidFill>
                  <a:srgbClr val="000000"/>
                </a:solidFill>
                <a:effectLst/>
                <a:latin typeface="白正" pitchFamily="24"/>
                <a:ea typeface="黑体" pitchFamily="24"/>
              </a:rPr>
              <a:t>不能正确应用平行四边形的性质而致错</a:t>
            </a:r>
          </a:p>
        </p:txBody>
      </p:sp>
      <p:sp>
        <p:nvSpPr>
          <p:cNvPr id="11615" name="yt_shape_11615"/>
          <p:cNvSpPr txBox="1"/>
          <p:nvPr/>
        </p:nvSpPr>
        <p:spPr>
          <a:xfrm>
            <a:off x="540000" y="2420888"/>
            <a:ext cx="9428863" cy="428515"/>
          </a:xfrm>
          <a:prstGeom prst="rect">
            <a:avLst/>
          </a:prstGeom>
        </p:spPr>
        <p:txBody>
          <a:bodyPr vert="horz" wrap="non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6.</a:t>
            </a:r>
            <a:r>
              <a:rPr lang="zh-CN" altLang="zh-CN" sz="2400" b="0" i="0" u="none">
                <a:solidFill>
                  <a:srgbClr val="000000"/>
                </a:solidFill>
                <a:effectLst/>
                <a:latin typeface="白正" pitchFamily="24"/>
                <a:ea typeface="宋体" pitchFamily="24"/>
              </a:rPr>
              <a:t>平行四边形的一条边长是</a:t>
            </a:r>
            <a:r>
              <a:rPr lang="en-US" altLang="zh-CN" sz="2400" b="0" i="0" u="none">
                <a:solidFill>
                  <a:srgbClr val="000000"/>
                </a:solidFill>
                <a:effectLst/>
                <a:latin typeface="Times New Roman" pitchFamily="24"/>
                <a:ea typeface="Times New Roman" pitchFamily="24"/>
              </a:rPr>
              <a:t>14cm</a:t>
            </a:r>
            <a:r>
              <a:rPr lang="zh-CN" altLang="zh-CN" sz="2400" b="0" i="0" u="none">
                <a:solidFill>
                  <a:srgbClr val="000000"/>
                </a:solidFill>
                <a:effectLst/>
                <a:latin typeface="白正" pitchFamily="24"/>
                <a:ea typeface="宋体" pitchFamily="24"/>
              </a:rPr>
              <a:t>，它的两条对角线长可以是</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宋体" pitchFamily="24"/>
              </a:rPr>
              <a:t>　</a:t>
            </a:r>
            <a:r>
              <a:rPr lang="en-US" altLang="zh-CN" sz="2400" b="0" i="0" u="none">
                <a:solidFill>
                  <a:srgbClr val="FF0000">
                    <a:alpha val="0"/>
                  </a:srgbClr>
                </a:solidFill>
                <a:effectLst/>
                <a:latin typeface="Times New Roman" pitchFamily="24"/>
                <a:ea typeface="Times New Roman" pitchFamily="24"/>
              </a:rPr>
              <a:t>C</a:t>
            </a:r>
            <a:r>
              <a:rPr lang="zh-CN" altLang="zh-CN" sz="2400" b="0" i="0" u="none">
                <a:solidFill>
                  <a:srgbClr val="000000"/>
                </a:solidFill>
                <a:effectLst/>
                <a:latin typeface="白正" pitchFamily="24"/>
                <a:ea typeface="宋体" pitchFamily="24"/>
              </a:rPr>
              <a:t>　</a:t>
            </a:r>
            <a:r>
              <a:rPr lang="zh-CN" altLang="zh-CN" sz="2400" b="0" i="0" u="none">
                <a:solidFill>
                  <a:srgbClr val="000000"/>
                </a:solidFill>
                <a:effectLst/>
                <a:latin typeface="宋体" pitchFamily="24"/>
                <a:ea typeface="宋体" pitchFamily="24"/>
              </a:rPr>
              <a:t>）</a:t>
            </a:r>
          </a:p>
        </p:txBody>
      </p:sp>
      <p:graphicFrame>
        <p:nvGraphicFramePr>
          <p:cNvPr id="11616" name="yt_table_11616" title="H_74.88">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830143008"/>
              </p:ext>
            </p:extLst>
          </p:nvPr>
        </p:nvGraphicFramePr>
        <p:xfrm>
          <a:off x="540000" y="2900191"/>
          <a:ext cx="6009006" cy="950976"/>
        </p:xfrm>
        <a:graphic>
          <a:graphicData uri="http://schemas.openxmlformats.org/drawingml/2006/table">
            <a:tbl>
              <a:tblPr/>
              <a:tblGrid>
                <a:gridCol w="3470593">
                  <a:extLst>
                    <a:ext uri="{9D8B030D-6E8A-4147-A177-3AD203B41FA5}">
                      <a16:colId xmlns:a16="http://schemas.microsoft.com/office/drawing/2014/main" val="10233"/>
                    </a:ext>
                  </a:extLst>
                </a:gridCol>
                <a:gridCol w="2538413">
                  <a:extLst>
                    <a:ext uri="{9D8B030D-6E8A-4147-A177-3AD203B41FA5}">
                      <a16:colId xmlns:a16="http://schemas.microsoft.com/office/drawing/2014/main" val="10234"/>
                    </a:ext>
                  </a:extLst>
                </a:gridCol>
              </a:tblGrid>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A.12cm</a:t>
                      </a:r>
                      <a:r>
                        <a:rPr lang="zh-CN" altLang="zh-CN" sz="2400" b="0" i="0" u="none">
                          <a:solidFill>
                            <a:srgbClr val="000000"/>
                          </a:solidFill>
                          <a:effectLst/>
                          <a:latin typeface="白正" pitchFamily="24"/>
                          <a:ea typeface="宋体" pitchFamily="24"/>
                        </a:rPr>
                        <a:t>，</a:t>
                      </a:r>
                      <a:r>
                        <a:rPr lang="en-US" altLang="zh-CN" sz="2400" b="0" i="0" u="none">
                          <a:solidFill>
                            <a:srgbClr val="000000"/>
                          </a:solidFill>
                          <a:effectLst/>
                          <a:latin typeface="Times New Roman" pitchFamily="24"/>
                          <a:ea typeface="Times New Roman" pitchFamily="24"/>
                        </a:rPr>
                        <a:t>16cm</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B.10cm</a:t>
                      </a:r>
                      <a:r>
                        <a:rPr lang="zh-CN" altLang="zh-CN" sz="2400" b="0" i="0" u="none">
                          <a:solidFill>
                            <a:srgbClr val="000000"/>
                          </a:solidFill>
                          <a:effectLst/>
                          <a:latin typeface="白正" pitchFamily="24"/>
                          <a:ea typeface="宋体" pitchFamily="24"/>
                        </a:rPr>
                        <a:t>，</a:t>
                      </a:r>
                      <a:r>
                        <a:rPr lang="en-US" altLang="zh-CN" sz="2400" b="0" i="0" u="none">
                          <a:solidFill>
                            <a:srgbClr val="000000"/>
                          </a:solidFill>
                          <a:effectLst/>
                          <a:latin typeface="Times New Roman" pitchFamily="24"/>
                          <a:ea typeface="Times New Roman" pitchFamily="24"/>
                        </a:rPr>
                        <a:t>16cm</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149"/>
                  </a:ext>
                </a:extLst>
              </a:tr>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C.20cm</a:t>
                      </a:r>
                      <a:r>
                        <a:rPr lang="zh-CN" altLang="zh-CN" sz="2400" b="0" i="0" u="none">
                          <a:solidFill>
                            <a:srgbClr val="000000"/>
                          </a:solidFill>
                          <a:effectLst/>
                          <a:latin typeface="白正" pitchFamily="24"/>
                          <a:ea typeface="宋体" pitchFamily="24"/>
                        </a:rPr>
                        <a:t>，</a:t>
                      </a:r>
                      <a:r>
                        <a:rPr lang="en-US" altLang="zh-CN" sz="2400" b="0" i="0" u="none">
                          <a:solidFill>
                            <a:srgbClr val="000000"/>
                          </a:solidFill>
                          <a:effectLst/>
                          <a:latin typeface="Times New Roman" pitchFamily="24"/>
                          <a:ea typeface="Times New Roman" pitchFamily="24"/>
                        </a:rPr>
                        <a:t>22cm</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D.14cm</a:t>
                      </a:r>
                      <a:r>
                        <a:rPr lang="zh-CN" altLang="zh-CN" sz="2400" b="0" i="0" u="none">
                          <a:solidFill>
                            <a:srgbClr val="000000"/>
                          </a:solidFill>
                          <a:effectLst/>
                          <a:latin typeface="白正" pitchFamily="24"/>
                          <a:ea typeface="宋体" pitchFamily="24"/>
                        </a:rPr>
                        <a:t>，</a:t>
                      </a:r>
                      <a:r>
                        <a:rPr lang="en-US" altLang="zh-CN" sz="2400" b="0" i="0" u="none">
                          <a:solidFill>
                            <a:srgbClr val="000000"/>
                          </a:solidFill>
                          <a:effectLst/>
                          <a:latin typeface="Times New Roman" pitchFamily="24"/>
                          <a:ea typeface="Times New Roman" pitchFamily="24"/>
                        </a:rPr>
                        <a:t>12cm</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150"/>
                  </a:ext>
                </a:extLst>
              </a:tr>
            </a:tbl>
          </a:graphicData>
        </a:graphic>
      </p:graphicFrame>
      <p:pic>
        <p:nvPicPr>
          <p:cNvPr id="3" name="yt_shape_1700218528375" title="H_28.801733">
            <a:extLst>
              <a:ext uri="{FF2B5EF4-FFF2-40B4-BE49-F238E27FC236}">
                <a16:creationId xmlns:a16="http://schemas.microsoft.com/office/drawing/2014/main" id="{CE1A8DED-4633-C045-0CE9-17E9FC4C9BA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40000" y="1958255"/>
            <a:ext cx="1355917" cy="365782"/>
          </a:xfrm>
          <a:prstGeom prst="rect">
            <a:avLst/>
          </a:prstGeom>
        </p:spPr>
      </p:pic>
      <p:sp>
        <p:nvSpPr>
          <p:cNvPr id="2" name="文本框 1">
            <a:extLst>
              <a:ext uri="{FF2B5EF4-FFF2-40B4-BE49-F238E27FC236}">
                <a16:creationId xmlns:a16="http://schemas.microsoft.com/office/drawing/2014/main" id="{2C63D2C6-81C2-9E6E-BF94-6284FA3FD10F}"/>
              </a:ext>
            </a:extLst>
          </p:cNvPr>
          <p:cNvSpPr txBox="1"/>
          <p:nvPr/>
        </p:nvSpPr>
        <p:spPr>
          <a:xfrm>
            <a:off x="8974864" y="2374082"/>
            <a:ext cx="3832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C</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1619" name="yt_shape_11619"/>
          <p:cNvSpPr txBox="1"/>
          <p:nvPr/>
        </p:nvSpPr>
        <p:spPr>
          <a:xfrm>
            <a:off x="540000" y="1717035"/>
            <a:ext cx="3966727" cy="588494"/>
          </a:xfrm>
          <a:prstGeom prst="rect">
            <a:avLst/>
          </a:prstGeom>
        </p:spPr>
        <p:txBody>
          <a:bodyPr vert="horz" wrap="none" lIns="0" tIns="0" rIns="0" bIns="0" rtlCol="0">
            <a:spAutoFit/>
          </a:bodyPr>
          <a:lstStyle/>
          <a:p>
            <a:pPr algn="l" eaLnBrk="1" latinLnBrk="0" hangingPunct="0">
              <a:lnSpc>
                <a:spcPct val="129999"/>
              </a:lnSpc>
            </a:pPr>
            <a:r>
              <a:rPr lang="en-US" altLang="zh-CN" sz="3200" b="0" i="0" u="none" spc="-3200">
                <a:solidFill>
                  <a:srgbClr val="1EE3CF"/>
                </a:solidFill>
                <a:effectLst/>
                <a:latin typeface="白正" pitchFamily="32"/>
                <a:ea typeface="宋体" pitchFamily="32"/>
              </a:rPr>
              <a:t> </a:t>
            </a:r>
            <a:r>
              <a:rPr lang="en-US" altLang="zh-CN" sz="3200" b="0" i="0" u="none" spc="30207">
                <a:solidFill>
                  <a:srgbClr val="1EE3CF"/>
                </a:solidFill>
                <a:effectLst/>
                <a:latin typeface="白正" pitchFamily="32"/>
                <a:ea typeface="宋体" pitchFamily="32"/>
              </a:rPr>
              <a:t> </a:t>
            </a:r>
          </a:p>
        </p:txBody>
      </p:sp>
      <p:pic>
        <p:nvPicPr>
          <p:cNvPr id="11618" name="yt_image_11618">
            <a:extLst>
              <a:ext uri="">
                <a16:creationId xmlns:a14="http://schemas.microsoft.com/office/drawing/2010/main" xmlns:a16="http://schemas.microsoft.com/office/drawing/2014/main" xmlns:p14="http://schemas.microsoft.com/office/powerpoint/2010/main" xmlns:m="http://schemas.openxmlformats.org/officeDocument/2006/math" xmlns:mc="http://schemas.openxmlformats.org/markup-compatibility/2006" xmlns="" id="{5351258F-BC95-41E6-9372-C2FE361B0291}"/>
              </a:ext>
            </a:extLst>
          </p:cNvPr>
          <p:cNvPicPr>
            <a:picLocks noChangeAspect="1" noChangeArrowheads="1"/>
          </p:cNvPicPr>
          <p:nvPr/>
        </p:nvPicPr>
        <p:blipFill>
          <a:blip r:embed="rId2" cstate="print"/>
          <a:srcRect/>
          <a:stretch>
            <a:fillRect/>
          </a:stretch>
        </p:blipFill>
        <p:spPr bwMode="auto">
          <a:xfrm>
            <a:off x="540000" y="1717035"/>
            <a:ext cx="3937001" cy="641223"/>
          </a:xfrm>
          <a:prstGeom prst="rect">
            <a:avLst/>
          </a:prstGeom>
          <a:noFill/>
          <a:extLst>
            <a:ext uri="{909E8E84-426E-40DD-AFC4-6F175D3DCCD1}">
              <a14:hiddenFill xmlns:a14="http://schemas.microsoft.com/office/drawing/2010/main">
                <a:solidFill>
                  <a:srgbClr val="FFFFFF"/>
                </a:solidFill>
              </a14:hiddenFill>
            </a:ext>
          </a:extLst>
        </p:spPr>
      </p:pic>
      <mc:AlternateContent xmlns:mc="http://schemas.openxmlformats.org/markup-compatibility/2006" xmlns:a14="http://schemas.microsoft.com/office/drawing/2010/main">
        <mc:Choice Requires="a14">
          <p:sp>
            <p:nvSpPr>
              <p:cNvPr id="11621" name="yt_shape_11621"/>
              <p:cNvSpPr txBox="1"/>
              <p:nvPr/>
            </p:nvSpPr>
            <p:spPr>
              <a:xfrm>
                <a:off x="540119" y="2408904"/>
                <a:ext cx="11111999" cy="1434047"/>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7.</a:t>
                </a:r>
                <a:r>
                  <a:rPr lang="zh-CN" altLang="zh-CN" sz="2400" b="0" i="0" u="none">
                    <a:solidFill>
                      <a:srgbClr val="000000"/>
                    </a:solidFill>
                    <a:effectLst/>
                    <a:latin typeface="白正" pitchFamily="24"/>
                    <a:ea typeface="宋体" pitchFamily="24"/>
                  </a:rPr>
                  <a:t>如图，在</a:t>
                </a:r>
                <a:r>
                  <a:rPr lang="en-US" altLang="zh-CN" sz="2400" b="0" i="0" u="none">
                    <a:solidFill>
                      <a:srgbClr val="000000"/>
                    </a:solidFill>
                    <a:effectLst/>
                    <a:latin typeface="Times New Roman" pitchFamily="24"/>
                    <a:ea typeface="Times New Roman" pitchFamily="24"/>
                  </a:rPr>
                  <a:t>▱</a:t>
                </a:r>
                <a:r>
                  <a:rPr lang="en-US" altLang="zh-CN" sz="2400" b="0" i="1" u="none">
                    <a:solidFill>
                      <a:srgbClr val="000000"/>
                    </a:solidFill>
                    <a:effectLst/>
                    <a:latin typeface="Times New Roman" pitchFamily="24"/>
                    <a:ea typeface="Times New Roman" pitchFamily="24"/>
                  </a:rPr>
                  <a:t>ABCD</a:t>
                </a:r>
                <a:r>
                  <a:rPr lang="zh-CN" altLang="zh-CN" sz="2400" b="0" i="0" u="none">
                    <a:solidFill>
                      <a:srgbClr val="000000"/>
                    </a:solidFill>
                    <a:effectLst/>
                    <a:latin typeface="白正" pitchFamily="24"/>
                    <a:ea typeface="宋体" pitchFamily="24"/>
                  </a:rPr>
                  <a:t>中，</a:t>
                </a:r>
                <a:r>
                  <a:rPr lang="en-US" altLang="zh-CN" sz="2400" b="0" i="1" u="none">
                    <a:solidFill>
                      <a:srgbClr val="000000"/>
                    </a:solidFill>
                    <a:effectLst/>
                    <a:latin typeface="Times New Roman" pitchFamily="24"/>
                    <a:ea typeface="Times New Roman" pitchFamily="24"/>
                  </a:rPr>
                  <a:t>AB</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6cm</a:t>
                </a:r>
                <a:r>
                  <a:rPr lang="zh-CN" altLang="zh-CN" sz="2400" b="0" i="0" u="none">
                    <a:solidFill>
                      <a:srgbClr val="000000"/>
                    </a:solidFill>
                    <a:effectLst/>
                    <a:latin typeface="白正" pitchFamily="24"/>
                    <a:ea typeface="宋体" pitchFamily="24"/>
                  </a:rPr>
                  <a:t>，</a:t>
                </a:r>
                <a:r>
                  <a:rPr lang="en-US" altLang="zh-CN" sz="2400" b="0" i="1" u="none">
                    <a:solidFill>
                      <a:srgbClr val="000000"/>
                    </a:solidFill>
                    <a:effectLst/>
                    <a:latin typeface="Times New Roman" pitchFamily="24"/>
                    <a:ea typeface="Times New Roman" pitchFamily="24"/>
                  </a:rPr>
                  <a:t>BC</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10cm</a:t>
                </a:r>
                <a:r>
                  <a:rPr lang="zh-CN" altLang="zh-CN" sz="2400" b="0" i="0" u="none">
                    <a:solidFill>
                      <a:srgbClr val="000000"/>
                    </a:solidFill>
                    <a:effectLst/>
                    <a:latin typeface="白正" pitchFamily="24"/>
                    <a:ea typeface="宋体" pitchFamily="24"/>
                  </a:rPr>
                  <a:t>，</a:t>
                </a:r>
                <a:r>
                  <a:rPr lang="en-US" altLang="zh-CN" sz="2400" b="0" i="1" u="none">
                    <a:solidFill>
                      <a:srgbClr val="000000"/>
                    </a:solidFill>
                    <a:effectLst/>
                    <a:latin typeface="Times New Roman" pitchFamily="24"/>
                    <a:ea typeface="Times New Roman" pitchFamily="24"/>
                  </a:rPr>
                  <a:t>AC</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8cm</a:t>
                </a:r>
                <a:r>
                  <a:rPr lang="zh-CN" altLang="zh-CN" sz="2400" b="0" i="0" u="none">
                    <a:solidFill>
                      <a:srgbClr val="000000"/>
                    </a:solidFill>
                    <a:effectLst/>
                    <a:latin typeface="白正" pitchFamily="24"/>
                    <a:ea typeface="宋体" pitchFamily="24"/>
                  </a:rPr>
                  <a:t>，则下列结论：</a:t>
                </a:r>
                <a:r>
                  <a:rPr lang="en-US" altLang="zh-CN" sz="2400" b="0" i="0" u="none">
                    <a:solidFill>
                      <a:srgbClr val="000000"/>
                    </a:solidFill>
                    <a:effectLst/>
                    <a:latin typeface="宋体" pitchFamily="24"/>
                    <a:ea typeface="宋体" pitchFamily="24"/>
                  </a:rPr>
                  <a:t>①△</a:t>
                </a:r>
                <a:r>
                  <a:rPr lang="en-US" altLang="zh-CN" sz="2400" b="0" i="1" u="none">
                    <a:solidFill>
                      <a:srgbClr val="000000"/>
                    </a:solidFill>
                    <a:effectLst/>
                    <a:latin typeface="Times New Roman" pitchFamily="24"/>
                    <a:ea typeface="Times New Roman" pitchFamily="24"/>
                  </a:rPr>
                  <a:t>ACD</a:t>
                </a:r>
                <a:r>
                  <a:rPr lang="zh-CN" altLang="zh-CN" sz="2400" b="0" i="0" u="none">
                    <a:solidFill>
                      <a:srgbClr val="000000"/>
                    </a:solidFill>
                    <a:effectLst/>
                    <a:latin typeface="白正" pitchFamily="24"/>
                    <a:ea typeface="宋体" pitchFamily="24"/>
                  </a:rPr>
                  <a:t>是直角三角形；</a:t>
                </a:r>
                <a:r>
                  <a:rPr lang="en-US" altLang="zh-CN" sz="2400" b="0" i="0" u="none">
                    <a:solidFill>
                      <a:srgbClr val="000000"/>
                    </a:solidFill>
                    <a:effectLst/>
                    <a:latin typeface="宋体" pitchFamily="24"/>
                    <a:ea typeface="宋体" pitchFamily="24"/>
                  </a:rPr>
                  <a:t>②</a:t>
                </a:r>
                <a:r>
                  <a:rPr lang="en-US" altLang="zh-CN" sz="2400" b="0" i="1" u="none">
                    <a:solidFill>
                      <a:srgbClr val="000000"/>
                    </a:solidFill>
                    <a:effectLst/>
                    <a:latin typeface="Times New Roman" pitchFamily="24"/>
                    <a:ea typeface="Times New Roman" pitchFamily="24"/>
                  </a:rPr>
                  <a:t>BD</a:t>
                </a:r>
                <a:r>
                  <a:rPr lang="zh-CN" altLang="zh-CN" sz="2400" b="0" i="0" u="none">
                    <a:solidFill>
                      <a:srgbClr val="000000"/>
                    </a:solidFill>
                    <a:effectLst/>
                    <a:latin typeface="白正" pitchFamily="24"/>
                    <a:ea typeface="宋体" pitchFamily="24"/>
                  </a:rPr>
                  <a:t>的长是</a:t>
                </a:r>
                <a:r>
                  <a:rPr lang="en-US" altLang="zh-CN" sz="2400" b="0" i="0" u="none">
                    <a:solidFill>
                      <a:srgbClr val="000000"/>
                    </a:solidFill>
                    <a:effectLst/>
                    <a:latin typeface="Times New Roman" pitchFamily="24"/>
                    <a:ea typeface="Times New Roman" pitchFamily="24"/>
                  </a:rPr>
                  <a:t>4</a:t>
                </a:r>
                <a14:m>
                  <m:oMath xmlns:m="http://schemas.openxmlformats.org/officeDocument/2006/math">
                    <m:rad>
                      <m:radPr>
                        <m:degHide m:val="on"/>
                        <m:ctrlPr>
                          <a:rPr lang="en-US" altLang="zh-CN" sz="2400" b="0" i="1">
                            <a:solidFill>
                              <a:srgbClr val="010000"/>
                            </a:solidFill>
                            <a:effectLst/>
                            <a:latin typeface="Cambria Math" panose="02040503050406030204" pitchFamily="18" charset="0"/>
                            <a:ea typeface="Cambria Math" panose="02040503050406030204" pitchFamily="48" charset="0"/>
                          </a:rPr>
                        </m:ctrlPr>
                      </m:radPr>
                      <m:deg/>
                      <m:e>
                        <m:r>
                          <a:rPr lang="en-US" altLang="zh-CN" sz="2400" b="0" i="1">
                            <a:solidFill>
                              <a:srgbClr val="010000"/>
                            </a:solidFill>
                            <a:effectLst/>
                            <a:latin typeface="Cambria Math" panose="02040503050406030204" pitchFamily="48" charset="0"/>
                            <a:ea typeface="Cambria Math" panose="02040503050406030204" pitchFamily="48" charset="0"/>
                          </a:rPr>
                          <m:t>13</m:t>
                        </m:r>
                      </m:e>
                    </m:rad>
                  </m:oMath>
                </a14:m>
                <a:r>
                  <a:rPr lang="zh-CN" altLang="zh-CN" sz="2400" b="0" i="0" u="none">
                    <a:solidFill>
                      <a:srgbClr val="000000"/>
                    </a:solidFill>
                    <a:effectLst/>
                    <a:latin typeface="白正" pitchFamily="24"/>
                    <a:ea typeface="宋体" pitchFamily="24"/>
                  </a:rPr>
                  <a:t>；</a:t>
                </a:r>
                <a:r>
                  <a:rPr lang="en-US" altLang="zh-CN" sz="2400" b="0" i="0" u="none">
                    <a:solidFill>
                      <a:srgbClr val="000000"/>
                    </a:solidFill>
                    <a:effectLst/>
                    <a:latin typeface="宋体" pitchFamily="24"/>
                    <a:ea typeface="宋体" pitchFamily="24"/>
                  </a:rPr>
                  <a:t>③</a:t>
                </a:r>
                <a:r>
                  <a:rPr lang="en-US" altLang="zh-CN" sz="2400" b="0" i="1" u="none">
                    <a:solidFill>
                      <a:srgbClr val="000000"/>
                    </a:solidFill>
                    <a:effectLst/>
                    <a:latin typeface="Times New Roman" pitchFamily="24"/>
                    <a:ea typeface="Times New Roman" pitchFamily="24"/>
                  </a:rPr>
                  <a:t>AD</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14cm</a:t>
                </a:r>
                <a:r>
                  <a:rPr lang="zh-CN" altLang="zh-CN" sz="2400" b="0" i="0" u="none">
                    <a:solidFill>
                      <a:srgbClr val="000000"/>
                    </a:solidFill>
                    <a:effectLst/>
                    <a:latin typeface="白正" pitchFamily="24"/>
                    <a:ea typeface="宋体" pitchFamily="24"/>
                  </a:rPr>
                  <a:t>；</a:t>
                </a:r>
                <a:r>
                  <a:rPr lang="en-US" altLang="zh-CN" sz="2400" b="0" i="0" u="none">
                    <a:solidFill>
                      <a:srgbClr val="000000"/>
                    </a:solidFill>
                    <a:effectLst/>
                    <a:latin typeface="宋体" pitchFamily="24"/>
                    <a:ea typeface="宋体" pitchFamily="24"/>
                  </a:rPr>
                  <a:t>④</a:t>
                </a:r>
                <a:r>
                  <a:rPr lang="en-US" altLang="zh-CN" sz="2400" b="0" i="0" u="none">
                    <a:solidFill>
                      <a:srgbClr val="000000"/>
                    </a:solidFill>
                    <a:effectLst/>
                    <a:latin typeface="Times New Roman" pitchFamily="24"/>
                    <a:ea typeface="Times New Roman" pitchFamily="24"/>
                  </a:rPr>
                  <a:t>▱</a:t>
                </a:r>
                <a:r>
                  <a:rPr lang="en-US" altLang="zh-CN" sz="2400" b="0" i="1" u="none">
                    <a:solidFill>
                      <a:srgbClr val="000000"/>
                    </a:solidFill>
                    <a:effectLst/>
                    <a:latin typeface="Times New Roman" pitchFamily="24"/>
                    <a:ea typeface="Times New Roman" pitchFamily="24"/>
                  </a:rPr>
                  <a:t>ABCD</a:t>
                </a:r>
                <a:r>
                  <a:rPr lang="zh-CN" altLang="zh-CN" sz="2400" b="0" i="0" u="none">
                    <a:solidFill>
                      <a:srgbClr val="000000"/>
                    </a:solidFill>
                    <a:effectLst/>
                    <a:latin typeface="白正" pitchFamily="24"/>
                    <a:ea typeface="宋体" pitchFamily="24"/>
                  </a:rPr>
                  <a:t>的面积是</a:t>
                </a:r>
                <a:r>
                  <a:rPr lang="en-US" altLang="zh-CN" sz="2400" b="0" i="0" u="none">
                    <a:solidFill>
                      <a:srgbClr val="000000"/>
                    </a:solidFill>
                    <a:effectLst/>
                    <a:latin typeface="Times New Roman" pitchFamily="24"/>
                    <a:ea typeface="Times New Roman" pitchFamily="24"/>
                  </a:rPr>
                  <a:t>48cm</a:t>
                </a:r>
                <a:r>
                  <a:rPr lang="en-US" altLang="zh-CN" sz="2400" b="0" i="0" u="none" baseline="30000">
                    <a:solidFill>
                      <a:srgbClr val="000000"/>
                    </a:solidFill>
                    <a:effectLst/>
                    <a:latin typeface="Times New Roman" pitchFamily="24"/>
                    <a:ea typeface="Times New Roman" pitchFamily="24"/>
                  </a:rPr>
                  <a:t>2</a:t>
                </a:r>
                <a:r>
                  <a:rPr lang="en-US" altLang="zh-CN" sz="2400" b="0" i="0" u="none">
                    <a:solidFill>
                      <a:srgbClr val="000000"/>
                    </a:solidFill>
                    <a:effectLst/>
                    <a:latin typeface="Times New Roman" pitchFamily="24"/>
                    <a:ea typeface="Times New Roman" pitchFamily="24"/>
                  </a:rPr>
                  <a:t>.</a:t>
                </a:r>
                <a:r>
                  <a:rPr lang="zh-CN" altLang="zh-CN" sz="2400" b="0" i="0" u="none">
                    <a:solidFill>
                      <a:srgbClr val="000000"/>
                    </a:solidFill>
                    <a:effectLst/>
                    <a:latin typeface="白正" pitchFamily="24"/>
                    <a:ea typeface="宋体" pitchFamily="24"/>
                  </a:rPr>
                  <a:t>其中正确的有</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宋体" pitchFamily="24"/>
                  </a:rPr>
                  <a:t>　</a:t>
                </a:r>
                <a:r>
                  <a:rPr lang="en-US" altLang="zh-CN" sz="2400" b="0" i="0" u="none">
                    <a:solidFill>
                      <a:srgbClr val="FF0000">
                        <a:alpha val="0"/>
                      </a:srgbClr>
                    </a:solidFill>
                    <a:effectLst/>
                    <a:latin typeface="Times New Roman" pitchFamily="24"/>
                    <a:ea typeface="Times New Roman" pitchFamily="24"/>
                  </a:rPr>
                  <a:t>C</a:t>
                </a:r>
                <a:r>
                  <a:rPr lang="zh-CN" altLang="zh-CN" sz="2400" b="0" i="0" u="none">
                    <a:solidFill>
                      <a:srgbClr val="000000"/>
                    </a:solidFill>
                    <a:effectLst/>
                    <a:latin typeface="白正" pitchFamily="24"/>
                    <a:ea typeface="宋体" pitchFamily="24"/>
                  </a:rPr>
                  <a:t>　</a:t>
                </a:r>
                <a:r>
                  <a:rPr lang="zh-CN" altLang="zh-CN" sz="2400" b="0" i="0" u="none">
                    <a:solidFill>
                      <a:srgbClr val="000000"/>
                    </a:solidFill>
                    <a:effectLst/>
                    <a:latin typeface="宋体" pitchFamily="24"/>
                    <a:ea typeface="宋体" pitchFamily="24"/>
                  </a:rPr>
                  <a:t>）</a:t>
                </a:r>
              </a:p>
            </p:txBody>
          </p:sp>
        </mc:Choice>
        <mc:Fallback xmlns:a16="http://schemas.microsoft.com/office/drawing/2014/main" xmlns:p14="http://schemas.microsoft.com/office/powerpoint/2010/main" xmlns:m="http://schemas.openxmlformats.org/officeDocument/2006/math" xmlns="">
          <p:sp>
            <p:nvSpPr>
              <p:cNvPr id="11621" name="yt_shape_11621" descr="{&quot;rangeId&quot;:15,&quot;hasSerialNum&quot;:1,&quot;mathAnswerShape&quot;:1}"/>
              <p:cNvSpPr txBox="1">
                <a:spLocks noRot="1" noChangeAspect="1" noMove="1" noResize="1" noEditPoints="1" noAdjustHandles="1" noChangeArrowheads="1" noChangeShapeType="1" noTextEdit="1"/>
              </p:cNvSpPr>
              <p:nvPr/>
            </p:nvSpPr>
            <p:spPr>
              <a:xfrm>
                <a:off x="540119" y="2408904"/>
                <a:ext cx="11111999" cy="1434047"/>
              </a:xfrm>
              <a:prstGeom prst="rect">
                <a:avLst/>
              </a:prstGeom>
              <a:blipFill>
                <a:blip r:embed="rId3"/>
                <a:stretch>
                  <a:fillRect l="-1701" t="-3404" b="-12766"/>
                </a:stretch>
              </a:blipFill>
            </p:spPr>
            <p:txBody>
              <a:bodyPr/>
              <a:lstStyle/>
              <a:p>
                <a:r>
                  <a:rPr lang="zh-CN" altLang="en-US">
                    <a:noFill/>
                  </a:rPr>
                  <a:t> </a:t>
                </a:r>
              </a:p>
            </p:txBody>
          </p:sp>
        </mc:Fallback>
      </mc:AlternateContent>
      <p:graphicFrame>
        <p:nvGraphicFramePr>
          <p:cNvPr id="11626" name="yt_table_11626_skip" title="H_37.44">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799064602"/>
              </p:ext>
            </p:extLst>
          </p:nvPr>
        </p:nvGraphicFramePr>
        <p:xfrm>
          <a:off x="540000" y="3893739"/>
          <a:ext cx="8082916" cy="475488"/>
        </p:xfrm>
        <a:graphic>
          <a:graphicData uri="http://schemas.openxmlformats.org/drawingml/2006/table">
            <a:tbl>
              <a:tblPr/>
              <a:tblGrid>
                <a:gridCol w="2262505">
                  <a:extLst>
                    <a:ext uri="{9D8B030D-6E8A-4147-A177-3AD203B41FA5}">
                      <a16:colId xmlns:a16="http://schemas.microsoft.com/office/drawing/2014/main" val="10235"/>
                    </a:ext>
                  </a:extLst>
                </a:gridCol>
                <a:gridCol w="2245043">
                  <a:extLst>
                    <a:ext uri="{9D8B030D-6E8A-4147-A177-3AD203B41FA5}">
                      <a16:colId xmlns:a16="http://schemas.microsoft.com/office/drawing/2014/main" val="10236"/>
                    </a:ext>
                  </a:extLst>
                </a:gridCol>
                <a:gridCol w="2245043">
                  <a:extLst>
                    <a:ext uri="{9D8B030D-6E8A-4147-A177-3AD203B41FA5}">
                      <a16:colId xmlns:a16="http://schemas.microsoft.com/office/drawing/2014/main" val="10237"/>
                    </a:ext>
                  </a:extLst>
                </a:gridCol>
                <a:gridCol w="1330325">
                  <a:extLst>
                    <a:ext uri="{9D8B030D-6E8A-4147-A177-3AD203B41FA5}">
                      <a16:colId xmlns:a16="http://schemas.microsoft.com/office/drawing/2014/main" val="10238"/>
                    </a:ext>
                  </a:extLst>
                </a:gridCol>
              </a:tblGrid>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A.1</a:t>
                      </a:r>
                      <a:r>
                        <a:rPr lang="zh-CN" altLang="zh-CN" sz="2400" b="0" i="0" u="none">
                          <a:solidFill>
                            <a:srgbClr val="000000"/>
                          </a:solidFill>
                          <a:effectLst/>
                          <a:latin typeface="白正" pitchFamily="24"/>
                          <a:ea typeface="宋体" pitchFamily="24"/>
                        </a:rPr>
                        <a:t>个</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B.2</a:t>
                      </a:r>
                      <a:r>
                        <a:rPr lang="zh-CN" altLang="zh-CN" sz="2400" b="0" i="0" u="none">
                          <a:solidFill>
                            <a:srgbClr val="000000"/>
                          </a:solidFill>
                          <a:effectLst/>
                          <a:latin typeface="白正" pitchFamily="24"/>
                          <a:ea typeface="宋体" pitchFamily="24"/>
                        </a:rPr>
                        <a:t>个</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C.3</a:t>
                      </a:r>
                      <a:r>
                        <a:rPr lang="zh-CN" altLang="zh-CN" sz="2400" b="0" i="0" u="none">
                          <a:solidFill>
                            <a:srgbClr val="000000"/>
                          </a:solidFill>
                          <a:effectLst/>
                          <a:latin typeface="白正" pitchFamily="24"/>
                          <a:ea typeface="宋体" pitchFamily="24"/>
                        </a:rPr>
                        <a:t>个</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D.4</a:t>
                      </a:r>
                      <a:r>
                        <a:rPr lang="zh-CN" altLang="zh-CN" sz="2400" b="0" i="0" u="none">
                          <a:solidFill>
                            <a:srgbClr val="000000"/>
                          </a:solidFill>
                          <a:effectLst/>
                          <a:latin typeface="白正" pitchFamily="24"/>
                          <a:ea typeface="宋体" pitchFamily="24"/>
                        </a:rPr>
                        <a:t>个</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151"/>
                  </a:ext>
                </a:extLst>
              </a:tr>
            </a:tbl>
          </a:graphicData>
        </a:graphic>
      </p:graphicFrame>
      <p:grpSp>
        <p:nvGrpSpPr>
          <p:cNvPr id="11623" name="yt_shape_11623_skip" title="H_126.5811">
            <a:extLst>
              <a:ext uri="{FF2B5EF4-FFF2-40B4-BE49-F238E27FC236}">
                <a16:creationId xmlns:a16="http://schemas.microsoft.com/office/drawing/2014/main" id="{249740F1-2B05-4C5A-B423-6F681AEFABC2}"/>
              </a:ext>
            </a:extLst>
          </p:cNvPr>
          <p:cNvGrpSpPr/>
          <p:nvPr/>
        </p:nvGrpSpPr>
        <p:grpSpPr>
          <a:xfrm>
            <a:off x="9131587" y="3893739"/>
            <a:ext cx="2518450" cy="1607580"/>
            <a:chOff x="0" y="0"/>
            <a:chExt cx="2518450" cy="1607580"/>
          </a:xfrm>
        </p:grpSpPr>
        <p:pic>
          <p:nvPicPr>
            <p:cNvPr id="2" name="yt_image_11623">
              <a:extLst>
                <a:ext uri="">
                  <a16:creationId xmlns:mc="http://schemas.openxmlformats.org/markup-compatibility/2006" xmlns:a14="http://schemas.microsoft.com/office/drawing/2010/main" xmlns:p14="http://schemas.microsoft.com/office/powerpoint/2010/main" xmlns:a16="http://schemas.microsoft.com/office/drawing/2014/main" xmlns:m="http://schemas.openxmlformats.org/officeDocument/2006/math" xmlns="" id="{5351258F-BC95-41E6-9372-C2FE361B0291}"/>
                </a:ext>
              </a:extLst>
            </p:cNvPr>
            <p:cNvPicPr>
              <a:picLocks noChangeAspect="1" noChangeArrowheads="1"/>
            </p:cNvPicPr>
            <p:nvPr/>
          </p:nvPicPr>
          <p:blipFill>
            <a:blip r:embed="rId4" cstate="print"/>
            <a:srcRect/>
            <a:stretch>
              <a:fillRect/>
            </a:stretch>
          </p:blipFill>
          <p:spPr bwMode="auto">
            <a:xfrm>
              <a:off x="0" y="0"/>
              <a:ext cx="2518450" cy="1211580"/>
            </a:xfrm>
            <a:prstGeom prst="rect">
              <a:avLst/>
            </a:prstGeom>
            <a:noFill/>
            <a:extLst>
              <a:ext uri="{909E8E84-426E-40DD-AFC4-6F175D3DCCD1}">
                <a14:hiddenFill xmlns:a14="http://schemas.microsoft.com/office/drawing/2010/main">
                  <a:solidFill>
                    <a:srgbClr val="FFFFFF"/>
                  </a:solidFill>
                </a14:hiddenFill>
              </a:ext>
            </a:extLst>
          </p:spPr>
        </p:pic>
        <p:sp>
          <p:nvSpPr>
            <p:cNvPr id="11625" name="yt_shape_11625"/>
            <p:cNvSpPr txBox="1"/>
            <p:nvPr/>
          </p:nvSpPr>
          <p:spPr>
            <a:xfrm>
              <a:off x="725944" y="1247580"/>
              <a:ext cx="1102562" cy="360000"/>
            </a:xfrm>
            <a:prstGeom prst="rect">
              <a:avLst/>
            </a:prstGeom>
          </p:spPr>
          <p:txBody>
            <a:bodyPr vert="horz" wrap="square" lIns="0" tIns="0" rIns="0" bIns="0" rtlCol="0">
              <a:spAutoFit/>
            </a:bodyPr>
            <a:lstStyle/>
            <a:p>
              <a:pPr algn="ctr" eaLnBrk="1" latinLnBrk="0" hangingPunct="0">
                <a:lnSpc>
                  <a:spcPct val="129999"/>
                </a:lnSpc>
              </a:pPr>
              <a:r>
                <a:rPr lang="zh-CN" altLang="zh-CN" sz="2400" b="0" i="0" u="none">
                  <a:solidFill>
                    <a:srgbClr val="000000"/>
                  </a:solidFill>
                  <a:effectLst/>
                  <a:latin typeface="白正" pitchFamily="24"/>
                  <a:ea typeface="宋体" pitchFamily="24"/>
                </a:rPr>
                <a:t>第</a:t>
              </a:r>
              <a:r>
                <a:rPr lang="en-US" altLang="zh-CN" sz="2400" b="0" i="0" u="none">
                  <a:solidFill>
                    <a:srgbClr val="000000"/>
                  </a:solidFill>
                  <a:effectLst/>
                  <a:latin typeface="Times New Roman" pitchFamily="24"/>
                  <a:ea typeface="Times New Roman" pitchFamily="24"/>
                </a:rPr>
                <a:t>7</a:t>
              </a:r>
              <a:r>
                <a:rPr lang="zh-CN" altLang="zh-CN" sz="2400" b="0" i="0" u="none">
                  <a:solidFill>
                    <a:srgbClr val="000000"/>
                  </a:solidFill>
                  <a:effectLst/>
                  <a:latin typeface="白正" pitchFamily="24"/>
                  <a:ea typeface="宋体" pitchFamily="24"/>
                </a:rPr>
                <a:t>题图</a:t>
              </a:r>
            </a:p>
          </p:txBody>
        </p:sp>
      </p:grpSp>
      <p:sp>
        <p:nvSpPr>
          <p:cNvPr id="3" name="文本框 2">
            <a:extLst>
              <a:ext uri="{FF2B5EF4-FFF2-40B4-BE49-F238E27FC236}">
                <a16:creationId xmlns:a16="http://schemas.microsoft.com/office/drawing/2014/main" id="{A8C7B4A1-F31F-B341-2185-2401389F139D}"/>
              </a:ext>
            </a:extLst>
          </p:cNvPr>
          <p:cNvSpPr txBox="1"/>
          <p:nvPr/>
        </p:nvSpPr>
        <p:spPr>
          <a:xfrm>
            <a:off x="2278908" y="3357906"/>
            <a:ext cx="3832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C</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Lst>
  </p:timing>
</p:sld>
</file>

<file path=ppt/theme/theme1.xml><?xml version="1.0" encoding="utf-8"?>
<a:theme xmlns:a="http://schemas.openxmlformats.org/drawingml/2006/main" name="1_默认设计模板">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TotalTime>
  <Words>1828</Words>
  <Application>Microsoft Office PowerPoint</Application>
  <PresentationFormat>宽屏</PresentationFormat>
  <Paragraphs>145</Paragraphs>
  <Slides>16</Slides>
  <Notes>0</Notes>
  <HiddenSlides>0</HiddenSlides>
  <MMClips>0</MMClips>
  <ScaleCrop>false</ScaleCrop>
  <HeadingPairs>
    <vt:vector size="6" baseType="variant">
      <vt:variant>
        <vt:lpstr>已用的字体</vt:lpstr>
      </vt:variant>
      <vt:variant>
        <vt:i4>10</vt:i4>
      </vt:variant>
      <vt:variant>
        <vt:lpstr>主题</vt:lpstr>
      </vt:variant>
      <vt:variant>
        <vt:i4>2</vt:i4>
      </vt:variant>
      <vt:variant>
        <vt:lpstr>幻灯片标题</vt:lpstr>
      </vt:variant>
      <vt:variant>
        <vt:i4>16</vt:i4>
      </vt:variant>
    </vt:vector>
  </HeadingPairs>
  <TitlesOfParts>
    <vt:vector size="28" baseType="lpstr">
      <vt:lpstr>白正</vt:lpstr>
      <vt:lpstr>等线</vt:lpstr>
      <vt:lpstr>等线 Light</vt:lpstr>
      <vt:lpstr>黑体</vt:lpstr>
      <vt:lpstr>宋体</vt:lpstr>
      <vt:lpstr>微软雅黑</vt:lpstr>
      <vt:lpstr>Arial</vt:lpstr>
      <vt:lpstr>Calibri Light</vt:lpstr>
      <vt:lpstr>Cambria Math</vt:lpstr>
      <vt:lpstr>Times New Roman</vt:lpstr>
      <vt:lpstr>1_默认设计模板</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未知用户</dc:creator>
  <cp:lastModifiedBy>EDY</cp:lastModifiedBy>
  <cp:revision>47</cp:revision>
  <dcterms:created xsi:type="dcterms:W3CDTF">2023-05-05T05:33:04Z</dcterms:created>
  <dcterms:modified xsi:type="dcterms:W3CDTF">2023-11-20T08:11:08Z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0C5E138ED4E042E8ADCB33B52D9BA193</vt:lpwstr>
  </property>
  <property fmtid="{D5CDD505-2E9C-101B-9397-08002B2CF9AE}" pid="3" name="KSOProductBuildVer">
    <vt:lpwstr>2052-3.9.0.6159</vt:lpwstr>
  </property>
</Properties>
</file>