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88" r:id="rId5"/>
    <p:sldId id="365" r:id="rId6"/>
    <p:sldId id="368" r:id="rId7"/>
    <p:sldId id="370" r:id="rId8"/>
    <p:sldId id="371" r:id="rId9"/>
    <p:sldId id="377" r:id="rId10"/>
    <p:sldId id="381" r:id="rId11"/>
    <p:sldId id="385" r:id="rId12"/>
    <p:sldId id="386" r:id="rId13"/>
    <p:sldId id="389" r:id="rId14"/>
    <p:sldId id="390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6" name="yt_image_13326" title="H_25.9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831" y="2993459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9" name="yt_shape_13329"/>
          <p:cNvSpPr txBox="1"/>
          <p:nvPr/>
        </p:nvSpPr>
        <p:spPr>
          <a:xfrm>
            <a:off x="540120" y="35624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一般地，形如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为常数，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的函数叫做一次函数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，所以，正比例函数是一种特殊的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一次函数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6234602-36E5-9B0B-E981-30320C9AA75D}"/>
              </a:ext>
            </a:extLst>
          </p:cNvPr>
          <p:cNvSpPr txBox="1"/>
          <p:nvPr/>
        </p:nvSpPr>
        <p:spPr>
          <a:xfrm>
            <a:off x="3633047" y="3515649"/>
            <a:ext cx="121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587B1E-4BCC-5469-6C7F-81FB54500CE0}"/>
              </a:ext>
            </a:extLst>
          </p:cNvPr>
          <p:cNvSpPr txBox="1"/>
          <p:nvPr/>
        </p:nvSpPr>
        <p:spPr>
          <a:xfrm>
            <a:off x="1804247" y="3991137"/>
            <a:ext cx="75476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9DBE33-B540-15BB-9270-EF05C46A72B4}"/>
              </a:ext>
            </a:extLst>
          </p:cNvPr>
          <p:cNvSpPr txBox="1"/>
          <p:nvPr/>
        </p:nvSpPr>
        <p:spPr>
          <a:xfrm>
            <a:off x="7255721" y="3991137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一次函数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DD7D860-6A6C-0E86-5988-8574DAE8AC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25" y="2256978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0" name="yt_shape_13390"/>
          <p:cNvSpPr txBox="1"/>
          <p:nvPr/>
        </p:nvSpPr>
        <p:spPr>
          <a:xfrm>
            <a:off x="540119" y="141929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盘江书院单元卷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spc="150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spc="150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spc="150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成正比例，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spc="150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成正比例，且当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；当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的函数关系式，并判断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是否为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的一次函数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91" name="yt_shape_13391"/>
              <p:cNvSpPr txBox="1"/>
              <p:nvPr/>
            </p:nvSpPr>
            <p:spPr>
              <a:xfrm>
                <a:off x="540000" y="2858860"/>
                <a:ext cx="4772717" cy="2939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依题意得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&amp;2=3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的一次函数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391" name="yt_shape_13391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58860"/>
                <a:ext cx="4772717" cy="2939844"/>
              </a:xfrm>
              <a:prstGeom prst="rect">
                <a:avLst/>
              </a:prstGeom>
              <a:blipFill>
                <a:blip r:embed="rId2"/>
                <a:stretch>
                  <a:fillRect l="-3959" t="-1867" b="-5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943DFDB-3209-94D8-DF3B-C0DF09B90F5B}"/>
              </a:ext>
            </a:extLst>
          </p:cNvPr>
          <p:cNvSpPr txBox="1"/>
          <p:nvPr/>
        </p:nvSpPr>
        <p:spPr>
          <a:xfrm>
            <a:off x="449989" y="2812054"/>
            <a:ext cx="4596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42351C-E78B-E9E3-9094-F825ED8F34F4}"/>
              </a:ext>
            </a:extLst>
          </p:cNvPr>
          <p:cNvSpPr txBox="1"/>
          <p:nvPr/>
        </p:nvSpPr>
        <p:spPr>
          <a:xfrm>
            <a:off x="449989" y="3287542"/>
            <a:ext cx="4334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依题意得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D98D1A2-EF3D-DF26-7905-B9B3D0D87B46}"/>
                  </a:ext>
                </a:extLst>
              </p:cNvPr>
              <p:cNvSpPr txBox="1"/>
              <p:nvPr/>
            </p:nvSpPr>
            <p:spPr>
              <a:xfrm>
                <a:off x="449989" y="3763030"/>
                <a:ext cx="490664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&amp;2=3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7, 'mathAnswerShape': 1}">
                <a:extLst>
                  <a:ext uri="{FF2B5EF4-FFF2-40B4-BE49-F238E27FC236}">
                    <a16:creationId xmlns:a16="http://schemas.microsoft.com/office/drawing/2014/main" id="{3D98D1A2-EF3D-DF26-7905-B9B3D0D87B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63030"/>
                <a:ext cx="4906645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8D233F6-FF95-E627-438E-05783043400C}"/>
              </a:ext>
            </a:extLst>
          </p:cNvPr>
          <p:cNvSpPr txBox="1"/>
          <p:nvPr/>
        </p:nvSpPr>
        <p:spPr>
          <a:xfrm>
            <a:off x="449989" y="4823608"/>
            <a:ext cx="392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68C7060-D3BA-66E0-A3D3-A0DF6490F52B}"/>
              </a:ext>
            </a:extLst>
          </p:cNvPr>
          <p:cNvSpPr txBox="1"/>
          <p:nvPr/>
        </p:nvSpPr>
        <p:spPr>
          <a:xfrm>
            <a:off x="449989" y="5299095"/>
            <a:ext cx="2659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的一次函数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4" name="yt_shape_13394"/>
          <p:cNvSpPr txBox="1"/>
          <p:nvPr/>
        </p:nvSpPr>
        <p:spPr>
          <a:xfrm>
            <a:off x="540000" y="1291257"/>
            <a:ext cx="3854966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393" name="yt_image_13393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91257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96" name="yt_shape_13396"/>
          <p:cNvSpPr txBox="1"/>
          <p:nvPr/>
        </p:nvSpPr>
        <p:spPr>
          <a:xfrm>
            <a:off x="540119" y="1988840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张老师计划到超市购买甲种文具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个，他到超市后发现还有乙种文具可供选择，如果调整文具的购买品种，每减少购买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个甲种文具，需增加购买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个乙种文具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设购买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个甲种文具时，需购买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个乙种文具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当减少购买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个甲种文具时，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99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之间的函数解析式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根据题意，得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之间的函数解析式为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AE8BDAC-CF85-6722-E25A-2FB30E7FDE48}"/>
              </a:ext>
            </a:extLst>
          </p:cNvPr>
          <p:cNvSpPr txBox="1"/>
          <p:nvPr/>
        </p:nvSpPr>
        <p:spPr>
          <a:xfrm>
            <a:off x="6071446" y="3368498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871022-C691-958E-CF28-EC8391A0E929}"/>
              </a:ext>
            </a:extLst>
          </p:cNvPr>
          <p:cNvSpPr txBox="1"/>
          <p:nvPr/>
        </p:nvSpPr>
        <p:spPr>
          <a:xfrm>
            <a:off x="7730382" y="336849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6E9A89-3185-0ACB-DD80-CA82F77319AD}"/>
              </a:ext>
            </a:extLst>
          </p:cNvPr>
          <p:cNvSpPr txBox="1"/>
          <p:nvPr/>
        </p:nvSpPr>
        <p:spPr>
          <a:xfrm>
            <a:off x="450108" y="4319474"/>
            <a:ext cx="7519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根据题意，得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DFC5FC-DF7D-A268-9BFF-6B1A15590D2D}"/>
              </a:ext>
            </a:extLst>
          </p:cNvPr>
          <p:cNvSpPr txBox="1"/>
          <p:nvPr/>
        </p:nvSpPr>
        <p:spPr>
          <a:xfrm>
            <a:off x="450108" y="4794962"/>
            <a:ext cx="5672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之间的函数解析式为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0" name="yt_shape_13400"/>
          <p:cNvSpPr txBox="1"/>
          <p:nvPr/>
        </p:nvSpPr>
        <p:spPr>
          <a:xfrm>
            <a:off x="540119" y="180897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已知甲种文具每个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元，乙种文具每个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元，张老师购买这两种文具共用去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元，则甲、乙两种文具各购买了多少个？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01" name="yt_shape_13401"/>
              <p:cNvSpPr txBox="1"/>
              <p:nvPr/>
            </p:nvSpPr>
            <p:spPr>
              <a:xfrm>
                <a:off x="540000" y="2775269"/>
                <a:ext cx="8659422" cy="14994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根据题意，得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=540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之间的函数解析故甲、乙两种文具分别购买了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个和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401" name="yt_shape_134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75269"/>
                <a:ext cx="8659422" cy="1499449"/>
              </a:xfrm>
              <a:prstGeom prst="rect">
                <a:avLst/>
              </a:prstGeom>
              <a:blipFill>
                <a:blip r:embed="rId2"/>
                <a:stretch>
                  <a:fillRect l="-2183" r="-1197" b="-11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DDFABD2-81DC-08CF-0A29-81B303507674}"/>
                  </a:ext>
                </a:extLst>
              </p:cNvPr>
              <p:cNvSpPr txBox="1"/>
              <p:nvPr/>
            </p:nvSpPr>
            <p:spPr>
              <a:xfrm>
                <a:off x="449989" y="2728463"/>
                <a:ext cx="785126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根据题意，得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=540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DDFABD2-81DC-08CF-0A29-81B3035076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28463"/>
                <a:ext cx="7851267" cy="1154189"/>
              </a:xfrm>
              <a:prstGeom prst="rect">
                <a:avLst/>
              </a:prstGeom>
              <a:blipFill>
                <a:blip r:embed="rId3"/>
                <a:stretch>
                  <a:fillRect l="-12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DEF58EA-D729-272E-4FF7-335FA51BD45C}"/>
              </a:ext>
            </a:extLst>
          </p:cNvPr>
          <p:cNvSpPr txBox="1"/>
          <p:nvPr/>
        </p:nvSpPr>
        <p:spPr>
          <a:xfrm>
            <a:off x="449989" y="3789040"/>
            <a:ext cx="8755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之间的函数解析故甲、乙两种文具分别购买了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个和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t_image_13403">
            <a:extLst>
              <a:ext uri="">
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2427" y="2276872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3405"/>
          <p:cNvSpPr txBox="1"/>
          <p:nvPr/>
        </p:nvSpPr>
        <p:spPr>
          <a:xfrm>
            <a:off x="540119" y="2938325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变为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，所以说正比例函数是特殊的一次函数，但一次函数不一定是正比例函数，即一次函数包含正比例函数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491609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30" name="yt_image_13330" title="H_25.92">
            <a:extLst>
              <a:ext uri="">
                <a16:creationId xmlns="" xmlns:a14="http://schemas.microsoft.com/office/drawing/2010/main" xmlns:mc="http://schemas.openxmlformats.org/markup-compatibility/2006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1752973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333" name="yt_shape_13333"/>
              <p:cNvSpPr txBox="1"/>
              <p:nvPr/>
            </p:nvSpPr>
            <p:spPr>
              <a:xfrm>
                <a:off x="540120" y="2132856"/>
                <a:ext cx="11111999" cy="10926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下列函数解析式：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，其中一次函数的个数是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3333" name="yt_shape_133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132856"/>
                <a:ext cx="11111999" cy="1092671"/>
              </a:xfrm>
              <a:prstGeom prst="rect">
                <a:avLst/>
              </a:prstGeom>
              <a:blipFill>
                <a:blip r:embed="rId3"/>
                <a:stretch>
                  <a:fillRect l="-1701" b="-15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335" name="yt_table_1333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154614"/>
              </p:ext>
            </p:extLst>
          </p:nvPr>
        </p:nvGraphicFramePr>
        <p:xfrm>
          <a:off x="540000" y="3276315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438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3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40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4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3"/>
                  </a:ext>
                </a:extLst>
              </a:tr>
            </a:tbl>
          </a:graphicData>
        </a:graphic>
      </p:graphicFrame>
      <p:sp>
        <p:nvSpPr>
          <p:cNvPr id="13337" name="yt_shape_13337"/>
          <p:cNvSpPr txBox="1"/>
          <p:nvPr/>
        </p:nvSpPr>
        <p:spPr>
          <a:xfrm>
            <a:off x="540119" y="3802486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【自主解答】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B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ADA4C77-B355-482A-88E7-6CC0E8F0461D}"/>
              </a:ext>
            </a:extLst>
          </p:cNvPr>
          <p:cNvSpPr txBox="1"/>
          <p:nvPr/>
        </p:nvSpPr>
        <p:spPr>
          <a:xfrm>
            <a:off x="1059709" y="2086050"/>
            <a:ext cx="332486" cy="7676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2" name="yt_shape_13342"/>
          <p:cNvSpPr txBox="1"/>
          <p:nvPr/>
        </p:nvSpPr>
        <p:spPr>
          <a:xfrm>
            <a:off x="540119" y="429356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解得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所以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时，它是一次函数，此一次函数的解析式为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【方法归纳】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某函数是一次函数应满足的条件：一次项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或自变量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的指数为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，并且系数不为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同时还应注意，正比例函数也是一次函数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yt_shape_13337"/>
          <p:cNvSpPr txBox="1"/>
          <p:nvPr/>
        </p:nvSpPr>
        <p:spPr>
          <a:xfrm>
            <a:off x="540119" y="1340768"/>
            <a:ext cx="11111999" cy="28807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为何值时，它是一次函数？并求出这个一次函数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【思路分析】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是一次函数必须满足的条件：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【自主解答】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解：由一次函数的定义知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且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BBF010-A31B-E465-CF31-37A36E3A8AB0}"/>
              </a:ext>
            </a:extLst>
          </p:cNvPr>
          <p:cNvSpPr txBox="1"/>
          <p:nvPr/>
        </p:nvSpPr>
        <p:spPr>
          <a:xfrm>
            <a:off x="1059708" y="1268760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6" name="yt_shape_13346"/>
          <p:cNvSpPr txBox="1"/>
          <p:nvPr/>
        </p:nvSpPr>
        <p:spPr>
          <a:xfrm>
            <a:off x="540000" y="1512672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345" name="yt_image_13345" title="H_51.39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12672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48" name="yt_shape_13348"/>
          <p:cNvSpPr txBox="1"/>
          <p:nvPr/>
        </p:nvSpPr>
        <p:spPr>
          <a:xfrm>
            <a:off x="540000" y="2215969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一次函数的定义</a:t>
            </a:r>
          </a:p>
        </p:txBody>
      </p:sp>
      <p:sp>
        <p:nvSpPr>
          <p:cNvPr id="13349" name="yt_shape_13349"/>
          <p:cNvSpPr txBox="1"/>
          <p:nvPr/>
        </p:nvSpPr>
        <p:spPr>
          <a:xfrm>
            <a:off x="540000" y="2720279"/>
            <a:ext cx="53604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下列函数中是一次函数的是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50" name="yt_table_13350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19153418"/>
                  </p:ext>
                </p:extLst>
              </p:nvPr>
            </p:nvGraphicFramePr>
            <p:xfrm>
              <a:off x="540000" y="3199582"/>
              <a:ext cx="10282620" cy="635572"/>
            </p:xfrm>
            <a:graphic>
              <a:graphicData uri="http://schemas.openxmlformats.org/drawingml/2006/table">
                <a:tbl>
                  <a:tblPr/>
                  <a:tblGrid>
                    <a:gridCol w="2628837">
                      <a:extLst>
                        <a:ext uri="{9D8B030D-6E8A-4147-A177-3AD203B41FA5}">
                          <a16:colId xmlns:a16="http://schemas.microsoft.com/office/drawing/2014/main" val="10442"/>
                        </a:ext>
                      </a:extLst>
                    </a:gridCol>
                    <a:gridCol w="2956243">
                      <a:extLst>
                        <a:ext uri="{9D8B030D-6E8A-4147-A177-3AD203B41FA5}">
                          <a16:colId xmlns:a16="http://schemas.microsoft.com/office/drawing/2014/main" val="10443"/>
                        </a:ext>
                      </a:extLst>
                    </a:gridCol>
                    <a:gridCol w="2929255">
                      <a:extLst>
                        <a:ext uri="{9D8B030D-6E8A-4147-A177-3AD203B41FA5}">
                          <a16:colId xmlns:a16="http://schemas.microsoft.com/office/drawing/2014/main" val="10444"/>
                        </a:ext>
                      </a:extLst>
                    </a:gridCol>
                    <a:gridCol w="1768285">
                      <a:extLst>
                        <a:ext uri="{9D8B030D-6E8A-4147-A177-3AD203B41FA5}">
                          <a16:colId xmlns:a16="http://schemas.microsoft.com/office/drawing/2014/main" val="1044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350" name="yt_table_13350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19153418"/>
                  </p:ext>
                </p:extLst>
              </p:nvPr>
            </p:nvGraphicFramePr>
            <p:xfrm>
              <a:off x="540000" y="3199582"/>
              <a:ext cx="10282620" cy="674434"/>
            </p:xfrm>
            <a:graphic>
              <a:graphicData uri="http://schemas.openxmlformats.org/drawingml/2006/table">
                <a:tbl>
                  <a:tblPr/>
                  <a:tblGrid>
                    <a:gridCol w="2628837">
                      <a:extLst>
                        <a:ext uri="{9D8B030D-6E8A-4147-A177-3AD203B41FA5}">
                          <a16:colId xmlns:a16="http://schemas.microsoft.com/office/drawing/2014/main" val="10442"/>
                        </a:ext>
                      </a:extLst>
                    </a:gridCol>
                    <a:gridCol w="2956243">
                      <a:extLst>
                        <a:ext uri="{9D8B030D-6E8A-4147-A177-3AD203B41FA5}">
                          <a16:colId xmlns:a16="http://schemas.microsoft.com/office/drawing/2014/main" val="10443"/>
                        </a:ext>
                      </a:extLst>
                    </a:gridCol>
                    <a:gridCol w="2929255">
                      <a:extLst>
                        <a:ext uri="{9D8B030D-6E8A-4147-A177-3AD203B41FA5}">
                          <a16:colId xmlns:a16="http://schemas.microsoft.com/office/drawing/2014/main" val="10444"/>
                        </a:ext>
                      </a:extLst>
                    </a:gridCol>
                    <a:gridCol w="1768285">
                      <a:extLst>
                        <a:ext uri="{9D8B030D-6E8A-4147-A177-3AD203B41FA5}">
                          <a16:colId xmlns:a16="http://schemas.microsoft.com/office/drawing/2014/main" val="10445"/>
                        </a:ext>
                      </a:extLst>
                    </a:gridCol>
                  </a:tblGrid>
                  <a:tr h="67443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90741" b="-8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9072" r="-158969" b="-8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82069" b="-89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351" name="yt_shape_13351"/>
          <p:cNvSpPr txBox="1"/>
          <p:nvPr/>
        </p:nvSpPr>
        <p:spPr>
          <a:xfrm>
            <a:off x="540000" y="3885801"/>
            <a:ext cx="93086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是一次函数，则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应满足的条件为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52" name="yt_table_1335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735981"/>
              </p:ext>
            </p:extLst>
          </p:nvPr>
        </p:nvGraphicFramePr>
        <p:xfrm>
          <a:off x="540000" y="4365104"/>
          <a:ext cx="9987535" cy="475488"/>
        </p:xfrm>
        <a:graphic>
          <a:graphicData uri="http://schemas.openxmlformats.org/drawingml/2006/table">
            <a:tbl>
              <a:tblPr/>
              <a:tblGrid>
                <a:gridCol w="2628837">
                  <a:extLst>
                    <a:ext uri="{9D8B030D-6E8A-4147-A177-3AD203B41FA5}">
                      <a16:colId xmlns:a16="http://schemas.microsoft.com/office/drawing/2014/main" val="10446"/>
                    </a:ext>
                  </a:extLst>
                </a:gridCol>
                <a:gridCol w="2956243">
                  <a:extLst>
                    <a:ext uri="{9D8B030D-6E8A-4147-A177-3AD203B41FA5}">
                      <a16:colId xmlns:a16="http://schemas.microsoft.com/office/drawing/2014/main" val="10447"/>
                    </a:ext>
                  </a:extLst>
                </a:gridCol>
                <a:gridCol w="2929255">
                  <a:extLst>
                    <a:ext uri="{9D8B030D-6E8A-4147-A177-3AD203B41FA5}">
                      <a16:colId xmlns:a16="http://schemas.microsoft.com/office/drawing/2014/main" val="10448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104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5"/>
                  </a:ext>
                </a:extLst>
              </a:tr>
            </a:tbl>
          </a:graphicData>
        </a:graphic>
      </p:graphicFrame>
      <p:pic>
        <p:nvPicPr>
          <p:cNvPr id="3" name="yt_shape_1700218802828" title="H_28.801733">
            <a:extLst>
              <a:ext uri="{FF2B5EF4-FFF2-40B4-BE49-F238E27FC236}">
                <a16:creationId xmlns:a16="http://schemas.microsoft.com/office/drawing/2014/main" id="{6EEE0685-44B1-2268-6479-4EE7D2E945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5764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27036D-21B8-E4B9-C443-A72BB1D8A75B}"/>
              </a:ext>
            </a:extLst>
          </p:cNvPr>
          <p:cNvSpPr txBox="1"/>
          <p:nvPr/>
        </p:nvSpPr>
        <p:spPr>
          <a:xfrm>
            <a:off x="4945789" y="267347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F22729-366A-EBC9-1F5C-31716226F754}"/>
              </a:ext>
            </a:extLst>
          </p:cNvPr>
          <p:cNvSpPr txBox="1"/>
          <p:nvPr/>
        </p:nvSpPr>
        <p:spPr>
          <a:xfrm>
            <a:off x="8838339" y="383899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4" name="yt_shape_13354"/>
          <p:cNvSpPr txBox="1"/>
          <p:nvPr/>
        </p:nvSpPr>
        <p:spPr>
          <a:xfrm>
            <a:off x="540000" y="1725307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一次函数与正比例函数</a:t>
            </a:r>
          </a:p>
        </p:txBody>
      </p:sp>
      <p:sp>
        <p:nvSpPr>
          <p:cNvPr id="13355" name="yt_shape_13355"/>
          <p:cNvSpPr txBox="1"/>
          <p:nvPr/>
        </p:nvSpPr>
        <p:spPr>
          <a:xfrm>
            <a:off x="540000" y="2229617"/>
            <a:ext cx="41293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56" name="yt_table_1335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032715"/>
              </p:ext>
            </p:extLst>
          </p:nvPr>
        </p:nvGraphicFramePr>
        <p:xfrm>
          <a:off x="540000" y="2708920"/>
          <a:ext cx="7332664" cy="1901952"/>
        </p:xfrm>
        <a:graphic>
          <a:graphicData uri="http://schemas.openxmlformats.org/drawingml/2006/table">
            <a:tbl>
              <a:tblPr/>
              <a:tblGrid>
                <a:gridCol w="7332664">
                  <a:extLst>
                    <a:ext uri="{9D8B030D-6E8A-4147-A177-3AD203B41FA5}">
                      <a16:colId xmlns:a16="http://schemas.microsoft.com/office/drawing/2014/main" val="104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是正比例函数，也是一次函数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是一次函数，也是正比例函数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商品单价一定时，总金额与商品数量成正比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如果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是一次函数，那么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9"/>
                  </a:ext>
                </a:extLst>
              </a:tr>
            </a:tbl>
          </a:graphicData>
        </a:graphic>
      </p:graphicFrame>
      <p:pic>
        <p:nvPicPr>
          <p:cNvPr id="3" name="yt_shape_1700218802887" title="H_28.801733">
            <a:extLst>
              <a:ext uri="{FF2B5EF4-FFF2-40B4-BE49-F238E27FC236}">
                <a16:creationId xmlns:a16="http://schemas.microsoft.com/office/drawing/2014/main" id="{AAFBBEAC-85B6-EFBC-0EDA-D7E710078D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6698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E10C4C-A2BD-9084-5D45-D82CB79FF669}"/>
              </a:ext>
            </a:extLst>
          </p:cNvPr>
          <p:cNvSpPr txBox="1"/>
          <p:nvPr/>
        </p:nvSpPr>
        <p:spPr>
          <a:xfrm>
            <a:off x="3726589" y="218281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8" name="yt_shape_13358"/>
          <p:cNvSpPr txBox="1"/>
          <p:nvPr/>
        </p:nvSpPr>
        <p:spPr>
          <a:xfrm>
            <a:off x="540000" y="1714282"/>
            <a:ext cx="9986708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取何值时，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的一次函数？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根据一次函数的定义，有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为任意实数时，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的一次函数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取何值时，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的正比例函数？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根据正比例函数的定义，有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的正比例函数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A05E658-7F27-5A86-A152-06DF1772ACD8}"/>
              </a:ext>
            </a:extLst>
          </p:cNvPr>
          <p:cNvSpPr txBox="1"/>
          <p:nvPr/>
        </p:nvSpPr>
        <p:spPr>
          <a:xfrm>
            <a:off x="449989" y="2618452"/>
            <a:ext cx="9986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根据一次函数的定义，有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EEBAE9F-CF3A-2F66-2D57-644DD58AA52B}"/>
              </a:ext>
            </a:extLst>
          </p:cNvPr>
          <p:cNvSpPr txBox="1"/>
          <p:nvPr/>
        </p:nvSpPr>
        <p:spPr>
          <a:xfrm>
            <a:off x="449989" y="3093940"/>
            <a:ext cx="5928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为任意实数时，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的一次函数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54407F-7DB8-607E-9B18-4C5C5BB2483E}"/>
              </a:ext>
            </a:extLst>
          </p:cNvPr>
          <p:cNvSpPr txBox="1"/>
          <p:nvPr/>
        </p:nvSpPr>
        <p:spPr>
          <a:xfrm>
            <a:off x="449989" y="4044916"/>
            <a:ext cx="10070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根据正比例函数的定义，有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B8CF39-D470-B1E1-9D5D-D4C7F2B14697}"/>
              </a:ext>
            </a:extLst>
          </p:cNvPr>
          <p:cNvSpPr txBox="1"/>
          <p:nvPr/>
        </p:nvSpPr>
        <p:spPr>
          <a:xfrm>
            <a:off x="449989" y="4520404"/>
            <a:ext cx="2762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4E49EF0-B382-88D9-8A91-8B6A43E2ECF7}"/>
              </a:ext>
            </a:extLst>
          </p:cNvPr>
          <p:cNvSpPr txBox="1"/>
          <p:nvPr/>
        </p:nvSpPr>
        <p:spPr>
          <a:xfrm>
            <a:off x="449989" y="4995892"/>
            <a:ext cx="5776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的正比例函数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3" name="yt_shape_13363"/>
          <p:cNvSpPr txBox="1"/>
          <p:nvPr/>
        </p:nvSpPr>
        <p:spPr>
          <a:xfrm>
            <a:off x="540000" y="1196498"/>
            <a:ext cx="598561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根据实际问题列一次函数解析式</a:t>
            </a:r>
          </a:p>
        </p:txBody>
      </p:sp>
      <p:sp>
        <p:nvSpPr>
          <p:cNvPr id="13364" name="yt_shape_13364"/>
          <p:cNvSpPr txBox="1"/>
          <p:nvPr/>
        </p:nvSpPr>
        <p:spPr>
          <a:xfrm>
            <a:off x="540119" y="1700808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水池中贮水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，每小时放水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，则水池中的剩余水量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与放水的时间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500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我们知道，海拔高度每上升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，温度下降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6℃.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某时刻测量某市地面温度为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20℃.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设高出地面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处的温度为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的函数关系式为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是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的一次函数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00218802952" title="H_28.801733">
            <a:extLst>
              <a:ext uri="{FF2B5EF4-FFF2-40B4-BE49-F238E27FC236}">
                <a16:creationId xmlns:a16="http://schemas.microsoft.com/office/drawing/2014/main" id="{B401B53E-7CA0-CCB9-CE1B-15318EAA18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3817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1F36950-D3EB-648D-251B-FED0873EEA2C}"/>
              </a:ext>
            </a:extLst>
          </p:cNvPr>
          <p:cNvSpPr txBox="1"/>
          <p:nvPr/>
        </p:nvSpPr>
        <p:spPr>
          <a:xfrm>
            <a:off x="4344246" y="2101743"/>
            <a:ext cx="3921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8F9A43-727F-2DE0-D3D1-862608585610}"/>
              </a:ext>
            </a:extLst>
          </p:cNvPr>
          <p:cNvSpPr txBox="1"/>
          <p:nvPr/>
        </p:nvSpPr>
        <p:spPr>
          <a:xfrm>
            <a:off x="8092332" y="3052719"/>
            <a:ext cx="212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16C2F1-7398-51D3-71CE-F68E6FF17A86}"/>
              </a:ext>
            </a:extLst>
          </p:cNvPr>
          <p:cNvSpPr txBox="1"/>
          <p:nvPr/>
        </p:nvSpPr>
        <p:spPr>
          <a:xfrm>
            <a:off x="10783146" y="308046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366"/>
          <p:cNvSpPr txBox="1"/>
          <p:nvPr/>
        </p:nvSpPr>
        <p:spPr>
          <a:xfrm>
            <a:off x="540000" y="4100637"/>
            <a:ext cx="690894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因忽略一次函数的比例系数不为零而错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3367"/>
              <p:cNvSpPr txBox="1"/>
              <p:nvPr/>
            </p:nvSpPr>
            <p:spPr>
              <a:xfrm>
                <a:off x="540000" y="4604947"/>
                <a:ext cx="9139746" cy="481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是一次函数，则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9" name="yt_shape_133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04947"/>
                <a:ext cx="9139746" cy="481029"/>
              </a:xfrm>
              <a:prstGeom prst="rect">
                <a:avLst/>
              </a:prstGeom>
              <a:blipFill>
                <a:blip r:embed="rId3"/>
                <a:stretch>
                  <a:fillRect l="-2068" r="-1067" b="-392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yt_table_1336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746615"/>
              </p:ext>
            </p:extLst>
          </p:nvPr>
        </p:nvGraphicFramePr>
        <p:xfrm>
          <a:off x="540000" y="5136764"/>
          <a:ext cx="614108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45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52"/>
                    </a:ext>
                  </a:extLst>
                </a:gridCol>
                <a:gridCol w="1922463">
                  <a:extLst>
                    <a:ext uri="{9D8B030D-6E8A-4147-A177-3AD203B41FA5}">
                      <a16:colId xmlns:a16="http://schemas.microsoft.com/office/drawing/2014/main" val="104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0"/>
                  </a:ext>
                </a:extLst>
              </a:tr>
            </a:tbl>
          </a:graphicData>
        </a:graphic>
      </p:graphicFrame>
      <p:pic>
        <p:nvPicPr>
          <p:cNvPr id="11" name="yt_shape_1700218803010" title="H_28.801733">
            <a:extLst>
              <a:ext uri="{FF2B5EF4-FFF2-40B4-BE49-F238E27FC236}">
                <a16:creationId xmlns:a16="http://schemas.microsoft.com/office/drawing/2014/main" id="{83A05C90-CBD3-6E8D-3055-61EDE087AF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4142314"/>
            <a:ext cx="1355917" cy="365782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665BB1D6-A36F-0938-6CD6-7870A41347FD}"/>
              </a:ext>
            </a:extLst>
          </p:cNvPr>
          <p:cNvSpPr txBox="1"/>
          <p:nvPr/>
        </p:nvSpPr>
        <p:spPr>
          <a:xfrm>
            <a:off x="8688543" y="4634009"/>
            <a:ext cx="383285" cy="5231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1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2" name="yt_shape_13372"/>
          <p:cNvSpPr txBox="1"/>
          <p:nvPr/>
        </p:nvSpPr>
        <p:spPr>
          <a:xfrm>
            <a:off x="540000" y="1085858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371" name="yt_image_13371" title="H_50.49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85858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74" name="yt_shape_13374"/>
          <p:cNvSpPr txBox="1"/>
          <p:nvPr/>
        </p:nvSpPr>
        <p:spPr>
          <a:xfrm>
            <a:off x="540119" y="177772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关于函数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是常数，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，下列说法正确的有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的一次函数；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的正比例函数；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是正比例函数；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只有当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才是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的一次函数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3376" name="yt_table_1337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59875"/>
              </p:ext>
            </p:extLst>
          </p:nvPr>
        </p:nvGraphicFramePr>
        <p:xfrm>
          <a:off x="540000" y="3216465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454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455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456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1"/>
                  </a:ext>
                </a:extLst>
              </a:tr>
            </a:tbl>
          </a:graphicData>
        </a:graphic>
      </p:graphicFrame>
      <p:sp>
        <p:nvSpPr>
          <p:cNvPr id="13378" name="yt_shape_13378"/>
          <p:cNvSpPr txBox="1"/>
          <p:nvPr/>
        </p:nvSpPr>
        <p:spPr>
          <a:xfrm>
            <a:off x="540000" y="3742636"/>
            <a:ext cx="65210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成正比例，则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79" name="yt_table_1337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5269747"/>
              </p:ext>
            </p:extLst>
          </p:nvPr>
        </p:nvGraphicFramePr>
        <p:xfrm>
          <a:off x="540000" y="4221939"/>
          <a:ext cx="7209473" cy="950976"/>
        </p:xfrm>
        <a:graphic>
          <a:graphicData uri="http://schemas.openxmlformats.org/drawingml/2006/table">
            <a:tbl>
              <a:tblPr/>
              <a:tblGrid>
                <a:gridCol w="4507548">
                  <a:extLst>
                    <a:ext uri="{9D8B030D-6E8A-4147-A177-3AD203B41FA5}">
                      <a16:colId xmlns:a16="http://schemas.microsoft.com/office/drawing/2014/main" val="10458"/>
                    </a:ext>
                  </a:extLst>
                </a:gridCol>
                <a:gridCol w="2701925">
                  <a:extLst>
                    <a:ext uri="{9D8B030D-6E8A-4147-A177-3AD203B41FA5}">
                      <a16:colId xmlns:a16="http://schemas.microsoft.com/office/drawing/2014/main" val="104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正比例函数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一次函数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没有函数关系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以上均不正确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3"/>
                  </a:ext>
                </a:extLst>
              </a:tr>
            </a:tbl>
          </a:graphicData>
        </a:graphic>
      </p:graphicFrame>
      <p:sp>
        <p:nvSpPr>
          <p:cNvPr id="13381" name="yt_shape_13381"/>
          <p:cNvSpPr txBox="1"/>
          <p:nvPr/>
        </p:nvSpPr>
        <p:spPr>
          <a:xfrm>
            <a:off x="540120" y="52234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出租车收费按路程计算：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包括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收费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元；超过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每增加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加收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元，则路程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时，车费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CEB973-27BB-611C-0F3C-B843B0768F03}"/>
              </a:ext>
            </a:extLst>
          </p:cNvPr>
          <p:cNvSpPr txBox="1"/>
          <p:nvPr/>
        </p:nvSpPr>
        <p:spPr>
          <a:xfrm>
            <a:off x="9430596" y="1730921"/>
            <a:ext cx="383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345E16-2CAA-C641-C53F-14B98D39C3E0}"/>
              </a:ext>
            </a:extLst>
          </p:cNvPr>
          <p:cNvSpPr txBox="1"/>
          <p:nvPr/>
        </p:nvSpPr>
        <p:spPr>
          <a:xfrm>
            <a:off x="6095139" y="369583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835323-2D73-1AE7-2519-839581B31434}"/>
              </a:ext>
            </a:extLst>
          </p:cNvPr>
          <p:cNvSpPr txBox="1"/>
          <p:nvPr/>
        </p:nvSpPr>
        <p:spPr>
          <a:xfrm>
            <a:off x="9709996" y="5624428"/>
            <a:ext cx="1516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2" name="yt_shape_13382"/>
          <p:cNvSpPr txBox="1"/>
          <p:nvPr/>
        </p:nvSpPr>
        <p:spPr>
          <a:xfrm>
            <a:off x="540119" y="1099882"/>
            <a:ext cx="11316521" cy="52814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的值相等，那么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黄平二中月考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学校图书室有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本图书借给八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班的同学阅读，每人借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本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求剩余的图书数量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和借书的学生数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之间的函数关系式，并求自变量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当班里有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个学生借书时，剩余多少本？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本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当图书室剩余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本书时，这个班有多少名学生借书？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，解得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48.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这个班有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名学生借书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E34F3BE-08EA-EBC1-536D-2F204FD1783A}"/>
              </a:ext>
            </a:extLst>
          </p:cNvPr>
          <p:cNvSpPr txBox="1"/>
          <p:nvPr/>
        </p:nvSpPr>
        <p:spPr>
          <a:xfrm>
            <a:off x="11064552" y="106944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C0D078-3DD1-964A-F968-6C26F4252834}"/>
              </a:ext>
            </a:extLst>
          </p:cNvPr>
          <p:cNvSpPr txBox="1"/>
          <p:nvPr/>
        </p:nvSpPr>
        <p:spPr>
          <a:xfrm>
            <a:off x="450108" y="3412858"/>
            <a:ext cx="4928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054D3A-EFC8-56FD-A2AF-2A565C7EF2A3}"/>
              </a:ext>
            </a:extLst>
          </p:cNvPr>
          <p:cNvSpPr txBox="1"/>
          <p:nvPr/>
        </p:nvSpPr>
        <p:spPr>
          <a:xfrm>
            <a:off x="450108" y="4325857"/>
            <a:ext cx="6774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本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9E8E40-64D3-5A48-8B96-5A4D86A4A287}"/>
              </a:ext>
            </a:extLst>
          </p:cNvPr>
          <p:cNvSpPr txBox="1"/>
          <p:nvPr/>
        </p:nvSpPr>
        <p:spPr>
          <a:xfrm>
            <a:off x="450108" y="5305151"/>
            <a:ext cx="6604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657CAC-5563-EAD5-B42C-CDB22CFB046E}"/>
              </a:ext>
            </a:extLst>
          </p:cNvPr>
          <p:cNvSpPr txBox="1"/>
          <p:nvPr/>
        </p:nvSpPr>
        <p:spPr>
          <a:xfrm>
            <a:off x="450108" y="5780639"/>
            <a:ext cx="3609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这个班有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名学生借书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2006</Words>
  <Application>Microsoft Office PowerPoint</Application>
  <PresentationFormat>宽屏</PresentationFormat>
  <Paragraphs>123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50</cp:revision>
  <dcterms:created xsi:type="dcterms:W3CDTF">2023-05-05T05:33:04Z</dcterms:created>
  <dcterms:modified xsi:type="dcterms:W3CDTF">2023-11-20T08:13:28Z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