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8" r:id="rId7"/>
    <p:sldId id="389" r:id="rId8"/>
    <p:sldId id="369" r:id="rId9"/>
    <p:sldId id="378" r:id="rId10"/>
    <p:sldId id="381" r:id="rId11"/>
    <p:sldId id="382" r:id="rId12"/>
    <p:sldId id="387" r:id="rId13"/>
    <p:sldId id="392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108" y="2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bin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bin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4" name="yt_shape_11394"/>
          <p:cNvSpPr txBox="1"/>
          <p:nvPr/>
        </p:nvSpPr>
        <p:spPr>
          <a:xfrm>
            <a:off x="540000" y="1395802"/>
            <a:ext cx="280788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1158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393" name="yt_image_11393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95802"/>
            <a:ext cx="27880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96" name="yt_image_11396" title="H_281.6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8938" y="2420888"/>
            <a:ext cx="5354124" cy="3919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0" name="yt_shape_11460"/>
          <p:cNvSpPr txBox="1"/>
          <p:nvPr/>
        </p:nvSpPr>
        <p:spPr>
          <a:xfrm>
            <a:off x="540000" y="1040460"/>
            <a:ext cx="2417393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8138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459" name="yt_image_11459" title="H_50.0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40460"/>
            <a:ext cx="2401408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62" name="yt_shape_11462"/>
          <p:cNvSpPr txBox="1"/>
          <p:nvPr/>
        </p:nvSpPr>
        <p:spPr>
          <a:xfrm>
            <a:off x="540119" y="172661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如图，长方体的长为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离点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，一只蚂蚁如果沿着长方体的表面从点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爬到点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，需要爬行的最短距离是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464" name="yt_table_11464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76872295"/>
                  </p:ext>
                </p:extLst>
              </p:nvPr>
            </p:nvGraphicFramePr>
            <p:xfrm>
              <a:off x="540000" y="2686050"/>
              <a:ext cx="8714995" cy="525082"/>
            </p:xfrm>
            <a:graphic>
              <a:graphicData uri="http://schemas.openxmlformats.org/drawingml/2006/table">
                <a:tbl>
                  <a:tblPr/>
                  <a:tblGrid>
                    <a:gridCol w="2502345">
                      <a:extLst>
                        <a:ext uri="{9D8B030D-6E8A-4147-A177-3AD203B41FA5}">
                          <a16:colId xmlns:a16="http://schemas.microsoft.com/office/drawing/2014/main" val="10212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13"/>
                        </a:ext>
                      </a:extLst>
                    </a:gridCol>
                    <a:gridCol w="2926207">
                      <a:extLst>
                        <a:ext uri="{9D8B030D-6E8A-4147-A177-3AD203B41FA5}">
                          <a16:colId xmlns:a16="http://schemas.microsoft.com/office/drawing/2014/main" val="10214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21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29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C.10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D.35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464" name="yt_table_11464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76872295"/>
                  </p:ext>
                </p:extLst>
              </p:nvPr>
            </p:nvGraphicFramePr>
            <p:xfrm>
              <a:off x="540000" y="2686050"/>
              <a:ext cx="8714995" cy="525082"/>
            </p:xfrm>
            <a:graphic>
              <a:graphicData uri="http://schemas.openxmlformats.org/drawingml/2006/table">
                <a:tbl>
                  <a:tblPr/>
                  <a:tblGrid>
                    <a:gridCol w="2502345">
                      <a:extLst>
                        <a:ext uri="{9D8B030D-6E8A-4147-A177-3AD203B41FA5}">
                          <a16:colId xmlns:a16="http://schemas.microsoft.com/office/drawing/2014/main" val="10212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13"/>
                        </a:ext>
                      </a:extLst>
                    </a:gridCol>
                    <a:gridCol w="2926207">
                      <a:extLst>
                        <a:ext uri="{9D8B030D-6E8A-4147-A177-3AD203B41FA5}">
                          <a16:colId xmlns:a16="http://schemas.microsoft.com/office/drawing/2014/main" val="10214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215"/>
                        </a:ext>
                      </a:extLst>
                    </a:gridCol>
                  </a:tblGrid>
                  <a:tr h="5250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299" r="-248175" b="-241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7500" t="-2299" r="-40625" b="-241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D.35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463" name="yt_image_11463_skip" title="H_117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56111" y="2414288"/>
            <a:ext cx="1193635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DAA00A-5DBC-F647-290A-BAC88587132B}"/>
              </a:ext>
            </a:extLst>
          </p:cNvPr>
          <p:cNvSpPr txBox="1"/>
          <p:nvPr/>
        </p:nvSpPr>
        <p:spPr>
          <a:xfrm>
            <a:off x="8746382" y="215529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1465"/>
              <p:cNvSpPr txBox="1"/>
              <p:nvPr/>
            </p:nvSpPr>
            <p:spPr>
              <a:xfrm>
                <a:off x="540119" y="4005064"/>
                <a:ext cx="11111999" cy="19506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已知以直角三角形的两边分别为边长的正方形面积为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，则以第三边为边长的正方形的面积为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或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上的高，若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或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14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05064"/>
                <a:ext cx="11111999" cy="1950662"/>
              </a:xfrm>
              <a:prstGeom prst="rect">
                <a:avLst/>
              </a:prstGeom>
              <a:blipFill>
                <a:blip r:embed="rId5"/>
                <a:stretch>
                  <a:fillRect l="-1701" t="-2813" b="-8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A64873E3-B3A3-73DE-69DF-69F39D1B9CF5}"/>
              </a:ext>
            </a:extLst>
          </p:cNvPr>
          <p:cNvSpPr txBox="1"/>
          <p:nvPr/>
        </p:nvSpPr>
        <p:spPr>
          <a:xfrm>
            <a:off x="3193308" y="443374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43415E5-B0B1-8D44-F16C-D704DF265657}"/>
                  </a:ext>
                </a:extLst>
              </p:cNvPr>
              <p:cNvSpPr txBox="1"/>
              <p:nvPr/>
            </p:nvSpPr>
            <p:spPr>
              <a:xfrm>
                <a:off x="10949960" y="4955797"/>
                <a:ext cx="7009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43415E5-B0B1-8D44-F16C-D704DF2656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49960" y="4955797"/>
                <a:ext cx="700913" cy="613931"/>
              </a:xfrm>
              <a:prstGeom prst="rect">
                <a:avLst/>
              </a:prstGeom>
              <a:blipFill>
                <a:blip r:embed="rId6"/>
                <a:stretch>
                  <a:fillRect l="-13043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E009F6F-31CB-072D-B899-2EACE7454636}"/>
              </a:ext>
            </a:extLst>
          </p:cNvPr>
          <p:cNvCxnSpPr/>
          <p:nvPr/>
        </p:nvCxnSpPr>
        <p:spPr>
          <a:xfrm>
            <a:off x="10735171" y="5495409"/>
            <a:ext cx="8256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9A5902C-D398-603A-5649-F46C568B7B38}"/>
                  </a:ext>
                </a:extLst>
              </p:cNvPr>
              <p:cNvSpPr txBox="1"/>
              <p:nvPr/>
            </p:nvSpPr>
            <p:spPr>
              <a:xfrm>
                <a:off x="450108" y="5395166"/>
                <a:ext cx="1310514" cy="5541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9A5902C-D398-603A-5649-F46C568B7B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95166"/>
                <a:ext cx="1310514" cy="554114"/>
              </a:xfrm>
              <a:prstGeom prst="rect">
                <a:avLst/>
              </a:prstGeom>
              <a:blipFill>
                <a:blip r:embed="rId7"/>
                <a:stretch>
                  <a:fillRect l="-7442" t="-1099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  <p:bldP spid="10" grpId="0" build="allAtOnce"/>
      <p:bldP spid="1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" name="yt_shape_11469"/>
          <p:cNvSpPr txBox="1"/>
          <p:nvPr/>
        </p:nvSpPr>
        <p:spPr>
          <a:xfrm>
            <a:off x="540000" y="838724"/>
            <a:ext cx="2400978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468" name="yt_image_11468" title="H_50.0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8724"/>
            <a:ext cx="238518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71" name="yt_shape_11471"/>
          <p:cNvSpPr txBox="1"/>
          <p:nvPr/>
        </p:nvSpPr>
        <p:spPr>
          <a:xfrm>
            <a:off x="540120" y="1524879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滑撑杆在悬窗中应用广泛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如图，某款滑撑杆由滑道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、撑杆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组成，滑道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固定在窗台上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悬窗关闭或打开过程中，撑杆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的长度始终保持不变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当悬窗关闭时，如图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，此时点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重合，撑杆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恰与滑道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完全重合；当悬窗完全打开时，如图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，此时撑杆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与撑杆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恰成直角，即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，测量得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，撑杆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，求滑道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472" name="yt_image_11472" title="H_72.5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76120" y="4077072"/>
            <a:ext cx="4652488" cy="921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" name="yt_shape_11469"/>
          <p:cNvSpPr txBox="1"/>
          <p:nvPr/>
        </p:nvSpPr>
        <p:spPr>
          <a:xfrm>
            <a:off x="540000" y="838724"/>
            <a:ext cx="2400978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468" name="yt_image_11468" title="H_50.0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31830"/>
            <a:ext cx="238518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71" name="yt_shape_11471"/>
          <p:cNvSpPr txBox="1"/>
          <p:nvPr/>
        </p:nvSpPr>
        <p:spPr>
          <a:xfrm>
            <a:off x="540120" y="1417985"/>
            <a:ext cx="11111999" cy="18466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滑撑杆在悬窗中应用广泛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如图，某款滑撑杆由滑道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、撑杆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组成，滑道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固定在窗台上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悬窗关闭或打开过程中，撑杆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的长度始终保持不变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当悬窗关闭时，如图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，此时点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重合，撑杆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恰与滑道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完全重合；当悬窗完全打开时，如图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，此时撑杆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与撑杆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恰成直角，即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，测量得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，撑杆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，求滑道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472" name="yt_image_11472" title="H_72.5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76120" y="3378782"/>
            <a:ext cx="4652488" cy="921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1474"/>
          <p:cNvSpPr txBox="1"/>
          <p:nvPr/>
        </p:nvSpPr>
        <p:spPr>
          <a:xfrm>
            <a:off x="540000" y="3767026"/>
            <a:ext cx="5578450" cy="29546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51.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滑道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的长度为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51cm.</a:t>
            </a:r>
            <a:r>
              <a:rPr lang="zh-CN" altLang="zh-CN" sz="100" b="0" i="0" u="none" spc="-10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384FA25-F3B7-E946-1968-6CEC21C4D222}"/>
              </a:ext>
            </a:extLst>
          </p:cNvPr>
          <p:cNvSpPr txBox="1"/>
          <p:nvPr/>
        </p:nvSpPr>
        <p:spPr>
          <a:xfrm>
            <a:off x="449989" y="3236699"/>
            <a:ext cx="263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C5ED92A-94E6-087D-84A9-C3F7A504EAB9}"/>
              </a:ext>
            </a:extLst>
          </p:cNvPr>
          <p:cNvSpPr txBox="1"/>
          <p:nvPr/>
        </p:nvSpPr>
        <p:spPr>
          <a:xfrm>
            <a:off x="449989" y="3613873"/>
            <a:ext cx="3834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B2A0B5-BB24-76B9-614A-BB8AEA084399}"/>
              </a:ext>
            </a:extLst>
          </p:cNvPr>
          <p:cNvSpPr txBox="1"/>
          <p:nvPr/>
        </p:nvSpPr>
        <p:spPr>
          <a:xfrm>
            <a:off x="449989" y="4041843"/>
            <a:ext cx="570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41CE6A6-005D-DBDF-547B-8D6C117F3C08}"/>
              </a:ext>
            </a:extLst>
          </p:cNvPr>
          <p:cNvSpPr txBox="1"/>
          <p:nvPr/>
        </p:nvSpPr>
        <p:spPr>
          <a:xfrm>
            <a:off x="449989" y="4479546"/>
            <a:ext cx="201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BE96F86-3DF1-3DED-129D-BDF5B1F8B171}"/>
              </a:ext>
            </a:extLst>
          </p:cNvPr>
          <p:cNvSpPr txBox="1"/>
          <p:nvPr/>
        </p:nvSpPr>
        <p:spPr>
          <a:xfrm>
            <a:off x="449989" y="4907516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0FA692B-BF75-8D02-D918-CAF0B5BC2895}"/>
              </a:ext>
            </a:extLst>
          </p:cNvPr>
          <p:cNvSpPr txBox="1"/>
          <p:nvPr/>
        </p:nvSpPr>
        <p:spPr>
          <a:xfrm>
            <a:off x="449989" y="5355544"/>
            <a:ext cx="4488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89F3573-14A5-E602-93A5-556D093CD9BE}"/>
              </a:ext>
            </a:extLst>
          </p:cNvPr>
          <p:cNvSpPr txBox="1"/>
          <p:nvPr/>
        </p:nvSpPr>
        <p:spPr>
          <a:xfrm>
            <a:off x="449989" y="5754062"/>
            <a:ext cx="1610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51.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6A1EC43-51E2-A268-ED04-2C76FF618937}"/>
              </a:ext>
            </a:extLst>
          </p:cNvPr>
          <p:cNvSpPr txBox="1"/>
          <p:nvPr/>
        </p:nvSpPr>
        <p:spPr>
          <a:xfrm>
            <a:off x="449989" y="6201908"/>
            <a:ext cx="3490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滑道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的长度为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51cm.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2249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9" name="yt_shape_11399"/>
          <p:cNvSpPr txBox="1"/>
          <p:nvPr/>
        </p:nvSpPr>
        <p:spPr>
          <a:xfrm>
            <a:off x="540000" y="1151516"/>
            <a:ext cx="2434962" cy="5608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  <a:r>
              <a:rPr lang="en-US" altLang="zh-CN" sz="3050" b="0" i="0" u="none" spc="18300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</a:p>
        </p:txBody>
      </p:sp>
      <p:pic>
        <p:nvPicPr>
          <p:cNvPr id="11398" name="yt_image_11398" title="H_47.8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51516"/>
            <a:ext cx="2418787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01" name="yt_shape_11401"/>
          <p:cNvSpPr txBox="1"/>
          <p:nvPr/>
        </p:nvSpPr>
        <p:spPr>
          <a:xfrm>
            <a:off x="540000" y="1810246"/>
            <a:ext cx="395621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勾股定理及其应用</a:t>
            </a:r>
          </a:p>
        </p:txBody>
      </p:sp>
      <p:sp>
        <p:nvSpPr>
          <p:cNvPr id="11402" name="yt_shape_11402"/>
          <p:cNvSpPr txBox="1"/>
          <p:nvPr/>
        </p:nvSpPr>
        <p:spPr>
          <a:xfrm>
            <a:off x="540120" y="231455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贵阳十九中月考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勾股定理是人类最伟大的科学发现之一，在我国古算书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周髀算经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中早有记载，如图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，以直角三角形的各边为边分别向外作正方形，再把较小的两张正方形纸片按图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的方式放置在最大正方形内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若知道图中阴影部分的面积，则一定能求出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04" name="yt_table_1140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388373"/>
              </p:ext>
            </p:extLst>
          </p:nvPr>
        </p:nvGraphicFramePr>
        <p:xfrm>
          <a:off x="540000" y="4234254"/>
          <a:ext cx="5445125" cy="1901952"/>
        </p:xfrm>
        <a:graphic>
          <a:graphicData uri="http://schemas.openxmlformats.org/drawingml/2006/table">
            <a:tbl>
              <a:tblPr/>
              <a:tblGrid>
                <a:gridCol w="5445125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直角三角形的面积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最大正方形的面积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较小两个正方形重叠部分的面积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最大正方形与直角三角形的面积和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2"/>
                  </a:ext>
                </a:extLst>
              </a:tr>
            </a:tbl>
          </a:graphicData>
        </a:graphic>
      </p:graphicFrame>
      <p:pic>
        <p:nvPicPr>
          <p:cNvPr id="11403" name="yt_image_11403_skip" title="H_144.2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52869" y="4234254"/>
            <a:ext cx="2297120" cy="183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502377" title="H_28.84882">
            <a:extLst>
              <a:ext uri="{FF2B5EF4-FFF2-40B4-BE49-F238E27FC236}">
                <a16:creationId xmlns:a16="http://schemas.microsoft.com/office/drawing/2014/main" id="{9599655B-A6E3-3263-14D7-00F01999FD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51624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D56694-D623-EEA6-ADC3-87C9FEF375E8}"/>
              </a:ext>
            </a:extLst>
          </p:cNvPr>
          <p:cNvSpPr txBox="1"/>
          <p:nvPr/>
        </p:nvSpPr>
        <p:spPr>
          <a:xfrm>
            <a:off x="3498109" y="369421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6" name="yt_shape_11406"/>
          <p:cNvSpPr txBox="1"/>
          <p:nvPr/>
        </p:nvSpPr>
        <p:spPr>
          <a:xfrm>
            <a:off x="540119" y="18896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如图，在平面直角坐标系中，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长为半径画弧，交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轴的负半轴于点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1407" name="yt_shape_11407" title="H_153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8397" y="3001440"/>
            <a:ext cx="1615204" cy="1953909"/>
            <a:chOff x="0" y="0"/>
            <a:chExt cx="1615204" cy="1953909"/>
          </a:xfrm>
        </p:grpSpPr>
        <p:pic>
          <p:nvPicPr>
            <p:cNvPr id="2" name="yt_image_1140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5204" cy="1557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09" name="yt_shape_11409"/>
            <p:cNvSpPr txBox="1"/>
            <p:nvPr/>
          </p:nvSpPr>
          <p:spPr>
            <a:xfrm>
              <a:off x="274321" y="15939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89BC1A0-65A2-FC97-7344-37E4FDC504C3}"/>
              </a:ext>
            </a:extLst>
          </p:cNvPr>
          <p:cNvSpPr txBox="1"/>
          <p:nvPr/>
        </p:nvSpPr>
        <p:spPr>
          <a:xfrm>
            <a:off x="7087446" y="2318323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11" name="yt_shape_11411"/>
              <p:cNvSpPr txBox="1"/>
              <p:nvPr/>
            </p:nvSpPr>
            <p:spPr>
              <a:xfrm>
                <a:off x="540119" y="1907107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的正方形，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上一点，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绕着点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顺时针旋转到与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重合，则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11" name="yt_shape_11411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07107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806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16" name="yt_shape_11416"/>
          <p:cNvSpPr txBox="1"/>
          <p:nvPr/>
        </p:nvSpPr>
        <p:spPr>
          <a:xfrm>
            <a:off x="540000" y="498824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413" name="yt_shape_11413" title="H_148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4432" y="3055967"/>
            <a:ext cx="1603135" cy="1881900"/>
            <a:chOff x="0" y="0"/>
            <a:chExt cx="1603135" cy="1881900"/>
          </a:xfrm>
        </p:grpSpPr>
        <p:pic>
          <p:nvPicPr>
            <p:cNvPr id="2" name="yt_image_11413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03135" cy="1485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15" name="yt_shape_11415"/>
            <p:cNvSpPr txBox="1"/>
            <p:nvPr/>
          </p:nvSpPr>
          <p:spPr>
            <a:xfrm>
              <a:off x="268286" y="15219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47767D2-C631-C15C-0E6E-4F51227BF1CC}"/>
                  </a:ext>
                </a:extLst>
              </p:cNvPr>
              <p:cNvSpPr txBox="1"/>
              <p:nvPr/>
            </p:nvSpPr>
            <p:spPr>
              <a:xfrm>
                <a:off x="6746132" y="2348880"/>
                <a:ext cx="1173989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47767D2-C631-C15C-0E6E-4F51227BF1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6132" y="2348880"/>
                <a:ext cx="1173989" cy="554686"/>
              </a:xfrm>
              <a:prstGeom prst="rect">
                <a:avLst/>
              </a:prstGeom>
              <a:blipFill>
                <a:blip r:embed="rId4"/>
                <a:stretch>
                  <a:fillRect l="-8333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417" name="yt_shape_11417"/>
              <p:cNvSpPr txBox="1"/>
              <p:nvPr/>
            </p:nvSpPr>
            <p:spPr>
              <a:xfrm>
                <a:off x="540119" y="1430345"/>
                <a:ext cx="11111999" cy="42449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，其顶点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为坐标原点，点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在第二象限，点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轴负半轴上，若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由勾股定理，得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又由三角形的面积可知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1417" name="yt_shape_114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0345"/>
                <a:ext cx="11111999" cy="4244945"/>
              </a:xfrm>
              <a:prstGeom prst="rect">
                <a:avLst/>
              </a:prstGeom>
              <a:blipFill>
                <a:blip r:embed="rId2"/>
                <a:stretch>
                  <a:fillRect l="-1701" t="-1293" r="-384" b="-14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22" name="yt_image_11422" title="H_112.2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69053" y="3068960"/>
            <a:ext cx="2182946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4D0F26-368C-45B1-0E9B-DFFFD2CC6227}"/>
              </a:ext>
            </a:extLst>
          </p:cNvPr>
          <p:cNvSpPr txBox="1"/>
          <p:nvPr/>
        </p:nvSpPr>
        <p:spPr>
          <a:xfrm>
            <a:off x="450108" y="2859597"/>
            <a:ext cx="5583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BB6C397-087E-4987-17A3-8FC385C37B9A}"/>
                  </a:ext>
                </a:extLst>
              </p:cNvPr>
              <p:cNvSpPr txBox="1"/>
              <p:nvPr/>
            </p:nvSpPr>
            <p:spPr>
              <a:xfrm>
                <a:off x="450108" y="3335085"/>
                <a:ext cx="3066416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BB6C397-087E-4987-17A3-8FC385C37B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35085"/>
                <a:ext cx="3066416" cy="618693"/>
              </a:xfrm>
              <a:prstGeom prst="rect">
                <a:avLst/>
              </a:prstGeom>
              <a:blipFill>
                <a:blip r:embed="rId4"/>
                <a:stretch>
                  <a:fillRect l="-3181" r="-3181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BC35CBD-AE66-FABE-7F98-4081CC20D392}"/>
              </a:ext>
            </a:extLst>
          </p:cNvPr>
          <p:cNvSpPr txBox="1"/>
          <p:nvPr/>
        </p:nvSpPr>
        <p:spPr>
          <a:xfrm>
            <a:off x="450108" y="3860166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由勾股定理，得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34AF56B-7495-A7A6-D2F4-A17CC444E926}"/>
                  </a:ext>
                </a:extLst>
              </p:cNvPr>
              <p:cNvSpPr txBox="1"/>
              <p:nvPr/>
            </p:nvSpPr>
            <p:spPr>
              <a:xfrm>
                <a:off x="450108" y="4335654"/>
                <a:ext cx="4362640" cy="7126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34AF56B-7495-A7A6-D2F4-A17CC444E9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35654"/>
                <a:ext cx="4362640" cy="712674"/>
              </a:xfrm>
              <a:prstGeom prst="rect">
                <a:avLst/>
              </a:prstGeom>
              <a:blipFill>
                <a:blip r:embed="rId5"/>
                <a:stretch>
                  <a:fillRect l="-2238" r="-2378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2AE5151-017F-4079-B6F3-FAA0F3B6A307}"/>
                  </a:ext>
                </a:extLst>
              </p:cNvPr>
              <p:cNvSpPr txBox="1"/>
              <p:nvPr/>
            </p:nvSpPr>
            <p:spPr>
              <a:xfrm>
                <a:off x="450108" y="4954716"/>
                <a:ext cx="713333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又由三角形的面积可知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2AE5151-017F-4079-B6F3-FAA0F3B6A3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54716"/>
                <a:ext cx="7133337" cy="726326"/>
              </a:xfrm>
              <a:prstGeom prst="rect">
                <a:avLst/>
              </a:prstGeom>
              <a:blipFill>
                <a:blip r:embed="rId6"/>
                <a:stretch>
                  <a:fillRect l="-1368" r="-1538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424" name="yt_shape_11424"/>
              <p:cNvSpPr txBox="1"/>
              <p:nvPr/>
            </p:nvSpPr>
            <p:spPr>
              <a:xfrm>
                <a:off x="540000" y="1789221"/>
                <a:ext cx="7907614" cy="29741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写出点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的坐标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可知，点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又在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1424" name="yt_shape_114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89221"/>
                <a:ext cx="7907614" cy="2974148"/>
              </a:xfrm>
              <a:prstGeom prst="rect">
                <a:avLst/>
              </a:prstGeom>
              <a:blipFill>
                <a:blip r:embed="rId2"/>
                <a:stretch>
                  <a:fillRect l="-2390" t="-1848" r="-1465" b="-55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27" name="yt_image_11427" title="H_112.2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69053" y="2420888"/>
            <a:ext cx="2182946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BA61A25-555B-40F2-0A83-0D3AD27DA865}"/>
              </a:ext>
            </a:extLst>
          </p:cNvPr>
          <p:cNvSpPr txBox="1"/>
          <p:nvPr/>
        </p:nvSpPr>
        <p:spPr>
          <a:xfrm>
            <a:off x="449989" y="2217903"/>
            <a:ext cx="801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可知，点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6E275A-058F-B6F1-46C8-94217F8ED0BA}"/>
              </a:ext>
            </a:extLst>
          </p:cNvPr>
          <p:cNvSpPr txBox="1"/>
          <p:nvPr/>
        </p:nvSpPr>
        <p:spPr>
          <a:xfrm>
            <a:off x="449989" y="2693391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407CDC0-6F2A-80DC-D753-9A8BA972C92C}"/>
                  </a:ext>
                </a:extLst>
              </p:cNvPr>
              <p:cNvSpPr txBox="1"/>
              <p:nvPr/>
            </p:nvSpPr>
            <p:spPr>
              <a:xfrm>
                <a:off x="449989" y="3168879"/>
                <a:ext cx="5706110" cy="7126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407CDC0-6F2A-80DC-D753-9A8BA972C9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68879"/>
                <a:ext cx="5706110" cy="712674"/>
              </a:xfrm>
              <a:prstGeom prst="rect">
                <a:avLst/>
              </a:prstGeom>
              <a:blipFill>
                <a:blip r:embed="rId4"/>
                <a:stretch>
                  <a:fillRect l="-1709" r="-1603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9446439-53B4-918D-DD43-212025C17EDC}"/>
              </a:ext>
            </a:extLst>
          </p:cNvPr>
          <p:cNvSpPr txBox="1"/>
          <p:nvPr/>
        </p:nvSpPr>
        <p:spPr>
          <a:xfrm>
            <a:off x="449989" y="3787941"/>
            <a:ext cx="195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61430F-1A74-7FDA-1F59-F1849C2A0242}"/>
              </a:ext>
            </a:extLst>
          </p:cNvPr>
          <p:cNvSpPr txBox="1"/>
          <p:nvPr/>
        </p:nvSpPr>
        <p:spPr>
          <a:xfrm>
            <a:off x="449989" y="4263429"/>
            <a:ext cx="37948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9" name="yt_shape_11429"/>
          <p:cNvSpPr txBox="1"/>
          <p:nvPr/>
        </p:nvSpPr>
        <p:spPr>
          <a:xfrm>
            <a:off x="540000" y="956729"/>
            <a:ext cx="426398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互逆命题与互逆定理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30" name="yt_shape_11430"/>
              <p:cNvSpPr txBox="1"/>
              <p:nvPr/>
            </p:nvSpPr>
            <p:spPr>
              <a:xfrm>
                <a:off x="540120" y="1461039"/>
                <a:ext cx="11111999" cy="9139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已知下列命题：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内错角相等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其中原命题与逆命题均为真命题的个数是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430" name="yt_shape_11430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61039"/>
                <a:ext cx="11111999" cy="913968"/>
              </a:xfrm>
              <a:prstGeom prst="rect">
                <a:avLst/>
              </a:prstGeom>
              <a:blipFill>
                <a:blip r:embed="rId2"/>
                <a:stretch>
                  <a:fillRect l="-1701" t="-6000" b="-19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432" name="yt_table_1143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131029"/>
              </p:ext>
            </p:extLst>
          </p:nvPr>
        </p:nvGraphicFramePr>
        <p:xfrm>
          <a:off x="540000" y="2425795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202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03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04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2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"/>
                  </a:ext>
                </a:extLst>
              </a:tr>
            </a:tbl>
          </a:graphicData>
        </a:graphic>
      </p:graphicFrame>
      <p:sp>
        <p:nvSpPr>
          <p:cNvPr id="11434" name="yt_shape_11434"/>
          <p:cNvSpPr txBox="1"/>
          <p:nvPr/>
        </p:nvSpPr>
        <p:spPr>
          <a:xfrm>
            <a:off x="540119" y="2951966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互为相反数的两个数和为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的逆命题是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若两个数的和为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，则它们互为相反数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下列定理中，有逆定理的有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①②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有两边相等的三角形是等腰三角形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到线段两个端点距离相等的点在这条线段的垂直平分线上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全等三角形的对应角相等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</p:txBody>
      </p:sp>
      <p:pic>
        <p:nvPicPr>
          <p:cNvPr id="3" name="yt_shape_1700218502464" title="H_28.84882">
            <a:extLst>
              <a:ext uri="{FF2B5EF4-FFF2-40B4-BE49-F238E27FC236}">
                <a16:creationId xmlns:a16="http://schemas.microsoft.com/office/drawing/2014/main" id="{AB6C1033-F971-40DE-F7AE-26ABF535AD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98107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815C3AC-C290-220F-FDDD-A5F10E90CF0E}"/>
              </a:ext>
            </a:extLst>
          </p:cNvPr>
          <p:cNvSpPr txBox="1"/>
          <p:nvPr/>
        </p:nvSpPr>
        <p:spPr>
          <a:xfrm>
            <a:off x="5936509" y="1894992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F3AA33-BF3B-7DFE-A4E1-6C731EAAD509}"/>
              </a:ext>
            </a:extLst>
          </p:cNvPr>
          <p:cNvSpPr txBox="1"/>
          <p:nvPr/>
        </p:nvSpPr>
        <p:spPr>
          <a:xfrm>
            <a:off x="7231907" y="2905160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若两个数的和为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，则它们互为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ADAEA5-762F-26E9-E03C-3026AD7A6FF0}"/>
              </a:ext>
            </a:extLst>
          </p:cNvPr>
          <p:cNvSpPr txBox="1"/>
          <p:nvPr/>
        </p:nvSpPr>
        <p:spPr>
          <a:xfrm>
            <a:off x="450108" y="338064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22F82D-66CE-20D4-392C-F09CADB6CD9A}"/>
              </a:ext>
            </a:extLst>
          </p:cNvPr>
          <p:cNvSpPr txBox="1"/>
          <p:nvPr/>
        </p:nvSpPr>
        <p:spPr>
          <a:xfrm>
            <a:off x="4641108" y="385613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0" name="yt_shape_11440"/>
          <p:cNvSpPr txBox="1"/>
          <p:nvPr/>
        </p:nvSpPr>
        <p:spPr>
          <a:xfrm>
            <a:off x="540000" y="1171364"/>
            <a:ext cx="487954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勾股定理的逆定理及应用</a:t>
            </a:r>
          </a:p>
        </p:txBody>
      </p:sp>
      <p:sp>
        <p:nvSpPr>
          <p:cNvPr id="11441" name="yt_shape_11441"/>
          <p:cNvSpPr txBox="1"/>
          <p:nvPr/>
        </p:nvSpPr>
        <p:spPr>
          <a:xfrm>
            <a:off x="540119" y="167567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上的两点，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长为半径画弧；再以点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长为半径画弧，两弧交于点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一定是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42" name="yt_table_1144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6541397"/>
              </p:ext>
            </p:extLst>
          </p:nvPr>
        </p:nvGraphicFramePr>
        <p:xfrm>
          <a:off x="540000" y="3115240"/>
          <a:ext cx="7165023" cy="950976"/>
        </p:xfrm>
        <a:graphic>
          <a:graphicData uri="http://schemas.openxmlformats.org/drawingml/2006/table">
            <a:tbl>
              <a:tblPr/>
              <a:tblGrid>
                <a:gridCol w="4767898">
                  <a:extLst>
                    <a:ext uri="{9D8B030D-6E8A-4147-A177-3AD203B41FA5}">
                      <a16:colId xmlns:a16="http://schemas.microsoft.com/office/drawing/2014/main" val="10206"/>
                    </a:ext>
                  </a:extLst>
                </a:gridCol>
                <a:gridCol w="2397125">
                  <a:extLst>
                    <a:ext uri="{9D8B030D-6E8A-4147-A177-3AD203B41FA5}">
                      <a16:colId xmlns:a16="http://schemas.microsoft.com/office/drawing/2014/main" val="102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5"/>
                  </a:ext>
                </a:extLst>
              </a:tr>
            </a:tbl>
          </a:graphicData>
        </a:graphic>
      </p:graphicFrame>
      <p:sp>
        <p:nvSpPr>
          <p:cNvPr id="11444" name="yt_shape_11444"/>
          <p:cNvSpPr txBox="1"/>
          <p:nvPr/>
        </p:nvSpPr>
        <p:spPr>
          <a:xfrm>
            <a:off x="540120" y="411679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南通市中考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在如图的方格中，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都是方格线的交点，则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的外角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46" name="yt_table_1144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482894"/>
              </p:ext>
            </p:extLst>
          </p:nvPr>
        </p:nvGraphicFramePr>
        <p:xfrm>
          <a:off x="540000" y="5076229"/>
          <a:ext cx="8603616" cy="475488"/>
        </p:xfrm>
        <a:graphic>
          <a:graphicData uri="http://schemas.openxmlformats.org/drawingml/2006/table">
            <a:tbl>
              <a:tblPr/>
              <a:tblGrid>
                <a:gridCol w="2392680">
                  <a:extLst>
                    <a:ext uri="{9D8B030D-6E8A-4147-A177-3AD203B41FA5}">
                      <a16:colId xmlns:a16="http://schemas.microsoft.com/office/drawing/2014/main" val="10208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09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10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2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6"/>
                  </a:ext>
                </a:extLst>
              </a:tr>
            </a:tbl>
          </a:graphicData>
        </a:graphic>
      </p:graphicFrame>
      <p:pic>
        <p:nvPicPr>
          <p:cNvPr id="11445" name="yt_image_11445_skip" title="H_76.4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54373" y="5076229"/>
            <a:ext cx="1695484" cy="97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00218502526" title="H_28.84882">
            <a:extLst>
              <a:ext uri="{FF2B5EF4-FFF2-40B4-BE49-F238E27FC236}">
                <a16:creationId xmlns:a16="http://schemas.microsoft.com/office/drawing/2014/main" id="{E627123B-FFB9-63D8-2103-7FCB4D9243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12742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57E37BD-017D-0FF6-5CFD-2DF255A49F42}"/>
              </a:ext>
            </a:extLst>
          </p:cNvPr>
          <p:cNvSpPr txBox="1"/>
          <p:nvPr/>
        </p:nvSpPr>
        <p:spPr>
          <a:xfrm>
            <a:off x="2853583" y="25798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4ACB72-8620-4DC0-66B5-FDB1F9B42CDD}"/>
              </a:ext>
            </a:extLst>
          </p:cNvPr>
          <p:cNvSpPr txBox="1"/>
          <p:nvPr/>
        </p:nvSpPr>
        <p:spPr>
          <a:xfrm>
            <a:off x="5291984" y="454547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8" name="yt_shape_11448"/>
          <p:cNvSpPr txBox="1"/>
          <p:nvPr/>
        </p:nvSpPr>
        <p:spPr>
          <a:xfrm>
            <a:off x="540000" y="877870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丽江实验中学期中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如图，每个小方格的边长都为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11449" name="yt_shape_11449"/>
          <p:cNvSpPr txBox="1"/>
          <p:nvPr/>
        </p:nvSpPr>
        <p:spPr>
          <a:xfrm>
            <a:off x="540000" y="1357173"/>
            <a:ext cx="50350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求图中格点四边形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450"/>
              <p:cNvSpPr txBox="1"/>
              <p:nvPr/>
            </p:nvSpPr>
            <p:spPr>
              <a:xfrm>
                <a:off x="540000" y="1988840"/>
                <a:ext cx="7800212" cy="11065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12.5.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14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88840"/>
                <a:ext cx="7800212" cy="1106521"/>
              </a:xfrm>
              <a:prstGeom prst="rect">
                <a:avLst/>
              </a:prstGeom>
              <a:blipFill>
                <a:blip r:embed="rId2"/>
                <a:stretch>
                  <a:fillRect l="-2424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52" name="yt_image_1145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6481" y="919294"/>
            <a:ext cx="1735518" cy="173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3F3483D-E2BF-1FC7-25BA-BAE650C807A7}"/>
                  </a:ext>
                </a:extLst>
              </p:cNvPr>
              <p:cNvSpPr txBox="1"/>
              <p:nvPr/>
            </p:nvSpPr>
            <p:spPr>
              <a:xfrm>
                <a:off x="449989" y="1703082"/>
                <a:ext cx="780326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7.5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3F3483D-E2BF-1FC7-25BA-BAE650C807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03082"/>
                <a:ext cx="7803262" cy="765061"/>
              </a:xfrm>
              <a:prstGeom prst="rect">
                <a:avLst/>
              </a:prstGeom>
              <a:blipFill>
                <a:blip r:embed="rId4"/>
                <a:stretch>
                  <a:fillRect l="-1250" r="-1094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B56603E-DAA2-5EC3-BB95-E4572B6268A8}"/>
              </a:ext>
            </a:extLst>
          </p:cNvPr>
          <p:cNvSpPr txBox="1"/>
          <p:nvPr/>
        </p:nvSpPr>
        <p:spPr>
          <a:xfrm>
            <a:off x="449989" y="2374531"/>
            <a:ext cx="5941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12.5.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1454"/>
              <p:cNvSpPr txBox="1"/>
              <p:nvPr/>
            </p:nvSpPr>
            <p:spPr>
              <a:xfrm>
                <a:off x="540000" y="3056986"/>
                <a:ext cx="6301405" cy="34213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请探究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的位置关系，并说明理由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理由如下：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由勾股定理，得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为直角三角形，且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8" name="yt_shape_114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56986"/>
                <a:ext cx="6301405" cy="3421321"/>
              </a:xfrm>
              <a:prstGeom prst="rect">
                <a:avLst/>
              </a:prstGeom>
              <a:blipFill>
                <a:blip r:embed="rId5"/>
                <a:stretch>
                  <a:fillRect l="-3001" t="-1423" r="-2033" b="-46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104620F4-E179-BA62-AE9C-E55ADA5A33C7}"/>
              </a:ext>
            </a:extLst>
          </p:cNvPr>
          <p:cNvSpPr txBox="1"/>
          <p:nvPr/>
        </p:nvSpPr>
        <p:spPr>
          <a:xfrm>
            <a:off x="449989" y="3485668"/>
            <a:ext cx="4286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145C30B-DB51-2B35-F615-2BAB1E1FFD39}"/>
              </a:ext>
            </a:extLst>
          </p:cNvPr>
          <p:cNvSpPr txBox="1"/>
          <p:nvPr/>
        </p:nvSpPr>
        <p:spPr>
          <a:xfrm>
            <a:off x="449989" y="3961156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由勾股定理，得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446914A-3B35-C03F-9FB1-8760AF01D043}"/>
                  </a:ext>
                </a:extLst>
              </p:cNvPr>
              <p:cNvSpPr txBox="1"/>
              <p:nvPr/>
            </p:nvSpPr>
            <p:spPr>
              <a:xfrm>
                <a:off x="449989" y="4436644"/>
                <a:ext cx="5976302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446914A-3B35-C03F-9FB1-8760AF01D0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36644"/>
                <a:ext cx="5976302" cy="630441"/>
              </a:xfrm>
              <a:prstGeom prst="rect">
                <a:avLst/>
              </a:prstGeom>
              <a:blipFill>
                <a:blip r:embed="rId6"/>
                <a:stretch>
                  <a:fillRect l="-1633" r="-1429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310960A-41D1-5383-79CB-A49C3F379A4C}"/>
                  </a:ext>
                </a:extLst>
              </p:cNvPr>
              <p:cNvSpPr txBox="1"/>
              <p:nvPr/>
            </p:nvSpPr>
            <p:spPr>
              <a:xfrm>
                <a:off x="449989" y="4973473"/>
                <a:ext cx="6225540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310960A-41D1-5383-79CB-A49C3F379A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73473"/>
                <a:ext cx="6225540" cy="618694"/>
              </a:xfrm>
              <a:prstGeom prst="rect">
                <a:avLst/>
              </a:prstGeom>
              <a:blipFill>
                <a:blip r:embed="rId7"/>
                <a:stretch>
                  <a:fillRect l="-1567" r="-1665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D3828D8A-F162-60C1-5559-7C1C6A9A095A}"/>
              </a:ext>
            </a:extLst>
          </p:cNvPr>
          <p:cNvSpPr txBox="1"/>
          <p:nvPr/>
        </p:nvSpPr>
        <p:spPr>
          <a:xfrm>
            <a:off x="449989" y="5498555"/>
            <a:ext cx="5560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为直角三角形，且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35ADEE6-B66A-E73A-303B-72F780F39086}"/>
              </a:ext>
            </a:extLst>
          </p:cNvPr>
          <p:cNvSpPr txBox="1"/>
          <p:nvPr/>
        </p:nvSpPr>
        <p:spPr>
          <a:xfrm>
            <a:off x="449989" y="5974043"/>
            <a:ext cx="16961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2547</Words>
  <Application>Microsoft Office PowerPoint</Application>
  <PresentationFormat>宽屏</PresentationFormat>
  <Paragraphs>109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2023-05-05T05:33:04Z</dcterms:created>
  <dcterms:modified xsi:type="dcterms:W3CDTF">2023-11-18T15:34:34Z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