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7" r:id="rId4"/>
    <p:sldId id="368" r:id="rId5"/>
    <p:sldId id="374" r:id="rId6"/>
    <p:sldId id="379" r:id="rId7"/>
    <p:sldId id="380" r:id="rId8"/>
    <p:sldId id="382" r:id="rId9"/>
    <p:sldId id="384" r:id="rId10"/>
    <p:sldId id="388" r:id="rId11"/>
    <p:sldId id="389" r:id="rId12"/>
    <p:sldId id="392" r:id="rId13"/>
    <p:sldId id="393" r:id="rId14"/>
    <p:sldId id="394" r:id="rId15"/>
    <p:sldId id="256" r:id="rId16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63" d="100"/>
          <a:sy n="63" d="100"/>
        </p:scale>
        <p:origin x="780" y="4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2023/11/20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2023/11/20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2023/11/20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2023/11/20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0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bin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123" name="yt_image_13123" title="H_25.92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03830" y="2108810"/>
            <a:ext cx="2784576" cy="329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126" name="yt_shape_13126"/>
          <p:cNvSpPr txBox="1"/>
          <p:nvPr/>
        </p:nvSpPr>
        <p:spPr>
          <a:xfrm>
            <a:off x="540119" y="2661407"/>
            <a:ext cx="11111999" cy="18689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形如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是常数，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的函数，叫做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</a:rPr>
              <a:t>正比例函数</a:t>
            </a:r>
            <a:r>
              <a:rPr lang="zh-CN" altLang="zh-CN" sz="100" b="0" i="0" spc="-100" dirty="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，其中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叫做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</a:rPr>
              <a:t>比例系数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待定系数法求正比例函数的解析式的步骤：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设含有待定系数的函数的解析式为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kx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；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把已知条件代入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kx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；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解方程，求出待定系数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；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④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将求出的待定系数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代入所设解析式即可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60B390DA-0708-7340-D974-8C378738B29A}"/>
              </a:ext>
            </a:extLst>
          </p:cNvPr>
          <p:cNvSpPr txBox="1"/>
          <p:nvPr/>
        </p:nvSpPr>
        <p:spPr>
          <a:xfrm>
            <a:off x="6483963" y="2614601"/>
            <a:ext cx="2008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  <a:cs typeface="+mn-cs"/>
              </a:rPr>
              <a:t>正比例函数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A0A3AF5-3916-3C70-6737-CFD004978937}"/>
              </a:ext>
            </a:extLst>
          </p:cNvPr>
          <p:cNvSpPr txBox="1"/>
          <p:nvPr/>
        </p:nvSpPr>
        <p:spPr>
          <a:xfrm>
            <a:off x="10056440" y="2614601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  <a:cs typeface="+mn-cs"/>
              </a:rPr>
              <a:t>比例系</a:t>
            </a:r>
            <a:r>
              <a:rPr lang="zh-CN" altLang="zh-CN" sz="2400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</a:rPr>
              <a:t>数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C4A8109B-66AC-BF4C-5CD5-A78F43D0CAF6}"/>
              </a:ext>
            </a:extLst>
          </p:cNvPr>
          <p:cNvSpPr txBox="1"/>
          <p:nvPr/>
        </p:nvSpPr>
        <p:spPr>
          <a:xfrm>
            <a:off x="1059708" y="3501008"/>
            <a:ext cx="11944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kx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03B2063C-8C1B-980E-74B4-2384311AE4ED}"/>
              </a:ext>
            </a:extLst>
          </p:cNvPr>
          <p:cNvSpPr txBox="1"/>
          <p:nvPr/>
        </p:nvSpPr>
        <p:spPr>
          <a:xfrm>
            <a:off x="5122121" y="3507972"/>
            <a:ext cx="11944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kx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90B49A7E-AFB9-4BDD-1F29-23B7A1054F2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72025" y="1378099"/>
            <a:ext cx="2647950" cy="46672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5" grpId="0" build="allAtOnce"/>
      <p:bldP spid="6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94" name="yt_shape_13194"/>
          <p:cNvSpPr txBox="1"/>
          <p:nvPr/>
        </p:nvSpPr>
        <p:spPr>
          <a:xfrm>
            <a:off x="540000" y="1612758"/>
            <a:ext cx="3854966" cy="59766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  <a:r>
              <a:rPr lang="en-US" altLang="zh-CN" sz="3250" b="0" i="0" u="none" spc="29323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</a:p>
        </p:txBody>
      </p:sp>
      <p:pic>
        <p:nvPicPr>
          <p:cNvPr id="13193" name="yt_image_13193" title="H_50.94">
            <a:extLst>
              <a:ext uri="">
                <a16:creationId xmlns:p14="http://schemas.microsoft.com/office/powerpoint/2010/main"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612758"/>
            <a:ext cx="3824784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196" name="yt_shape_13196"/>
          <p:cNvSpPr txBox="1"/>
          <p:nvPr/>
        </p:nvSpPr>
        <p:spPr>
          <a:xfrm>
            <a:off x="540119" y="2310341"/>
            <a:ext cx="11111999" cy="91550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核心素养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应用意识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某厂生产的体重秤，最大称重为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120kg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，在体检时可看到显示盘，已知指针顺时针旋转角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与体重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kg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有如下关系：</a:t>
            </a:r>
          </a:p>
        </p:txBody>
      </p:sp>
      <p:graphicFrame>
        <p:nvGraphicFramePr>
          <p:cNvPr id="13197" name="yt_table_13197" title="H_89.2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24139985"/>
              </p:ext>
            </p:extLst>
          </p:nvPr>
        </p:nvGraphicFramePr>
        <p:xfrm>
          <a:off x="540000" y="3429000"/>
          <a:ext cx="11111996" cy="1133856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85211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521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85211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85211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85211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85142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x/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度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72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144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216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…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y/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kg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75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…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200" name="yt_shape_13200"/>
              <p:cNvSpPr txBox="1"/>
              <p:nvPr/>
            </p:nvSpPr>
            <p:spPr>
              <a:xfrm>
                <a:off x="540000" y="2492896"/>
                <a:ext cx="9044143" cy="414722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请写出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与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之间的函数解析式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观察表格数据，发现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与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之间的关系为正比例函数关系，</a:t>
                </a:r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  <a:b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设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与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之间的函数解析式为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kx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≠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  <a:b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则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72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，解得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  <a:b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</a:b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与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之间的函数解析式为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  <a:b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令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120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，则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120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，解得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345.6.</a:t>
                </a:r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  <a:b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</a:b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与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之间的函数解析式为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≤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≤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345.6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13200" name="yt_shape_1320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492896"/>
                <a:ext cx="9044143" cy="4147226"/>
              </a:xfrm>
              <a:prstGeom prst="rect">
                <a:avLst/>
              </a:prstGeom>
              <a:blipFill>
                <a:blip r:embed="rId2"/>
                <a:stretch>
                  <a:fillRect l="-2090" t="-1324" r="-1079" b="-161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6D4A4EE0-A7D7-D642-0B2E-36B37B71262B}"/>
              </a:ext>
            </a:extLst>
          </p:cNvPr>
          <p:cNvSpPr txBox="1"/>
          <p:nvPr/>
        </p:nvSpPr>
        <p:spPr>
          <a:xfrm>
            <a:off x="449989" y="2921578"/>
            <a:ext cx="91367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观察表格数据，发现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与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之间的关系为正比例函数关系，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2037B10-8905-2034-C81E-8B9E745DD3BE}"/>
              </a:ext>
            </a:extLst>
          </p:cNvPr>
          <p:cNvSpPr txBox="1"/>
          <p:nvPr/>
        </p:nvSpPr>
        <p:spPr>
          <a:xfrm>
            <a:off x="449989" y="3397066"/>
            <a:ext cx="60189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设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与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之间的函数解析式为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kx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k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D582DAF9-2744-8CC3-221C-84D32D026D93}"/>
                  </a:ext>
                </a:extLst>
              </p:cNvPr>
              <p:cNvSpPr txBox="1"/>
              <p:nvPr/>
            </p:nvSpPr>
            <p:spPr>
              <a:xfrm>
                <a:off x="449989" y="3872554"/>
                <a:ext cx="3221736" cy="77357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则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72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k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，解得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k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D582DAF9-2744-8CC3-221C-84D32D026D9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872554"/>
                <a:ext cx="3221736" cy="773570"/>
              </a:xfrm>
              <a:prstGeom prst="rect">
                <a:avLst/>
              </a:prstGeom>
              <a:blipFill>
                <a:blip r:embed="rId3"/>
                <a:stretch>
                  <a:fillRect l="-3030" r="-3030" b="-23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FBB3A579-11A6-8BB8-2539-870E55FF50E7}"/>
                  </a:ext>
                </a:extLst>
              </p:cNvPr>
              <p:cNvSpPr txBox="1"/>
              <p:nvPr/>
            </p:nvSpPr>
            <p:spPr>
              <a:xfrm>
                <a:off x="449989" y="4552512"/>
                <a:ext cx="4710811" cy="77357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与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之间的函数解析式为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FBB3A579-11A6-8BB8-2539-870E55FF50E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552512"/>
                <a:ext cx="4710811" cy="773570"/>
              </a:xfrm>
              <a:prstGeom prst="rect">
                <a:avLst/>
              </a:prstGeom>
              <a:blipFill>
                <a:blip r:embed="rId4"/>
                <a:stretch>
                  <a:fillRect l="-2070" r="-1940" b="-23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0451E6DB-44A8-A2BF-696E-2E025E215B9E}"/>
                  </a:ext>
                </a:extLst>
              </p:cNvPr>
              <p:cNvSpPr txBox="1"/>
              <p:nvPr/>
            </p:nvSpPr>
            <p:spPr>
              <a:xfrm>
                <a:off x="449989" y="5232470"/>
                <a:ext cx="5261673" cy="77357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令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120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，则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120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，解得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345.6.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0451E6DB-44A8-A2BF-696E-2E025E215B9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232470"/>
                <a:ext cx="5261673" cy="773570"/>
              </a:xfrm>
              <a:prstGeom prst="rect">
                <a:avLst/>
              </a:prstGeom>
              <a:blipFill>
                <a:blip r:embed="rId5"/>
                <a:stretch>
                  <a:fillRect l="-1854" r="-1854" b="-315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10F7C28D-C327-A59D-CC19-2E6884366AC1}"/>
                  </a:ext>
                </a:extLst>
              </p:cNvPr>
              <p:cNvSpPr txBox="1"/>
              <p:nvPr/>
            </p:nvSpPr>
            <p:spPr>
              <a:xfrm>
                <a:off x="449989" y="5912428"/>
                <a:ext cx="6903148" cy="73439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与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之间的函数解析式为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0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≤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≤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345.6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10F7C28D-C327-A59D-CC19-2E6884366AC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912428"/>
                <a:ext cx="6903148" cy="734391"/>
              </a:xfrm>
              <a:prstGeom prst="rect">
                <a:avLst/>
              </a:prstGeom>
              <a:blipFill>
                <a:blip r:embed="rId6"/>
                <a:stretch>
                  <a:fillRect l="-1413" r="-1413" b="-58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9" name="yt_table_13197" title="H_89.2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31294588"/>
              </p:ext>
            </p:extLst>
          </p:nvPr>
        </p:nvGraphicFramePr>
        <p:xfrm>
          <a:off x="540000" y="1153640"/>
          <a:ext cx="11111996" cy="1133856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85211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521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85211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85211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85211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85142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x/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度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72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144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216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…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y/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kg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75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…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02" name="yt_shape_13202"/>
          <p:cNvSpPr txBox="1"/>
          <p:nvPr/>
        </p:nvSpPr>
        <p:spPr>
          <a:xfrm>
            <a:off x="540000" y="2032448"/>
            <a:ext cx="769441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当指针旋转到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158.4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度的位置时，求此时称量的体重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203" name="yt_shape_13203"/>
              <p:cNvSpPr txBox="1"/>
              <p:nvPr/>
            </p:nvSpPr>
            <p:spPr>
              <a:xfrm>
                <a:off x="540000" y="2511751"/>
                <a:ext cx="7848302" cy="111511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当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158.4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时，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158.4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55.</a:t>
                </a:r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  <a:b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</a:b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当指针旋转到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158.4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度的位置时，此时称量的体重为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55kg.</a:t>
                </a:r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13203" name="yt_shape_13203" descr="{&quot;rangeId&quot;:24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511751"/>
                <a:ext cx="7848302" cy="1115113"/>
              </a:xfrm>
              <a:prstGeom prst="rect">
                <a:avLst/>
              </a:prstGeom>
              <a:blipFill>
                <a:blip r:embed="rId2"/>
                <a:stretch>
                  <a:fillRect l="-2409" r="-1476" b="-1639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32D179A3-03C0-E9CC-EAC2-436BD856BEDD}"/>
                  </a:ext>
                </a:extLst>
              </p:cNvPr>
              <p:cNvSpPr txBox="1"/>
              <p:nvPr/>
            </p:nvSpPr>
            <p:spPr>
              <a:xfrm>
                <a:off x="449989" y="2464945"/>
                <a:ext cx="5964936" cy="77357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解：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当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158.4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时，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158.4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55.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2" name="文本框 1" descr="{'rangeId': 24, 'mathAnswerShape': 1}">
                <a:extLst>
                  <a:ext uri="{FF2B5EF4-FFF2-40B4-BE49-F238E27FC236}">
                    <a16:creationId xmlns:a16="http://schemas.microsoft.com/office/drawing/2014/main" id="{32D179A3-03C0-E9CC-EAC2-436BD856BED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464945"/>
                <a:ext cx="5964936" cy="773570"/>
              </a:xfrm>
              <a:prstGeom prst="rect">
                <a:avLst/>
              </a:prstGeom>
              <a:blipFill>
                <a:blip r:embed="rId4"/>
                <a:stretch>
                  <a:fillRect l="-1636" r="-1738" b="-55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6BFFB48A-A845-2805-50F0-9E69DF6EC164}"/>
              </a:ext>
            </a:extLst>
          </p:cNvPr>
          <p:cNvSpPr txBox="1"/>
          <p:nvPr/>
        </p:nvSpPr>
        <p:spPr>
          <a:xfrm>
            <a:off x="449989" y="3144903"/>
            <a:ext cx="7952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当指针旋转到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158.4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度的位置时，此时称量的体重为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55kg.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yt_image_13205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62427" y="2420888"/>
            <a:ext cx="1267144" cy="3234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yt_shape_13207"/>
          <p:cNvSpPr txBox="1"/>
          <p:nvPr/>
        </p:nvSpPr>
        <p:spPr>
          <a:xfrm>
            <a:off x="540119" y="2996952"/>
            <a:ext cx="11111999" cy="981350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square" lIns="72000" tIns="0" rIns="72000" bIns="7200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理解正比例函数的定义应注意三点：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自变量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的指数为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比例系数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函数式是含自变量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的单项式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64742711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128" name="yt_image_13128" title="H_25.92">
            <a:extLst>
              <a:ext uri="">
                <a16:creationId xmlns:a16="http://schemas.microsoft.com/office/drawing/2014/main" xmlns:p14="http://schemas.microsoft.com/office/powerpoint/2010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03830" y="1063614"/>
            <a:ext cx="2784576" cy="329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3132" name="yt_shape_13132"/>
              <p:cNvSpPr txBox="1"/>
              <p:nvPr/>
            </p:nvSpPr>
            <p:spPr>
              <a:xfrm>
                <a:off x="540000" y="1582679"/>
                <a:ext cx="7676397" cy="112242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D5004A"/>
                    </a:solidFill>
                    <a:effectLst/>
                    <a:latin typeface="白正" pitchFamily="24"/>
                    <a:ea typeface="黑体" pitchFamily="24"/>
                  </a:rPr>
                  <a:t>【例】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下列函数中，正比例函数有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　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②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③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④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13132" name="yt_shape_13132" descr="{&quot;rangeId&quot;:3,&quot;color&quot;:&quot;B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53857"/>
                <a:ext cx="7676397" cy="1122423"/>
              </a:xfrm>
              <a:prstGeom prst="rect">
                <a:avLst/>
              </a:prstGeom>
              <a:blipFill>
                <a:blip r:embed="rId3"/>
                <a:stretch>
                  <a:fillRect l="-2462" t="-4348" r="-1430" b="-869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3134" name="yt_table_13134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00450879"/>
              </p:ext>
            </p:extLst>
          </p:nvPr>
        </p:nvGraphicFramePr>
        <p:xfrm>
          <a:off x="540000" y="2738583"/>
          <a:ext cx="3592830" cy="950976"/>
        </p:xfrm>
        <a:graphic>
          <a:graphicData uri="http://schemas.openxmlformats.org/drawingml/2006/table">
            <a:tbl>
              <a:tblPr/>
              <a:tblGrid>
                <a:gridCol w="2262505">
                  <a:extLst>
                    <a:ext uri="{9D8B030D-6E8A-4147-A177-3AD203B41FA5}">
                      <a16:colId xmlns:a16="http://schemas.microsoft.com/office/drawing/2014/main" val="10414"/>
                    </a:ext>
                  </a:extLst>
                </a:gridCol>
                <a:gridCol w="1330325">
                  <a:extLst>
                    <a:ext uri="{9D8B030D-6E8A-4147-A177-3AD203B41FA5}">
                      <a16:colId xmlns:a16="http://schemas.microsoft.com/office/drawing/2014/main" val="1041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4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44"/>
                  </a:ext>
                </a:extLst>
              </a:tr>
            </a:tbl>
          </a:graphicData>
        </a:graphic>
      </p:graphicFrame>
      <p:sp>
        <p:nvSpPr>
          <p:cNvPr id="13136" name="yt_shape_13136"/>
          <p:cNvSpPr txBox="1"/>
          <p:nvPr/>
        </p:nvSpPr>
        <p:spPr>
          <a:xfrm>
            <a:off x="540119" y="3740137"/>
            <a:ext cx="11111999" cy="234904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D5004A"/>
                </a:solidFill>
                <a:effectLst/>
                <a:latin typeface="白正" pitchFamily="24"/>
                <a:ea typeface="黑体" pitchFamily="24"/>
              </a:rPr>
              <a:t>【思路分析】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每个函数解析式能否通过恒等变形转化为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的形式，是判断是否为正比例函数的方法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D5004A"/>
                </a:solidFill>
                <a:effectLst/>
                <a:latin typeface="白正" pitchFamily="24"/>
                <a:ea typeface="黑体" pitchFamily="24"/>
              </a:rPr>
              <a:t>【自主解答】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C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D5004A"/>
                </a:solidFill>
                <a:effectLst/>
                <a:latin typeface="白正" pitchFamily="24"/>
                <a:ea typeface="黑体" pitchFamily="24"/>
              </a:rPr>
              <a:t>【方法归纳】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判断一个函数是否为正比例函数，就是判断该函数能否转化为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的形式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40" name="yt_shape_13140"/>
          <p:cNvSpPr txBox="1"/>
          <p:nvPr/>
        </p:nvSpPr>
        <p:spPr>
          <a:xfrm>
            <a:off x="540000" y="839339"/>
            <a:ext cx="4138505" cy="59766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  <a:r>
              <a:rPr lang="en-US" altLang="zh-CN" sz="3250" b="0" i="0" u="none" spc="31534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</a:p>
        </p:txBody>
      </p:sp>
      <p:pic>
        <p:nvPicPr>
          <p:cNvPr id="13139" name="yt_image_13139" title="H_51.39">
            <a:extLst>
              <a:ext uri="">
                <a16:creationId xmlns:mc="http://schemas.openxmlformats.org/markup-compatibility/2006" xmlns:p14="http://schemas.microsoft.com/office/powerpoint/2010/main" xmlns:m="http://schemas.openxmlformats.org/officeDocument/2006/math"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839339"/>
            <a:ext cx="4105485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142" name="yt_shape_13142"/>
          <p:cNvSpPr txBox="1"/>
          <p:nvPr/>
        </p:nvSpPr>
        <p:spPr>
          <a:xfrm>
            <a:off x="540000" y="1542636"/>
            <a:ext cx="4138954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-2500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 spc="-2400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正比例函数的定义</a:t>
            </a:r>
          </a:p>
        </p:txBody>
      </p:sp>
      <p:sp>
        <p:nvSpPr>
          <p:cNvPr id="13143" name="yt_shape_13143"/>
          <p:cNvSpPr txBox="1"/>
          <p:nvPr/>
        </p:nvSpPr>
        <p:spPr>
          <a:xfrm>
            <a:off x="540000" y="2046946"/>
            <a:ext cx="624850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下列函数，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的正比例函数的是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3144" name="yt_table_13144" title="H_50.08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429178648"/>
                  </p:ext>
                </p:extLst>
              </p:nvPr>
            </p:nvGraphicFramePr>
            <p:xfrm>
              <a:off x="540000" y="2526249"/>
              <a:ext cx="9188260" cy="636080"/>
            </p:xfrm>
            <a:graphic>
              <a:graphicData uri="http://schemas.openxmlformats.org/drawingml/2006/table">
                <a:tbl>
                  <a:tblPr/>
                  <a:tblGrid>
                    <a:gridCol w="2464118">
                      <a:extLst>
                        <a:ext uri="{9D8B030D-6E8A-4147-A177-3AD203B41FA5}">
                          <a16:colId xmlns:a16="http://schemas.microsoft.com/office/drawing/2014/main" val="10416"/>
                        </a:ext>
                      </a:extLst>
                    </a:gridCol>
                    <a:gridCol w="2449449">
                      <a:extLst>
                        <a:ext uri="{9D8B030D-6E8A-4147-A177-3AD203B41FA5}">
                          <a16:colId xmlns:a16="http://schemas.microsoft.com/office/drawing/2014/main" val="10417"/>
                        </a:ext>
                      </a:extLst>
                    </a:gridCol>
                    <a:gridCol w="2449449">
                      <a:extLst>
                        <a:ext uri="{9D8B030D-6E8A-4147-A177-3AD203B41FA5}">
                          <a16:colId xmlns:a16="http://schemas.microsoft.com/office/drawing/2014/main" val="10418"/>
                        </a:ext>
                      </a:extLst>
                    </a:gridCol>
                    <a:gridCol w="1825244">
                      <a:extLst>
                        <a:ext uri="{9D8B030D-6E8A-4147-A177-3AD203B41FA5}">
                          <a16:colId xmlns:a16="http://schemas.microsoft.com/office/drawing/2014/main" val="10419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y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y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𝑥</m:t>
                                  </m:r>
                                </m:den>
                              </m:f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y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𝑥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y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𝑥</m:t>
                                  </m:r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+1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45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13144" name="yt_table_13144" title="H_50.08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429178648"/>
                  </p:ext>
                </p:extLst>
              </p:nvPr>
            </p:nvGraphicFramePr>
            <p:xfrm>
              <a:off x="540000" y="2526249"/>
              <a:ext cx="9188260" cy="675005"/>
            </p:xfrm>
            <a:graphic>
              <a:graphicData uri="http://schemas.openxmlformats.org/drawingml/2006/table">
                <a:tbl>
                  <a:tblPr/>
                  <a:tblGrid>
                    <a:gridCol w="2464118">
                      <a:extLst>
                        <a:ext uri="{9D8B030D-6E8A-4147-A177-3AD203B41FA5}">
                          <a16:colId xmlns:a16="http://schemas.microsoft.com/office/drawing/2014/main" val="10416"/>
                        </a:ext>
                      </a:extLst>
                    </a:gridCol>
                    <a:gridCol w="2449449">
                      <a:extLst>
                        <a:ext uri="{9D8B030D-6E8A-4147-A177-3AD203B41FA5}">
                          <a16:colId xmlns:a16="http://schemas.microsoft.com/office/drawing/2014/main" val="10417"/>
                        </a:ext>
                      </a:extLst>
                    </a:gridCol>
                    <a:gridCol w="2449449">
                      <a:extLst>
                        <a:ext uri="{9D8B030D-6E8A-4147-A177-3AD203B41FA5}">
                          <a16:colId xmlns:a16="http://schemas.microsoft.com/office/drawing/2014/main" val="10418"/>
                        </a:ext>
                      </a:extLst>
                    </a:gridCol>
                    <a:gridCol w="1825244">
                      <a:extLst>
                        <a:ext uri="{9D8B030D-6E8A-4147-A177-3AD203B41FA5}">
                          <a16:colId xmlns:a16="http://schemas.microsoft.com/office/drawing/2014/main" val="10419"/>
                        </a:ext>
                      </a:extLst>
                    </a:gridCol>
                  </a:tblGrid>
                  <a:tr h="675005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y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00498" r="-174627" b="-892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200498" r="-74627" b="-892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402667" b="-8929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245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145" name="yt_shape_13145"/>
              <p:cNvSpPr txBox="1"/>
              <p:nvPr/>
            </p:nvSpPr>
            <p:spPr>
              <a:xfrm>
                <a:off x="540000" y="3212976"/>
                <a:ext cx="9233297" cy="110652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如果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是正比例函数，那么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白正" pitchFamily="24"/>
                    <a:ea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下列函数中哪些是正比例函数？哪些不是？若是，请指出比例系数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3145" name="yt_shape_1314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212976"/>
                <a:ext cx="9233297" cy="1106521"/>
              </a:xfrm>
              <a:prstGeom prst="rect">
                <a:avLst/>
              </a:prstGeom>
              <a:blipFill>
                <a:blip r:embed="rId4"/>
                <a:stretch>
                  <a:fillRect l="-2048" r="-1123" b="-1648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00218774337" title="H_28.801733">
            <a:extLst>
              <a:ext uri="{FF2B5EF4-FFF2-40B4-BE49-F238E27FC236}">
                <a16:creationId xmlns:a16="http://schemas.microsoft.com/office/drawing/2014/main" id="{BCE43390-8E79-C9F8-2AF0-493321A57A6D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84313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33911841-498D-5DD5-E0F4-4F4ACAF7CBB4}"/>
              </a:ext>
            </a:extLst>
          </p:cNvPr>
          <p:cNvSpPr txBox="1"/>
          <p:nvPr/>
        </p:nvSpPr>
        <p:spPr>
          <a:xfrm>
            <a:off x="5825264" y="2000140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90AC7AF2-E316-56D7-AE1D-19556F4A18FC}"/>
                  </a:ext>
                </a:extLst>
              </p:cNvPr>
              <p:cNvSpPr txBox="1"/>
              <p:nvPr/>
            </p:nvSpPr>
            <p:spPr>
              <a:xfrm>
                <a:off x="6587264" y="3023979"/>
                <a:ext cx="613474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90AC7AF2-E316-56D7-AE1D-19556F4A18F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87264" y="3023979"/>
                <a:ext cx="613474" cy="765061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yt_shape_13148"/>
              <p:cNvSpPr txBox="1"/>
              <p:nvPr/>
            </p:nvSpPr>
            <p:spPr>
              <a:xfrm>
                <a:off x="540000" y="4316163"/>
                <a:ext cx="7404271" cy="232435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；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		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；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		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解：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是正比例函数，比例系数是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2.</a:t>
                </a:r>
                <a:r>
                  <a:rPr lang="zh-CN" altLang="zh-CN" sz="100" b="0" i="0" u="none" spc="-100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不是正比例函数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 spc="-100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是正比例函数，比例系数是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 spc="-100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11" name="yt_shape_1314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316163"/>
                <a:ext cx="7404271" cy="2324354"/>
              </a:xfrm>
              <a:prstGeom prst="rect">
                <a:avLst/>
              </a:prstGeom>
              <a:blipFill>
                <a:blip r:embed="rId7"/>
                <a:stretch>
                  <a:fillRect l="-2554" r="-1565" b="-21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文本框 11">
            <a:extLst>
              <a:ext uri="{FF2B5EF4-FFF2-40B4-BE49-F238E27FC236}">
                <a16:creationId xmlns:a16="http://schemas.microsoft.com/office/drawing/2014/main" id="{DBF3B4AF-5ABA-A9D1-8CDC-3B06ABFBB9C2}"/>
              </a:ext>
            </a:extLst>
          </p:cNvPr>
          <p:cNvSpPr txBox="1"/>
          <p:nvPr/>
        </p:nvSpPr>
        <p:spPr>
          <a:xfrm>
            <a:off x="449989" y="4944807"/>
            <a:ext cx="5437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是正比例函数，比例系数是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A23BADE7-971F-26E0-C353-1E4BC646E371}"/>
              </a:ext>
            </a:extLst>
          </p:cNvPr>
          <p:cNvSpPr txBox="1"/>
          <p:nvPr/>
        </p:nvSpPr>
        <p:spPr>
          <a:xfrm>
            <a:off x="449989" y="5445224"/>
            <a:ext cx="3151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不是正比例函数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8CDA089D-8FA2-8611-3D03-9B26739C7444}"/>
                  </a:ext>
                </a:extLst>
              </p:cNvPr>
              <p:cNvSpPr txBox="1"/>
              <p:nvPr/>
            </p:nvSpPr>
            <p:spPr>
              <a:xfrm>
                <a:off x="449989" y="5895783"/>
                <a:ext cx="5109273" cy="73013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是正比例函数，比例系数是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8CDA089D-8FA2-8611-3D03-9B26739C744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895783"/>
                <a:ext cx="5109273" cy="730136"/>
              </a:xfrm>
              <a:prstGeom prst="rect">
                <a:avLst/>
              </a:prstGeom>
              <a:blipFill>
                <a:blip r:embed="rId8"/>
                <a:stretch>
                  <a:fillRect l="-1909" r="-1909" b="-5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12" grpId="0" build="allAtOnce"/>
      <p:bldP spid="13" grpId="0" build="allAtOnce"/>
      <p:bldP spid="14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54" name="yt_shape_13154"/>
          <p:cNvSpPr txBox="1"/>
          <p:nvPr/>
        </p:nvSpPr>
        <p:spPr>
          <a:xfrm>
            <a:off x="540000" y="1724936"/>
            <a:ext cx="4446730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-2500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 spc="-2400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求正比例函数解析式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155" name="yt_shape_13155"/>
              <p:cNvSpPr txBox="1"/>
              <p:nvPr/>
            </p:nvSpPr>
            <p:spPr>
              <a:xfrm>
                <a:off x="540119" y="2229246"/>
                <a:ext cx="11111999" cy="206781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如果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支彩笔售价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18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元，用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表示彩笔的售价，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表示彩笔的支数，那么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与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的关系式是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en-US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白正" pitchFamily="24"/>
                    <a:ea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根据下表写出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与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之间的函数解析式为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en-US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白正" pitchFamily="24"/>
                    <a:ea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，它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楷体" pitchFamily="24"/>
                  </a:rPr>
                  <a:t>是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白正" pitchFamily="24"/>
                    <a:ea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填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是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或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不是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正比例函数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13155" name="yt_shape_13155" descr="{&quot;rangeId&quot;:8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229246"/>
                <a:ext cx="11111999" cy="2067810"/>
              </a:xfrm>
              <a:prstGeom prst="rect">
                <a:avLst/>
              </a:prstGeom>
              <a:blipFill>
                <a:blip r:embed="rId2"/>
                <a:stretch>
                  <a:fillRect l="-1701" t="-2655" r="-659" b="-826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3158" name="yt_table_13158" title="H_89.2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9865402"/>
              </p:ext>
            </p:extLst>
          </p:nvPr>
        </p:nvGraphicFramePr>
        <p:xfrm>
          <a:off x="540000" y="4359456"/>
          <a:ext cx="11111996" cy="1133856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85211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521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85211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85211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85211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85142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6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9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3" name="yt_shape_1700218774404" title="H_28.801733">
            <a:extLst>
              <a:ext uri="{FF2B5EF4-FFF2-40B4-BE49-F238E27FC236}">
                <a16:creationId xmlns:a16="http://schemas.microsoft.com/office/drawing/2014/main" id="{EAFDCB99-F284-E90C-5B02-8CAEA95ABC8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766613"/>
            <a:ext cx="1355917" cy="365782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EBD25515-3EB2-D865-6E39-DFF64D9E4F91}"/>
                  </a:ext>
                </a:extLst>
              </p:cNvPr>
              <p:cNvSpPr txBox="1"/>
              <p:nvPr/>
            </p:nvSpPr>
            <p:spPr>
              <a:xfrm>
                <a:off x="2413846" y="2492896"/>
                <a:ext cx="1188149" cy="76607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EBD25515-3EB2-D865-6E39-DFF64D9E4F9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13846" y="2492896"/>
                <a:ext cx="1188149" cy="766077"/>
              </a:xfrm>
              <a:prstGeom prst="rect">
                <a:avLst/>
              </a:prstGeom>
              <a:blipFill>
                <a:blip r:embed="rId4"/>
                <a:stretch>
                  <a:fillRect l="-8205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CBFCDA4B-6422-58B7-9351-FB8A06E0FCEE}"/>
              </a:ext>
            </a:extLst>
          </p:cNvPr>
          <p:cNvSpPr txBox="1"/>
          <p:nvPr/>
        </p:nvSpPr>
        <p:spPr>
          <a:xfrm>
            <a:off x="6130183" y="3302646"/>
            <a:ext cx="15167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5B706C6-664C-8B65-7DC4-F4BF7EAF5C85}"/>
              </a:ext>
            </a:extLst>
          </p:cNvPr>
          <p:cNvSpPr txBox="1"/>
          <p:nvPr/>
        </p:nvSpPr>
        <p:spPr>
          <a:xfrm>
            <a:off x="8381257" y="3330393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  <a:cs typeface="+mn-cs"/>
              </a:rPr>
              <a:t>是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60" name="yt_shape_13160"/>
          <p:cNvSpPr txBox="1"/>
          <p:nvPr/>
        </p:nvSpPr>
        <p:spPr>
          <a:xfrm>
            <a:off x="540000" y="1954348"/>
            <a:ext cx="8854988" cy="330930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原创题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已知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之间成正比例关系，且当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时，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求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之间的函数关系式；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解：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设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kx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，把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代入，</a:t>
            </a:r>
            <a:r>
              <a:rPr lang="zh-CN" altLang="zh-CN" sz="100" b="0" i="0" u="none" spc="-100">
                <a:noFill/>
                <a:effectLst/>
                <a:latin typeface="白正"/>
                <a:ea typeface="宋体"/>
              </a:rPr>
              <a:t>⁠</a:t>
            </a:r>
            <a:br>
              <a:rPr lang="en-US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得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5.</a:t>
            </a:r>
            <a:r>
              <a:rPr lang="zh-CN" altLang="zh-CN" sz="100" b="0" i="0" u="none" spc="-100">
                <a:noFill/>
                <a:effectLst/>
                <a:latin typeface="白正"/>
                <a:ea typeface="宋体"/>
              </a:rPr>
              <a:t>⁠</a:t>
            </a:r>
            <a:br>
              <a:rPr lang="en-US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与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之间的函数关系为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 spc="-100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当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时，求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解：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当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时，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10.</a:t>
            </a:r>
            <a:r>
              <a:rPr lang="zh-CN" altLang="zh-CN" sz="100" b="0" i="0" u="none" spc="-100">
                <a:noFill/>
                <a:effectLst/>
                <a:latin typeface="白正"/>
                <a:ea typeface="宋体"/>
              </a:rPr>
              <a:t>⁠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0BD1CD07-4150-5B93-3A0C-DFCD3DD3F696}"/>
              </a:ext>
            </a:extLst>
          </p:cNvPr>
          <p:cNvSpPr txBox="1"/>
          <p:nvPr/>
        </p:nvSpPr>
        <p:spPr>
          <a:xfrm>
            <a:off x="449989" y="2858518"/>
            <a:ext cx="61887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设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kx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，把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代入，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00DB68B-0ED8-41C1-0628-920B5E931A62}"/>
              </a:ext>
            </a:extLst>
          </p:cNvPr>
          <p:cNvSpPr txBox="1"/>
          <p:nvPr/>
        </p:nvSpPr>
        <p:spPr>
          <a:xfrm>
            <a:off x="449989" y="3334006"/>
            <a:ext cx="29645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k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k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12F5773-429A-AC15-1CC6-F9B6967F9F14}"/>
              </a:ext>
            </a:extLst>
          </p:cNvPr>
          <p:cNvSpPr txBox="1"/>
          <p:nvPr/>
        </p:nvSpPr>
        <p:spPr>
          <a:xfrm>
            <a:off x="449989" y="3809494"/>
            <a:ext cx="43012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与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之间的函数关系为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2656867-5771-EDBA-D6DC-97B39763E810}"/>
              </a:ext>
            </a:extLst>
          </p:cNvPr>
          <p:cNvSpPr txBox="1"/>
          <p:nvPr/>
        </p:nvSpPr>
        <p:spPr>
          <a:xfrm>
            <a:off x="449989" y="4760470"/>
            <a:ext cx="47933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当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时，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65" name="yt_shape_13165"/>
          <p:cNvSpPr txBox="1"/>
          <p:nvPr/>
        </p:nvSpPr>
        <p:spPr>
          <a:xfrm>
            <a:off x="540000" y="2016043"/>
            <a:ext cx="9063379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-2500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 spc="-2400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不能正确建模正比例函数，导致确定复合函数关系出错</a:t>
            </a:r>
          </a:p>
        </p:txBody>
      </p:sp>
      <p:sp>
        <p:nvSpPr>
          <p:cNvPr id="13166" name="yt_shape_13166"/>
          <p:cNvSpPr txBox="1"/>
          <p:nvPr/>
        </p:nvSpPr>
        <p:spPr>
          <a:xfrm>
            <a:off x="540120" y="2520353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成正比例，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也成正比例，且比例系数都为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的关系为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167" name="yt_table_13167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67174925"/>
              </p:ext>
            </p:extLst>
          </p:nvPr>
        </p:nvGraphicFramePr>
        <p:xfrm>
          <a:off x="540000" y="3479788"/>
          <a:ext cx="4758056" cy="950976"/>
        </p:xfrm>
        <a:graphic>
          <a:graphicData uri="http://schemas.openxmlformats.org/drawingml/2006/table">
            <a:tbl>
              <a:tblPr/>
              <a:tblGrid>
                <a:gridCol w="2845118">
                  <a:extLst>
                    <a:ext uri="{9D8B030D-6E8A-4147-A177-3AD203B41FA5}">
                      <a16:colId xmlns:a16="http://schemas.microsoft.com/office/drawing/2014/main" val="10420"/>
                    </a:ext>
                  </a:extLst>
                </a:gridCol>
                <a:gridCol w="1912938">
                  <a:extLst>
                    <a:ext uri="{9D8B030D-6E8A-4147-A177-3AD203B41FA5}">
                      <a16:colId xmlns:a16="http://schemas.microsoft.com/office/drawing/2014/main" val="1042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k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k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4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k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kb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47"/>
                  </a:ext>
                </a:extLst>
              </a:tr>
            </a:tbl>
          </a:graphicData>
        </a:graphic>
      </p:graphicFrame>
      <p:pic>
        <p:nvPicPr>
          <p:cNvPr id="3" name="yt_shape_1700218774470" title="H_28.801733">
            <a:extLst>
              <a:ext uri="{FF2B5EF4-FFF2-40B4-BE49-F238E27FC236}">
                <a16:creationId xmlns:a16="http://schemas.microsoft.com/office/drawing/2014/main" id="{2E8024C0-BF63-58F5-A8E5-442C59EF28A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057720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1CBAFF10-9E99-F58B-1335-9E769BC420C6}"/>
              </a:ext>
            </a:extLst>
          </p:cNvPr>
          <p:cNvSpPr txBox="1"/>
          <p:nvPr/>
        </p:nvSpPr>
        <p:spPr>
          <a:xfrm>
            <a:off x="1059709" y="2949035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70" name="yt_shape_13170"/>
          <p:cNvSpPr txBox="1"/>
          <p:nvPr/>
        </p:nvSpPr>
        <p:spPr>
          <a:xfrm>
            <a:off x="540000" y="1843672"/>
            <a:ext cx="3966727" cy="58849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00" b="0" i="0" u="none" spc="-3200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  <a:r>
              <a:rPr lang="en-US" altLang="zh-CN" sz="3200" b="0" i="0" u="none" spc="30207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</a:p>
        </p:txBody>
      </p:sp>
      <p:pic>
        <p:nvPicPr>
          <p:cNvPr id="13169" name="yt_image_13169" title="H_50.49">
            <a:extLst>
              <a:ext uri="">
                <a16:creationId xmlns:mc="http://schemas.openxmlformats.org/markup-compatibility/2006" xmlns:p14="http://schemas.microsoft.com/office/powerpoint/2010/main" xmlns:m="http://schemas.openxmlformats.org/officeDocument/2006/math"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843672"/>
            <a:ext cx="3937001" cy="64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172" name="yt_shape_13172"/>
          <p:cNvSpPr txBox="1"/>
          <p:nvPr/>
        </p:nvSpPr>
        <p:spPr>
          <a:xfrm>
            <a:off x="540000" y="2535541"/>
            <a:ext cx="4762522" cy="91550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下列说法中不正确的是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在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中，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成正比例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3174" name="yt_table_13174" title="H_114.92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90193651"/>
                  </p:ext>
                </p:extLst>
              </p:nvPr>
            </p:nvGraphicFramePr>
            <p:xfrm>
              <a:off x="540000" y="3501008"/>
              <a:ext cx="5815013" cy="1459548"/>
            </p:xfrm>
            <a:graphic>
              <a:graphicData uri="http://schemas.openxmlformats.org/drawingml/2006/table">
                <a:tbl>
                  <a:tblPr/>
                  <a:tblGrid>
                    <a:gridCol w="5815013">
                      <a:extLst>
                        <a:ext uri="{9D8B030D-6E8A-4147-A177-3AD203B41FA5}">
                          <a16:colId xmlns:a16="http://schemas.microsoft.com/office/drawing/2014/main" val="10422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</a:rPr>
                            <a:t>在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y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＝－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𝑥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</a:rPr>
                            <a:t>中，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y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</a:rPr>
                            <a:t>与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</a:rPr>
                            <a:t>成正比例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48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</a:rPr>
                            <a:t>在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y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</a:rPr>
                            <a:t>中，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y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</a:rPr>
                            <a:t>与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</a:rPr>
                            <a:t>成正比例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49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</a:rPr>
                            <a:t>在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y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3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</a:rPr>
                            <a:t>中，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y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</a:rPr>
                            <a:t>与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</a:rPr>
                            <a:t>成正比例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50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13174" name="yt_table_13174" title="H_114.92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90193651"/>
                  </p:ext>
                </p:extLst>
              </p:nvPr>
            </p:nvGraphicFramePr>
            <p:xfrm>
              <a:off x="540000" y="3501008"/>
              <a:ext cx="5815013" cy="1584706"/>
            </p:xfrm>
            <a:graphic>
              <a:graphicData uri="http://schemas.openxmlformats.org/drawingml/2006/table">
                <a:tbl>
                  <a:tblPr/>
                  <a:tblGrid>
                    <a:gridCol w="5815013">
                      <a:extLst>
                        <a:ext uri="{9D8B030D-6E8A-4147-A177-3AD203B41FA5}">
                          <a16:colId xmlns:a16="http://schemas.microsoft.com/office/drawing/2014/main" val="10422"/>
                        </a:ext>
                      </a:extLst>
                    </a:gridCol>
                  </a:tblGrid>
                  <a:tr h="63373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b="-17307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248"/>
                      </a:ext>
                    </a:extLst>
                  </a:tr>
                  <a:tr h="475488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</a:rPr>
                            <a:t>在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y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</a:rPr>
                            <a:t>中，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y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</a:rPr>
                            <a:t>与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</a:rPr>
                            <a:t>成正比例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49"/>
                      </a:ext>
                    </a:extLst>
                  </a:tr>
                  <a:tr h="475488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</a:rPr>
                            <a:t>在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y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3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</a:rPr>
                            <a:t>中，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y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</a:rPr>
                            <a:t>与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</a:rPr>
                            <a:t>成正比例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50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5243FD0F-4B76-BDBC-4EE1-8B3C40BA7201}"/>
              </a:ext>
            </a:extLst>
          </p:cNvPr>
          <p:cNvSpPr txBox="1"/>
          <p:nvPr/>
        </p:nvSpPr>
        <p:spPr>
          <a:xfrm>
            <a:off x="4336189" y="2488735"/>
            <a:ext cx="4007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175" name="yt_shape_13175"/>
              <p:cNvSpPr txBox="1"/>
              <p:nvPr/>
            </p:nvSpPr>
            <p:spPr>
              <a:xfrm>
                <a:off x="540119" y="1441290"/>
                <a:ext cx="11111999" cy="433541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9.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若函数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p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e>
                      <m:sup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sup>
                    </m:sSup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是正比例函数，则常数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的值是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白正" pitchFamily="24"/>
                    <a:ea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10.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已知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两地相距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30km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，小明以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6km/h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的速度从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地向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地步行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km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，步行的时间为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h.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求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与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之间的函数解析式，并指出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是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的什么函数；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由题意可得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，此函数是正比例函数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写出该函数自变量的取值范围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两地相距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30km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  <a:b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</a:b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≤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≤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，解得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≤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≤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  <a:b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即该函数自变量的取值范围为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≤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≤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5.</a:t>
                </a:r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175" name="yt_shape_13175" descr="{&quot;rangeId&quot;:14,&quot;hasSerialNum&quot;:1,&quot;mathAnswerShape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441290"/>
                <a:ext cx="11111999" cy="4335418"/>
              </a:xfrm>
              <a:prstGeom prst="rect">
                <a:avLst/>
              </a:prstGeom>
              <a:blipFill>
                <a:blip r:embed="rId2"/>
                <a:stretch>
                  <a:fillRect l="-1701" r="-878" b="-337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C0F08B24-1920-7219-7DC3-812743E9F414}"/>
              </a:ext>
            </a:extLst>
          </p:cNvPr>
          <p:cNvSpPr txBox="1"/>
          <p:nvPr/>
        </p:nvSpPr>
        <p:spPr>
          <a:xfrm>
            <a:off x="8620399" y="1394484"/>
            <a:ext cx="942086" cy="634315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C8694D7-3393-182A-5BBC-AC0F2D5213F8}"/>
              </a:ext>
            </a:extLst>
          </p:cNvPr>
          <p:cNvSpPr txBox="1"/>
          <p:nvPr/>
        </p:nvSpPr>
        <p:spPr>
          <a:xfrm>
            <a:off x="450108" y="3361651"/>
            <a:ext cx="69269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由题意可得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，此函数是正比例函数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B4325D9-B013-E2DE-03D8-9B99C3A26063}"/>
              </a:ext>
            </a:extLst>
          </p:cNvPr>
          <p:cNvSpPr txBox="1"/>
          <p:nvPr/>
        </p:nvSpPr>
        <p:spPr>
          <a:xfrm>
            <a:off x="450108" y="4312627"/>
            <a:ext cx="47504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两地相距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30km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6282A1C-650E-A500-E86A-EDD5ADD774F8}"/>
              </a:ext>
            </a:extLst>
          </p:cNvPr>
          <p:cNvSpPr txBox="1"/>
          <p:nvPr/>
        </p:nvSpPr>
        <p:spPr>
          <a:xfrm>
            <a:off x="450108" y="4788115"/>
            <a:ext cx="41075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≤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≤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，解得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≤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≤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E2750AF6-8641-6E36-3E5A-B589AF08B3A7}"/>
              </a:ext>
            </a:extLst>
          </p:cNvPr>
          <p:cNvSpPr txBox="1"/>
          <p:nvPr/>
        </p:nvSpPr>
        <p:spPr>
          <a:xfrm>
            <a:off x="450108" y="5263604"/>
            <a:ext cx="5268023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即该函数自变量的取值范围为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≤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≤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188" name="yt_shape_13188"/>
              <p:cNvSpPr txBox="1"/>
              <p:nvPr/>
            </p:nvSpPr>
            <p:spPr>
              <a:xfrm>
                <a:off x="540000" y="1004190"/>
                <a:ext cx="8843575" cy="521001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10000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11.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台江二中单元卷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已知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与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成正比例关系且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时，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4.</a:t>
                </a:r>
              </a:p>
              <a:p>
                <a:pPr algn="l" eaLnBrk="1" latinLnBrk="0" hangingPunct="0">
                  <a:lnSpc>
                    <a:spcPct val="110000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求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与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之间的函数解析式；</a:t>
                </a:r>
              </a:p>
              <a:p>
                <a:pPr algn="l" eaLnBrk="1" latinLnBrk="0" hangingPunct="0">
                  <a:lnSpc>
                    <a:spcPct val="110000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与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成正比例关系，</a:t>
                </a:r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  <a:b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</a:b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设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≠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  <a:b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则由题意，得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，解得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  <a:b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</a:b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8.</a:t>
                </a:r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10000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当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时，求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的值；</a:t>
                </a:r>
              </a:p>
              <a:p>
                <a:pPr algn="l" eaLnBrk="1" latinLnBrk="0" hangingPunct="0">
                  <a:lnSpc>
                    <a:spcPct val="110000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当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时，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0.</a:t>
                </a:r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10000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当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时，求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的值；</a:t>
                </a:r>
              </a:p>
              <a:p>
                <a:pPr algn="l" eaLnBrk="1" latinLnBrk="0" hangingPunct="0">
                  <a:lnSpc>
                    <a:spcPct val="110000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当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时，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10000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若点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在此函数图象上，求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的值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10000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由已知，得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，解得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188" name="yt_shape_13188" descr="{&quot;rangeId&quot;:20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004190"/>
                <a:ext cx="8843575" cy="5210016"/>
              </a:xfrm>
              <a:prstGeom prst="rect">
                <a:avLst/>
              </a:prstGeom>
              <a:blipFill>
                <a:blip r:embed="rId2"/>
                <a:stretch>
                  <a:fillRect l="-2138" t="-2108" r="-1172" b="-105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176B396A-EF3E-0213-5820-C124C1AB3D58}"/>
              </a:ext>
            </a:extLst>
          </p:cNvPr>
          <p:cNvSpPr txBox="1"/>
          <p:nvPr/>
        </p:nvSpPr>
        <p:spPr>
          <a:xfrm>
            <a:off x="449989" y="1762056"/>
            <a:ext cx="5021961" cy="495948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与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成正比例关系，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26004E1-3AF2-E1B5-86B8-B77F3E066411}"/>
              </a:ext>
            </a:extLst>
          </p:cNvPr>
          <p:cNvSpPr txBox="1"/>
          <p:nvPr/>
        </p:nvSpPr>
        <p:spPr>
          <a:xfrm>
            <a:off x="449989" y="2164392"/>
            <a:ext cx="4072636" cy="495948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设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k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k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84A6161-5B7A-6ABE-41E9-A99C62E46BBA}"/>
              </a:ext>
            </a:extLst>
          </p:cNvPr>
          <p:cNvSpPr txBox="1"/>
          <p:nvPr/>
        </p:nvSpPr>
        <p:spPr>
          <a:xfrm>
            <a:off x="449989" y="2566728"/>
            <a:ext cx="5936361" cy="495948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则由题意，得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k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，解得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k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CED4E67-66A1-FC4E-995E-BB10D2A0EF30}"/>
              </a:ext>
            </a:extLst>
          </p:cNvPr>
          <p:cNvSpPr txBox="1"/>
          <p:nvPr/>
        </p:nvSpPr>
        <p:spPr>
          <a:xfrm>
            <a:off x="449989" y="2969064"/>
            <a:ext cx="4013898" cy="495948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3756CEFD-06B3-1C9B-D717-1C7F9932E499}"/>
              </a:ext>
            </a:extLst>
          </p:cNvPr>
          <p:cNvSpPr txBox="1"/>
          <p:nvPr/>
        </p:nvSpPr>
        <p:spPr>
          <a:xfrm>
            <a:off x="449989" y="3773736"/>
            <a:ext cx="4945761" cy="495948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当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时，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57380828-06E0-3F66-71D9-6A948E5B2686}"/>
                  </a:ext>
                </a:extLst>
              </p:cNvPr>
              <p:cNvSpPr txBox="1"/>
              <p:nvPr/>
            </p:nvSpPr>
            <p:spPr>
              <a:xfrm>
                <a:off x="449989" y="4578409"/>
                <a:ext cx="6428486" cy="66174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10000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解：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当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时，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8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7" name="文本框 6" descr="{'rangeId': 20, 'mathAnswerShape': 1}">
                <a:extLst>
                  <a:ext uri="{FF2B5EF4-FFF2-40B4-BE49-F238E27FC236}">
                    <a16:creationId xmlns:a16="http://schemas.microsoft.com/office/drawing/2014/main" id="{57380828-06E0-3F66-71D9-6A948E5B268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578409"/>
                <a:ext cx="6428486" cy="661747"/>
              </a:xfrm>
              <a:prstGeom prst="rect">
                <a:avLst/>
              </a:prstGeom>
              <a:blipFill>
                <a:blip r:embed="rId3"/>
                <a:stretch>
                  <a:fillRect l="-1518" r="-1518" b="-825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89D7BDBE-81B0-50B5-6708-8DF09A1FEF9D}"/>
                  </a:ext>
                </a:extLst>
              </p:cNvPr>
              <p:cNvSpPr txBox="1"/>
              <p:nvPr/>
            </p:nvSpPr>
            <p:spPr>
              <a:xfrm>
                <a:off x="449989" y="5548880"/>
                <a:ext cx="6633273" cy="66174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10000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解：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由已知，得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8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，解得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8" name="文本框 7" descr="{'rangeId': 20, 'mathAnswerShape': 1}">
                <a:extLst>
                  <a:ext uri="{FF2B5EF4-FFF2-40B4-BE49-F238E27FC236}">
                    <a16:creationId xmlns:a16="http://schemas.microsoft.com/office/drawing/2014/main" id="{89D7BDBE-81B0-50B5-6708-8DF09A1FEF9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548880"/>
                <a:ext cx="6633273" cy="661746"/>
              </a:xfrm>
              <a:prstGeom prst="rect">
                <a:avLst/>
              </a:prstGeom>
              <a:blipFill>
                <a:blip r:embed="rId4"/>
                <a:stretch>
                  <a:fillRect l="-1471" r="-1471" b="-825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1957</Words>
  <Application>Microsoft Office PowerPoint</Application>
  <PresentationFormat>宽屏</PresentationFormat>
  <Paragraphs>145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26" baseType="lpstr">
      <vt:lpstr>白正</vt:lpstr>
      <vt:lpstr>等线</vt:lpstr>
      <vt:lpstr>等线 Light</vt:lpstr>
      <vt:lpstr>黑体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EDY</cp:lastModifiedBy>
  <cp:revision>49</cp:revision>
  <dcterms:created xsi:type="dcterms:W3CDTF">2023-05-05T05:33:04Z</dcterms:created>
  <dcterms:modified xsi:type="dcterms:W3CDTF">2023-11-20T08:13:58Z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