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84" r:id="rId5"/>
    <p:sldId id="368" r:id="rId6"/>
    <p:sldId id="371" r:id="rId7"/>
    <p:sldId id="372" r:id="rId8"/>
    <p:sldId id="376" r:id="rId9"/>
    <p:sldId id="378" r:id="rId10"/>
    <p:sldId id="380" r:id="rId11"/>
    <p:sldId id="385" r:id="rId12"/>
    <p:sldId id="382" r:id="rId13"/>
    <p:sldId id="387" r:id="rId14"/>
    <p:sldId id="389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67" name="yt_image_14167" title="H_25.9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2" y="2414392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70" name="yt_shape_14170"/>
          <p:cNvSpPr txBox="1"/>
          <p:nvPr/>
        </p:nvSpPr>
        <p:spPr>
          <a:xfrm>
            <a:off x="540119" y="292824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根据频数分布表求加权平均数时，统计中常用各组的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组中值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代表各组的实际数据，把各组的频数看作相应组中值的权，从而计算出平均数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当考察的对象很多，或考察本身带有破坏性时，统计中通常用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样本的平均数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来估计总体平均数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48EA24B-3287-ADEF-54F3-CC82CDD7D4E0}"/>
              </a:ext>
            </a:extLst>
          </p:cNvPr>
          <p:cNvSpPr txBox="1"/>
          <p:nvPr/>
        </p:nvSpPr>
        <p:spPr>
          <a:xfrm>
            <a:off x="7993907" y="2881436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组中值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186D254-7121-C891-3892-E9A34F18CD62}"/>
              </a:ext>
            </a:extLst>
          </p:cNvPr>
          <p:cNvSpPr txBox="1"/>
          <p:nvPr/>
        </p:nvSpPr>
        <p:spPr>
          <a:xfrm>
            <a:off x="9213107" y="3832412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样本的平均数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42CD16A-A288-A324-64C6-7931C1FA66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2025" y="1709401"/>
            <a:ext cx="2647950" cy="4667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29" name="yt_shape_14229"/>
              <p:cNvSpPr txBox="1"/>
              <p:nvPr/>
            </p:nvSpPr>
            <p:spPr>
              <a:xfrm>
                <a:off x="540119" y="2204864"/>
                <a:ext cx="11111999" cy="20687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若质量不小于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110g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的油桃可定为优级，估计这批油桃中优级油桃占油桃总数的百分之几，达到优级的油桃有多少千克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％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％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％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估计这批油桃中优级油桃占油桃总数的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％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，达到优级的油桃有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360kg.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4229" name="yt_shape_142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04864"/>
                <a:ext cx="11111999" cy="2068771"/>
              </a:xfrm>
              <a:prstGeom prst="rect">
                <a:avLst/>
              </a:prstGeom>
              <a:blipFill>
                <a:blip r:embed="rId2"/>
                <a:stretch>
                  <a:fillRect l="-1701" t="-2655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DF58B8D-7E54-EE5A-D40C-1E128C37DBCC}"/>
                  </a:ext>
                </a:extLst>
              </p:cNvPr>
              <p:cNvSpPr txBox="1"/>
              <p:nvPr/>
            </p:nvSpPr>
            <p:spPr>
              <a:xfrm>
                <a:off x="450108" y="3109034"/>
                <a:ext cx="7447662" cy="7670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％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％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％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DF58B8D-7E54-EE5A-D40C-1E128C37DB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109034"/>
                <a:ext cx="7447662" cy="767030"/>
              </a:xfrm>
              <a:prstGeom prst="rect">
                <a:avLst/>
              </a:prstGeom>
              <a:blipFill>
                <a:blip r:embed="rId3"/>
                <a:stretch>
                  <a:fillRect l="-1309" r="-122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F349F608-C76D-F7FF-0776-07FBF7D822CB}"/>
              </a:ext>
            </a:extLst>
          </p:cNvPr>
          <p:cNvSpPr txBox="1"/>
          <p:nvPr/>
        </p:nvSpPr>
        <p:spPr>
          <a:xfrm>
            <a:off x="450108" y="3782452"/>
            <a:ext cx="95526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估计这批油桃中优级油桃占油桃总数的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，达到优级的油桃有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360kg.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" name="yt_shape_14233"/>
          <p:cNvSpPr txBox="1"/>
          <p:nvPr/>
        </p:nvSpPr>
        <p:spPr>
          <a:xfrm>
            <a:off x="540000" y="859209"/>
            <a:ext cx="3877408" cy="50013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232" name="yt_image_14232" title="H_50.9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59209"/>
            <a:ext cx="3824784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35" name="yt_shape_14235"/>
          <p:cNvSpPr txBox="1"/>
          <p:nvPr/>
        </p:nvSpPr>
        <p:spPr>
          <a:xfrm>
            <a:off x="540120" y="1556792"/>
            <a:ext cx="11111999" cy="18466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大庆市中考改编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中华文化源远流长，中华诗词寓意深广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为了传承优秀传统文化，某校团委组织了全校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名学生参加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中国诗词大会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海选比赛，赛后发现所有参赛学生的成绩不低于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为了更好地了解本次海选比赛的成绩分布情况，随机选取其中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名学生的海选比赛成绩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总分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作为样本进行整理，得到海选成绩统计表与扇形统计图如图：</a:t>
            </a:r>
          </a:p>
        </p:txBody>
      </p:sp>
      <p:graphicFrame>
        <p:nvGraphicFramePr>
          <p:cNvPr id="5" name="yt_table_14236" title="H_267.8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9345599"/>
              </p:ext>
            </p:extLst>
          </p:nvPr>
        </p:nvGraphicFramePr>
        <p:xfrm>
          <a:off x="540001" y="3606838"/>
          <a:ext cx="8796359" cy="280799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5878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223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862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组别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海选成绩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6" name="yt_image_14241" title="H_117.9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65352" y="3717032"/>
            <a:ext cx="1886767" cy="1886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9" name="yt_shape_14239"/>
          <p:cNvSpPr txBox="1"/>
          <p:nvPr/>
        </p:nvSpPr>
        <p:spPr>
          <a:xfrm>
            <a:off x="540000" y="1630000"/>
            <a:ext cx="75838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填空：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72°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D4C3B41-5405-E175-D376-608EB7145C58}"/>
              </a:ext>
            </a:extLst>
          </p:cNvPr>
          <p:cNvSpPr txBox="1"/>
          <p:nvPr/>
        </p:nvSpPr>
        <p:spPr>
          <a:xfrm>
            <a:off x="3193189" y="158319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FF27171-7AD6-3217-D228-14E431CD4E80}"/>
              </a:ext>
            </a:extLst>
          </p:cNvPr>
          <p:cNvSpPr txBox="1"/>
          <p:nvPr/>
        </p:nvSpPr>
        <p:spPr>
          <a:xfrm>
            <a:off x="5174389" y="158319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58F0AD3-6382-67E9-68DC-370BFD755EEC}"/>
              </a:ext>
            </a:extLst>
          </p:cNvPr>
          <p:cNvSpPr txBox="1"/>
          <p:nvPr/>
        </p:nvSpPr>
        <p:spPr>
          <a:xfrm>
            <a:off x="7152414" y="1583194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72°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4238"/>
          <p:cNvSpPr txBox="1"/>
          <p:nvPr/>
        </p:nvSpPr>
        <p:spPr>
          <a:xfrm>
            <a:off x="540000" y="1194624"/>
            <a:ext cx="461664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请根据所给信息，回答下列问题：</a:t>
            </a:r>
          </a:p>
        </p:txBody>
      </p:sp>
      <p:sp>
        <p:nvSpPr>
          <p:cNvPr id="9" name="yt_shape_14243"/>
          <p:cNvSpPr txBox="1"/>
          <p:nvPr/>
        </p:nvSpPr>
        <p:spPr>
          <a:xfrm>
            <a:off x="540119" y="2101177"/>
            <a:ext cx="11111999" cy="9780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若把统计表每组中各个成绩用这组数据的中间值代替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例如，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组数据中间值为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，请估计被选取的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名学生成绩的平均数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0" name="yt_image_14246" title="H_117.9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54669" y="3212976"/>
            <a:ext cx="1497330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B53D8DA6-EBA3-68FA-ACCE-F7C702C3A71F}"/>
              </a:ext>
            </a:extLst>
          </p:cNvPr>
          <p:cNvSpPr txBox="1"/>
          <p:nvPr/>
        </p:nvSpPr>
        <p:spPr>
          <a:xfrm>
            <a:off x="450108" y="3005347"/>
            <a:ext cx="627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被选取的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名学生成绩的平均数为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6A003629-78EB-349F-7BCA-AC9300F00C9C}"/>
                  </a:ext>
                </a:extLst>
              </p:cNvPr>
              <p:cNvSpPr txBox="1"/>
              <p:nvPr/>
            </p:nvSpPr>
            <p:spPr>
              <a:xfrm>
                <a:off x="754908" y="3480835"/>
                <a:ext cx="7271448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6A003629-78EB-349F-7BCA-AC9300F00C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908" y="3480835"/>
                <a:ext cx="7271448" cy="768046"/>
              </a:xfrm>
              <a:prstGeom prst="rect">
                <a:avLst/>
              </a:prstGeom>
              <a:blipFill>
                <a:blip r:embed="rId3"/>
                <a:stretch>
                  <a:fillRect r="-125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BC8AF73-11ED-06B7-E0FC-939540AFB8CF}"/>
                  </a:ext>
                </a:extLst>
              </p:cNvPr>
              <p:cNvSpPr txBox="1"/>
              <p:nvPr/>
            </p:nvSpPr>
            <p:spPr>
              <a:xfrm>
                <a:off x="450108" y="4155269"/>
                <a:ext cx="5899848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550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1950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4250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6650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BC8AF73-11ED-06B7-E0FC-939540AFB8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55269"/>
                <a:ext cx="5899848" cy="768045"/>
              </a:xfrm>
              <a:prstGeom prst="rect">
                <a:avLst/>
              </a:prstGeom>
              <a:blipFill>
                <a:blip r:embed="rId4"/>
                <a:stretch>
                  <a:fillRect l="-1653" r="-155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3A0CA18D-0562-72E0-D2AF-F2A48D921AB2}"/>
                  </a:ext>
                </a:extLst>
              </p:cNvPr>
              <p:cNvSpPr txBox="1"/>
              <p:nvPr/>
            </p:nvSpPr>
            <p:spPr>
              <a:xfrm>
                <a:off x="450108" y="4829702"/>
                <a:ext cx="1937449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16400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3A0CA18D-0562-72E0-D2AF-F2A48D921A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829702"/>
                <a:ext cx="1937449" cy="768046"/>
              </a:xfrm>
              <a:prstGeom prst="rect">
                <a:avLst/>
              </a:prstGeom>
              <a:blipFill>
                <a:blip r:embed="rId5"/>
                <a:stretch>
                  <a:fillRect l="-5031" r="-471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8109810B-324F-853C-C1DB-35C8833C901E}"/>
              </a:ext>
            </a:extLst>
          </p:cNvPr>
          <p:cNvSpPr txBox="1"/>
          <p:nvPr/>
        </p:nvSpPr>
        <p:spPr>
          <a:xfrm>
            <a:off x="450108" y="5504136"/>
            <a:ext cx="1780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EA1E9AB-5AF5-8F65-0CBF-F8BBC71A802F}"/>
              </a:ext>
            </a:extLst>
          </p:cNvPr>
          <p:cNvSpPr txBox="1"/>
          <p:nvPr/>
        </p:nvSpPr>
        <p:spPr>
          <a:xfrm>
            <a:off x="450108" y="5919577"/>
            <a:ext cx="6199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答：被选取的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名学生成绩的平均数是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4250"/>
              <p:cNvSpPr txBox="1"/>
              <p:nvPr/>
            </p:nvSpPr>
            <p:spPr>
              <a:xfrm>
                <a:off x="540000" y="3245196"/>
                <a:ext cx="5544788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％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4" name="yt_shape_142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45196"/>
                <a:ext cx="5544788" cy="642740"/>
              </a:xfrm>
              <a:prstGeom prst="rect">
                <a:avLst/>
              </a:prstGeom>
              <a:blipFill>
                <a:blip r:embed="rId2"/>
                <a:stretch>
                  <a:fillRect l="-3410" r="-2420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252" name="yt_image_14252" title="H_117.9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54669" y="2564904"/>
            <a:ext cx="1497330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17B8F18-AFFB-B1EF-6E0D-D645166714FC}"/>
                  </a:ext>
                </a:extLst>
              </p:cNvPr>
              <p:cNvSpPr txBox="1"/>
              <p:nvPr/>
            </p:nvSpPr>
            <p:spPr>
              <a:xfrm>
                <a:off x="449989" y="2811194"/>
                <a:ext cx="5671248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2000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％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人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17B8F18-AFFB-B1EF-6E0D-D645166714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11194"/>
                <a:ext cx="5671248" cy="730136"/>
              </a:xfrm>
              <a:prstGeom prst="rect">
                <a:avLst/>
              </a:prstGeom>
              <a:blipFill>
                <a:blip r:embed="rId4"/>
                <a:stretch>
                  <a:fillRect l="-1720" r="-1720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ACE452DB-3740-7129-45E8-9D0D39AC9140}"/>
              </a:ext>
            </a:extLst>
          </p:cNvPr>
          <p:cNvSpPr txBox="1"/>
          <p:nvPr/>
        </p:nvSpPr>
        <p:spPr>
          <a:xfrm>
            <a:off x="449989" y="3675038"/>
            <a:ext cx="9857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答：估计该校参加这次海选比赛的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名学生中成绩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优秀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yt_shape_14248"/>
          <p:cNvSpPr txBox="1"/>
          <p:nvPr/>
        </p:nvSpPr>
        <p:spPr>
          <a:xfrm>
            <a:off x="540119" y="181450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规定海选成绩不低于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分记为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优秀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，请估计该校参加这次海选比赛的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名学生中成绩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优秀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的有多少人？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答：被选取的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名学生成绩的平均数是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72" name="yt_image_14172" title="H_25.92">
            <a:extLst>
              <a:ext uri="">
                <a16:creationId xmlns="" xmlns:a16="http://schemas.microsoft.com/office/drawing/2014/main" xmlns:mc="http://schemas.openxmlformats.org/markup-compatibility/2006" xmlns:p14="http://schemas.microsoft.com/office/powerpoint/2010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1" y="973974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75" name="yt_shape_14175"/>
          <p:cNvSpPr txBox="1"/>
          <p:nvPr/>
        </p:nvSpPr>
        <p:spPr>
          <a:xfrm>
            <a:off x="540120" y="155679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某市举行了一次数学竞赛，分段统计参赛同学的成绩，从中抽查了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名学生的成绩如下表：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分数均为整数，满分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76" name="yt_table_14176" title="H_164.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1830088"/>
              </p:ext>
            </p:extLst>
          </p:nvPr>
        </p:nvGraphicFramePr>
        <p:xfrm>
          <a:off x="540000" y="2668591"/>
          <a:ext cx="11111999" cy="93599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675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75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936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936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915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分数段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～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～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～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～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人数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人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178" name="yt_shape_14178"/>
              <p:cNvSpPr txBox="1"/>
              <p:nvPr/>
            </p:nvSpPr>
            <p:spPr>
              <a:xfrm>
                <a:off x="540000" y="3807741"/>
                <a:ext cx="10443243" cy="20697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这次数学竞赛的平均成绩约为多少？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【思路分析】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用组中值代表各组实际数据计算平均数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【自主解答】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65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75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85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95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81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故这次数学竞赛的平均成绩约为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81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分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178" name="yt_shape_141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07741"/>
                <a:ext cx="10443243" cy="2069797"/>
              </a:xfrm>
              <a:prstGeom prst="rect">
                <a:avLst/>
              </a:prstGeom>
              <a:blipFill>
                <a:blip r:embed="rId3"/>
                <a:stretch>
                  <a:fillRect l="-1810" t="-2655" r="-934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83" name="yt_shape_14183"/>
          <p:cNvSpPr txBox="1"/>
          <p:nvPr/>
        </p:nvSpPr>
        <p:spPr>
          <a:xfrm>
            <a:off x="540000" y="2477052"/>
            <a:ext cx="615553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【方法归纳】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利用组中值法求平均数的方法：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184" name="yt_shape_14184"/>
              <p:cNvSpPr txBox="1"/>
              <p:nvPr/>
            </p:nvSpPr>
            <p:spPr>
              <a:xfrm>
                <a:off x="540119" y="2963216"/>
                <a:ext cx="11111999" cy="177773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有几组数据，第一组数据的组中值为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，频数为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；第二组数据的组中值为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，频数为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；第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组数据的组中值为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，频数为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，则这几组数据的平均数为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…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…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184" name="yt_shape_14184" descr="{&quot;rangeId&quot;:20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6164"/>
                <a:ext cx="11111999" cy="1777731"/>
              </a:xfrm>
              <a:prstGeom prst="rect">
                <a:avLst/>
              </a:prstGeom>
              <a:blipFill>
                <a:blip r:embed="rId2"/>
                <a:stretch>
                  <a:fillRect l="-1701" t="-2740" r="-1372" b="-17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87" name="yt_shape_14187"/>
          <p:cNvSpPr txBox="1"/>
          <p:nvPr/>
        </p:nvSpPr>
        <p:spPr>
          <a:xfrm>
            <a:off x="540000" y="1267134"/>
            <a:ext cx="4138505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186" name="yt_image_14186" title="H_51.39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67134"/>
            <a:ext cx="4105485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89" name="yt_shape_14189"/>
          <p:cNvSpPr txBox="1"/>
          <p:nvPr/>
        </p:nvSpPr>
        <p:spPr>
          <a:xfrm>
            <a:off x="540000" y="1970431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组中值与平均数</a:t>
            </a:r>
          </a:p>
        </p:txBody>
      </p:sp>
      <p:sp>
        <p:nvSpPr>
          <p:cNvPr id="14190" name="yt_shape_14190"/>
          <p:cNvSpPr txBox="1"/>
          <p:nvPr/>
        </p:nvSpPr>
        <p:spPr>
          <a:xfrm>
            <a:off x="540000" y="2474741"/>
            <a:ext cx="66091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下列各组数据中，组中值不是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91" name="yt_table_1419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7172525"/>
              </p:ext>
            </p:extLst>
          </p:nvPr>
        </p:nvGraphicFramePr>
        <p:xfrm>
          <a:off x="540000" y="2954044"/>
          <a:ext cx="10940416" cy="475488"/>
        </p:xfrm>
        <a:graphic>
          <a:graphicData uri="http://schemas.openxmlformats.org/drawingml/2006/table">
            <a:tbl>
              <a:tblPr/>
              <a:tblGrid>
                <a:gridCol w="3014980">
                  <a:extLst>
                    <a:ext uri="{9D8B030D-6E8A-4147-A177-3AD203B41FA5}">
                      <a16:colId xmlns:a16="http://schemas.microsoft.com/office/drawing/2014/main" val="10545"/>
                    </a:ext>
                  </a:extLst>
                </a:gridCol>
                <a:gridCol w="2997518">
                  <a:extLst>
                    <a:ext uri="{9D8B030D-6E8A-4147-A177-3AD203B41FA5}">
                      <a16:colId xmlns:a16="http://schemas.microsoft.com/office/drawing/2014/main" val="10546"/>
                    </a:ext>
                  </a:extLst>
                </a:gridCol>
                <a:gridCol w="2997518">
                  <a:extLst>
                    <a:ext uri="{9D8B030D-6E8A-4147-A177-3AD203B41FA5}">
                      <a16:colId xmlns:a16="http://schemas.microsoft.com/office/drawing/2014/main" val="10547"/>
                    </a:ext>
                  </a:extLst>
                </a:gridCol>
                <a:gridCol w="1930400">
                  <a:extLst>
                    <a:ext uri="{9D8B030D-6E8A-4147-A177-3AD203B41FA5}">
                      <a16:colId xmlns:a16="http://schemas.microsoft.com/office/drawing/2014/main" val="105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9"/>
                  </a:ext>
                </a:extLst>
              </a:tr>
            </a:tbl>
          </a:graphicData>
        </a:graphic>
      </p:graphicFrame>
      <p:sp>
        <p:nvSpPr>
          <p:cNvPr id="14193" name="yt_shape_14193"/>
          <p:cNvSpPr txBox="1"/>
          <p:nvPr/>
        </p:nvSpPr>
        <p:spPr>
          <a:xfrm>
            <a:off x="540000" y="3480215"/>
            <a:ext cx="546303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对一组数据进行了整理，结果如下表：</a:t>
            </a:r>
          </a:p>
        </p:txBody>
      </p:sp>
      <p:graphicFrame>
        <p:nvGraphicFramePr>
          <p:cNvPr id="14194" name="yt_table_14194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0361519"/>
              </p:ext>
            </p:extLst>
          </p:nvPr>
        </p:nvGraphicFramePr>
        <p:xfrm>
          <a:off x="540000" y="4118743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0201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315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315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287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频数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196" name="yt_shape_14196"/>
          <p:cNvSpPr txBox="1"/>
          <p:nvPr/>
        </p:nvSpPr>
        <p:spPr>
          <a:xfrm>
            <a:off x="540000" y="5522349"/>
            <a:ext cx="40780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则这组数据的平均数是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700218956507" title="H_28.801733">
            <a:extLst>
              <a:ext uri="{FF2B5EF4-FFF2-40B4-BE49-F238E27FC236}">
                <a16:creationId xmlns:a16="http://schemas.microsoft.com/office/drawing/2014/main" id="{D1CF7B45-1CD4-583D-9A9E-C3AA6B3AAB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1210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8E7DDF6-DBF7-FD6E-F532-3116D0D9F233}"/>
              </a:ext>
            </a:extLst>
          </p:cNvPr>
          <p:cNvSpPr txBox="1"/>
          <p:nvPr/>
        </p:nvSpPr>
        <p:spPr>
          <a:xfrm>
            <a:off x="6164989" y="24279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193EE52-D6E4-2F47-5808-955586FE86AF}"/>
              </a:ext>
            </a:extLst>
          </p:cNvPr>
          <p:cNvSpPr txBox="1"/>
          <p:nvPr/>
        </p:nvSpPr>
        <p:spPr>
          <a:xfrm>
            <a:off x="3802789" y="547554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97" name="yt_shape_14197"/>
          <p:cNvSpPr txBox="1"/>
          <p:nvPr/>
        </p:nvSpPr>
        <p:spPr>
          <a:xfrm>
            <a:off x="540120" y="20741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如图是某班一次竞赛成绩的频数分布直方图，利用组中值可估计该班的平均分为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198" name="yt_image_14198" title="H_154.1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8283" y="3185919"/>
            <a:ext cx="3735433" cy="1957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96D20C4-3BF6-4D90-B5D9-3460C1FD950D}"/>
              </a:ext>
            </a:extLst>
          </p:cNvPr>
          <p:cNvSpPr txBox="1"/>
          <p:nvPr/>
        </p:nvSpPr>
        <p:spPr>
          <a:xfrm>
            <a:off x="5022109" y="250280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0" name="yt_shape_14200"/>
          <p:cNvSpPr txBox="1"/>
          <p:nvPr/>
        </p:nvSpPr>
        <p:spPr>
          <a:xfrm>
            <a:off x="540000" y="1439521"/>
            <a:ext cx="567783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用样本平均数估计总体平均数</a:t>
            </a:r>
          </a:p>
        </p:txBody>
      </p:sp>
      <p:sp>
        <p:nvSpPr>
          <p:cNvPr id="14201" name="yt_shape_14201"/>
          <p:cNvSpPr txBox="1"/>
          <p:nvPr/>
        </p:nvSpPr>
        <p:spPr>
          <a:xfrm>
            <a:off x="540119" y="194383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某纺织厂从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万件同类产品中随机抽取了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件进行质检，发现其中有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件不合格，那么估计该厂这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万件产品中合格品约为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02" name="yt_table_1420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1151485"/>
              </p:ext>
            </p:extLst>
          </p:nvPr>
        </p:nvGraphicFramePr>
        <p:xfrm>
          <a:off x="540000" y="2903266"/>
          <a:ext cx="9835516" cy="475488"/>
        </p:xfrm>
        <a:graphic>
          <a:graphicData uri="http://schemas.openxmlformats.org/drawingml/2006/table">
            <a:tbl>
              <a:tblPr/>
              <a:tblGrid>
                <a:gridCol w="2795905">
                  <a:extLst>
                    <a:ext uri="{9D8B030D-6E8A-4147-A177-3AD203B41FA5}">
                      <a16:colId xmlns:a16="http://schemas.microsoft.com/office/drawing/2014/main" val="10549"/>
                    </a:ext>
                  </a:extLst>
                </a:gridCol>
                <a:gridCol w="2549843">
                  <a:extLst>
                    <a:ext uri="{9D8B030D-6E8A-4147-A177-3AD203B41FA5}">
                      <a16:colId xmlns:a16="http://schemas.microsoft.com/office/drawing/2014/main" val="10550"/>
                    </a:ext>
                  </a:extLst>
                </a:gridCol>
                <a:gridCol w="2702243">
                  <a:extLst>
                    <a:ext uri="{9D8B030D-6E8A-4147-A177-3AD203B41FA5}">
                      <a16:colId xmlns:a16="http://schemas.microsoft.com/office/drawing/2014/main" val="10551"/>
                    </a:ext>
                  </a:extLst>
                </a:gridCol>
                <a:gridCol w="1787525">
                  <a:extLst>
                    <a:ext uri="{9D8B030D-6E8A-4147-A177-3AD203B41FA5}">
                      <a16:colId xmlns:a16="http://schemas.microsoft.com/office/drawing/2014/main" val="105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A.9.5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万件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万件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C.9500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D.5000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0"/>
                  </a:ext>
                </a:extLst>
              </a:tr>
            </a:tbl>
          </a:graphicData>
        </a:graphic>
      </p:graphicFrame>
      <p:sp>
        <p:nvSpPr>
          <p:cNvPr id="14204" name="yt_shape_14204"/>
          <p:cNvSpPr txBox="1"/>
          <p:nvPr/>
        </p:nvSpPr>
        <p:spPr>
          <a:xfrm>
            <a:off x="540119" y="342943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某校组织八年级全体学生到校外采集标本，随机抽查一个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人小组的成果，其中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人每人采集到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件，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人每人采集到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件，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人每人采集到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件，则估计该校八年级学生此次平均每人采集标本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700218956571" title="H_28.801733">
            <a:extLst>
              <a:ext uri="{FF2B5EF4-FFF2-40B4-BE49-F238E27FC236}">
                <a16:creationId xmlns:a16="http://schemas.microsoft.com/office/drawing/2014/main" id="{D102D908-F827-ADE1-DA9F-A56C037E55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8119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5D89723-D881-2E95-1E42-53A0ABA74A7F}"/>
              </a:ext>
            </a:extLst>
          </p:cNvPr>
          <p:cNvSpPr txBox="1"/>
          <p:nvPr/>
        </p:nvSpPr>
        <p:spPr>
          <a:xfrm>
            <a:off x="7155707" y="237251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36F86D4-8575-D41C-CCB9-9721D38D442A}"/>
              </a:ext>
            </a:extLst>
          </p:cNvPr>
          <p:cNvSpPr txBox="1"/>
          <p:nvPr/>
        </p:nvSpPr>
        <p:spPr>
          <a:xfrm>
            <a:off x="4107708" y="433360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6" name="yt_shape_14206"/>
          <p:cNvSpPr txBox="1"/>
          <p:nvPr/>
        </p:nvSpPr>
        <p:spPr>
          <a:xfrm>
            <a:off x="540000" y="3142353"/>
            <a:ext cx="9464129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名学生捐款的平均数；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4208" name="yt_image_14208" title="H_140.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400" y="2213887"/>
            <a:ext cx="2219288" cy="1453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10" name="yt_shape_14210"/>
          <p:cNvSpPr txBox="1"/>
          <p:nvPr/>
        </p:nvSpPr>
        <p:spPr>
          <a:xfrm>
            <a:off x="540000" y="4150612"/>
            <a:ext cx="9925794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该校共有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名学生参与捐款，请估计该校学生的捐款总数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7800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答：这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名学生捐款的平均数为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元，估计该校学生的捐款总数为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7800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789ADDB-5783-B716-9B1C-069FC5E487D3}"/>
              </a:ext>
            </a:extLst>
          </p:cNvPr>
          <p:cNvSpPr txBox="1"/>
          <p:nvPr/>
        </p:nvSpPr>
        <p:spPr>
          <a:xfrm>
            <a:off x="449989" y="3571035"/>
            <a:ext cx="9552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2BEF5E8-36A1-1479-BAC7-B9FAA7DDA8C9}"/>
              </a:ext>
            </a:extLst>
          </p:cNvPr>
          <p:cNvSpPr txBox="1"/>
          <p:nvPr/>
        </p:nvSpPr>
        <p:spPr>
          <a:xfrm>
            <a:off x="449989" y="4579295"/>
            <a:ext cx="452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5647921-DDF6-AC1F-96BC-5A8C5687164B}"/>
              </a:ext>
            </a:extLst>
          </p:cNvPr>
          <p:cNvSpPr txBox="1"/>
          <p:nvPr/>
        </p:nvSpPr>
        <p:spPr>
          <a:xfrm>
            <a:off x="449989" y="5054782"/>
            <a:ext cx="10009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答：这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名学生捐款的平均数为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元，估计该校学生的捐款总数为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4204"/>
          <p:cNvSpPr txBox="1"/>
          <p:nvPr/>
        </p:nvSpPr>
        <p:spPr>
          <a:xfrm>
            <a:off x="540119" y="163567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爱满扬州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慈善一日捐款活动中，学校团总支为了了解本校学生的捐款情况，随机抽取了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名学生的捐款数进行了统计，并绘制成统计图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5" name="yt_shape_14215"/>
          <p:cNvSpPr txBox="1"/>
          <p:nvPr/>
        </p:nvSpPr>
        <p:spPr>
          <a:xfrm>
            <a:off x="540000" y="900000"/>
            <a:ext cx="9678932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对利用组中值计算平均数理解不到位，错用最高或最低数值</a:t>
            </a:r>
          </a:p>
        </p:txBody>
      </p:sp>
      <p:sp>
        <p:nvSpPr>
          <p:cNvPr id="14216" name="yt_shape_14216"/>
          <p:cNvSpPr txBox="1"/>
          <p:nvPr/>
        </p:nvSpPr>
        <p:spPr>
          <a:xfrm>
            <a:off x="540119" y="1353522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灯泡厂为测量一批灯泡的使用寿命，从中抽取了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只灯泡，它们的使用寿命如下表所示：</a:t>
            </a:r>
          </a:p>
        </p:txBody>
      </p:sp>
      <p:graphicFrame>
        <p:nvGraphicFramePr>
          <p:cNvPr id="14217" name="yt_table_14217" title="H_178.5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9406871"/>
              </p:ext>
            </p:extLst>
          </p:nvPr>
        </p:nvGraphicFramePr>
        <p:xfrm>
          <a:off x="540000" y="2415740"/>
          <a:ext cx="11111999" cy="187199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777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使用寿命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时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1400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1400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灯泡数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个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使用寿命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x/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时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2200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2200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2600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灯泡数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个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endParaRPr dirty="0"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219" name="yt_shape_14219"/>
              <p:cNvSpPr txBox="1"/>
              <p:nvPr/>
            </p:nvSpPr>
            <p:spPr>
              <a:xfrm>
                <a:off x="540119" y="4445965"/>
                <a:ext cx="11111999" cy="206979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这批灯泡的平均使用寿命是多少？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解：根据题意，得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1676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小时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这批灯泡的平均使用寿命是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1676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小时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4219" name="yt_shape_142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445965"/>
                <a:ext cx="11111999" cy="2069797"/>
              </a:xfrm>
              <a:prstGeom prst="rect">
                <a:avLst/>
              </a:prstGeom>
              <a:blipFill>
                <a:blip r:embed="rId2"/>
                <a:stretch>
                  <a:fillRect l="-1701" t="-2353" b="-8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00218956640" title="H_28.801733">
            <a:extLst>
              <a:ext uri="{FF2B5EF4-FFF2-40B4-BE49-F238E27FC236}">
                <a16:creationId xmlns:a16="http://schemas.microsoft.com/office/drawing/2014/main" id="{2009BE8C-E8DF-8E82-83FA-D3EE996AF1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1677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6B9C3FD-AC9F-C965-B5EA-940F7FAE729B}"/>
                  </a:ext>
                </a:extLst>
              </p:cNvPr>
              <p:cNvSpPr txBox="1"/>
              <p:nvPr/>
            </p:nvSpPr>
            <p:spPr>
              <a:xfrm>
                <a:off x="450108" y="4874647"/>
                <a:ext cx="11081386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解：根据题意，得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800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1200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1600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2000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2400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6B9C3FD-AC9F-C965-B5EA-940F7FAE72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874647"/>
                <a:ext cx="11081386" cy="768046"/>
              </a:xfrm>
              <a:prstGeom prst="rect">
                <a:avLst/>
              </a:prstGeom>
              <a:blipFill>
                <a:blip r:embed="rId4"/>
                <a:stretch>
                  <a:fillRect l="-880" r="-82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11DE426-146B-13AA-A98E-564278EC063C}"/>
              </a:ext>
            </a:extLst>
          </p:cNvPr>
          <p:cNvSpPr txBox="1"/>
          <p:nvPr/>
        </p:nvSpPr>
        <p:spPr>
          <a:xfrm>
            <a:off x="450108" y="5549081"/>
            <a:ext cx="2389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1676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小时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BE62205-663A-7CCA-E590-0C948E0518AC}"/>
              </a:ext>
            </a:extLst>
          </p:cNvPr>
          <p:cNvSpPr txBox="1"/>
          <p:nvPr/>
        </p:nvSpPr>
        <p:spPr>
          <a:xfrm>
            <a:off x="450108" y="6024569"/>
            <a:ext cx="54378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这批灯泡的平均使用寿命是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1676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小时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3" name="yt_shape_14223"/>
          <p:cNvSpPr txBox="1"/>
          <p:nvPr/>
        </p:nvSpPr>
        <p:spPr>
          <a:xfrm>
            <a:off x="540000" y="1296971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222" name="yt_image_14222" title="H_50.49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96971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225" name="yt_shape_14225"/>
              <p:cNvSpPr txBox="1"/>
              <p:nvPr/>
            </p:nvSpPr>
            <p:spPr>
              <a:xfrm>
                <a:off x="540119" y="1988840"/>
                <a:ext cx="11111999" cy="351019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昭通实验中学月考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某油桃种植户今年喜获丰收，他从采摘的一批总质量为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900kg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的油桃中随机抽取了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个油桃，称得其质量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单位：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分别为：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估计这批油桃中每个油桃的平均质量；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被挑选的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个油桃的平均质量为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由此估计这批油桃中每个油桃的平均质量约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105g.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4225" name="yt_shape_142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88840"/>
                <a:ext cx="11111999" cy="3510192"/>
              </a:xfrm>
              <a:prstGeom prst="rect">
                <a:avLst/>
              </a:prstGeom>
              <a:blipFill>
                <a:blip r:embed="rId3"/>
                <a:stretch>
                  <a:fillRect l="-1701" t="-1389" b="-4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EA9DD8C-7BD8-F749-5C65-75123D18F164}"/>
                  </a:ext>
                </a:extLst>
              </p:cNvPr>
              <p:cNvSpPr txBox="1"/>
              <p:nvPr/>
            </p:nvSpPr>
            <p:spPr>
              <a:xfrm>
                <a:off x="450108" y="3843986"/>
                <a:ext cx="10918889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被挑选的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个油桃的平均质量为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113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111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EA9DD8C-7BD8-F749-5C65-75123D18F1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43986"/>
                <a:ext cx="10918889" cy="768046"/>
              </a:xfrm>
              <a:prstGeom prst="rect">
                <a:avLst/>
              </a:prstGeom>
              <a:blipFill>
                <a:blip r:embed="rId4"/>
                <a:stretch>
                  <a:fillRect l="-893" r="-83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99A0FF59-E57F-E944-EA75-D3C8969230F4}"/>
              </a:ext>
            </a:extLst>
          </p:cNvPr>
          <p:cNvSpPr txBox="1"/>
          <p:nvPr/>
        </p:nvSpPr>
        <p:spPr>
          <a:xfrm>
            <a:off x="450108" y="4518420"/>
            <a:ext cx="465328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4416FE-1769-DE92-8D5C-CB4E715F2BC4}"/>
              </a:ext>
            </a:extLst>
          </p:cNvPr>
          <p:cNvSpPr txBox="1"/>
          <p:nvPr/>
        </p:nvSpPr>
        <p:spPr>
          <a:xfrm>
            <a:off x="450108" y="4993908"/>
            <a:ext cx="66570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由此估计这批油桃中每个油桃的平均质量约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105g.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1706</Words>
  <Application>Microsoft Office PowerPoint</Application>
  <PresentationFormat>宽屏</PresentationFormat>
  <Paragraphs>136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白正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47</cp:revision>
  <dcterms:created xsi:type="dcterms:W3CDTF">2023-05-05T05:33:04Z</dcterms:created>
  <dcterms:modified xsi:type="dcterms:W3CDTF">2023-11-20T08:14:47Z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