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71" r:id="rId6"/>
    <p:sldId id="375" r:id="rId7"/>
    <p:sldId id="377" r:id="rId8"/>
    <p:sldId id="379" r:id="rId9"/>
    <p:sldId id="388" r:id="rId10"/>
    <p:sldId id="381" r:id="rId11"/>
    <p:sldId id="386" r:id="rId12"/>
    <p:sldId id="39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8.bin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bin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bin"/><Relationship Id="rId5" Type="http://schemas.openxmlformats.org/officeDocument/2006/relationships/image" Target="../media/image8.bin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7" Type="http://schemas.openxmlformats.org/officeDocument/2006/relationships/image" Target="../media/image17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5.bin"/><Relationship Id="rId4" Type="http://schemas.openxmlformats.org/officeDocument/2006/relationships/image" Target="../media/image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9" name="yt_shape_13989"/>
          <p:cNvSpPr txBox="1"/>
          <p:nvPr/>
        </p:nvSpPr>
        <p:spPr>
          <a:xfrm>
            <a:off x="540000" y="1628403"/>
            <a:ext cx="280788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88" name="yt_image_1398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8403"/>
            <a:ext cx="27880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91" name="yt_image_13991" title="H_244.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9522" y="2478350"/>
            <a:ext cx="5432954" cy="311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000" y="1409419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064" name="yt_image_1406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09419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7" name="yt_shape_14067"/>
          <p:cNvSpPr txBox="1"/>
          <p:nvPr/>
        </p:nvSpPr>
        <p:spPr>
          <a:xfrm>
            <a:off x="540119" y="20447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沿路线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68" name="yt_shape_14068"/>
          <p:cNvSpPr txBox="1"/>
          <p:nvPr/>
        </p:nvSpPr>
        <p:spPr>
          <a:xfrm>
            <a:off x="540000" y="3004221"/>
            <a:ext cx="557203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14070" name="yt_image_140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5043" y="2852936"/>
            <a:ext cx="175695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2" name="yt_shape_14072"/>
          <p:cNvSpPr txBox="1"/>
          <p:nvPr/>
        </p:nvSpPr>
        <p:spPr>
          <a:xfrm>
            <a:off x="540000" y="3587923"/>
            <a:ext cx="32316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073"/>
              <p:cNvSpPr txBox="1"/>
              <p:nvPr/>
            </p:nvSpPr>
            <p:spPr>
              <a:xfrm>
                <a:off x="540000" y="4226451"/>
                <a:ext cx="5854167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4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6451"/>
                <a:ext cx="5854167" cy="1119024"/>
              </a:xfrm>
              <a:prstGeom prst="rect">
                <a:avLst/>
              </a:prstGeom>
              <a:blipFill>
                <a:blip r:embed="rId4"/>
                <a:stretch>
                  <a:fillRect l="-3229" t="-4348" r="-218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E90A88-6193-0E5A-17BB-2AA0BC7912B4}"/>
              </a:ext>
            </a:extLst>
          </p:cNvPr>
          <p:cNvSpPr txBox="1"/>
          <p:nvPr/>
        </p:nvSpPr>
        <p:spPr>
          <a:xfrm>
            <a:off x="4021864" y="2929668"/>
            <a:ext cx="151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83CF99-ECE8-19F1-6477-10940A985019}"/>
              </a:ext>
            </a:extLst>
          </p:cNvPr>
          <p:cNvSpPr txBox="1"/>
          <p:nvPr/>
        </p:nvSpPr>
        <p:spPr>
          <a:xfrm>
            <a:off x="449989" y="4179645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496C66-AC13-BD5B-72E0-A2194899EC05}"/>
                  </a:ext>
                </a:extLst>
              </p:cNvPr>
              <p:cNvSpPr txBox="1"/>
              <p:nvPr/>
            </p:nvSpPr>
            <p:spPr>
              <a:xfrm>
                <a:off x="449989" y="4655133"/>
                <a:ext cx="3278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496C66-AC13-BD5B-72E0-A2194899E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5133"/>
                <a:ext cx="3278886" cy="726326"/>
              </a:xfrm>
              <a:prstGeom prst="rect">
                <a:avLst/>
              </a:prstGeom>
              <a:blipFill>
                <a:blip r:embed="rId5"/>
                <a:stretch>
                  <a:fillRect l="-2974" r="-278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7" name="yt_shape_14077"/>
              <p:cNvSpPr txBox="1"/>
              <p:nvPr/>
            </p:nvSpPr>
            <p:spPr>
              <a:xfrm>
                <a:off x="540000" y="900000"/>
                <a:ext cx="8996052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时，求出这时点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的解析式是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7" name="yt_shape_1407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96052" cy="1797030"/>
              </a:xfrm>
              <a:prstGeom prst="rect">
                <a:avLst/>
              </a:prstGeom>
              <a:blipFill>
                <a:blip r:embed="rId2"/>
                <a:stretch>
                  <a:fillRect l="-2102" r="-1153" b="-5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81" name="yt_image_14081" title="H_124.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5043" y="1742045"/>
            <a:ext cx="175695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83" name="yt_shape_14083"/>
              <p:cNvSpPr txBox="1"/>
              <p:nvPr/>
            </p:nvSpPr>
            <p:spPr>
              <a:xfrm>
                <a:off x="540000" y="2694346"/>
                <a:ext cx="5123197" cy="33509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的解析式是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的横坐标是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083" name="yt_shape_14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4346"/>
                <a:ext cx="5123197" cy="3350917"/>
              </a:xfrm>
              <a:prstGeom prst="rect">
                <a:avLst/>
              </a:prstGeom>
              <a:blipFill>
                <a:blip r:embed="rId4"/>
                <a:stretch>
                  <a:fillRect l="-3690" r="-2619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4A0AE9-A6F5-CF47-559D-043F0D39A25A}"/>
              </a:ext>
            </a:extLst>
          </p:cNvPr>
          <p:cNvSpPr txBox="1"/>
          <p:nvPr/>
        </p:nvSpPr>
        <p:spPr>
          <a:xfrm>
            <a:off x="449989" y="1524643"/>
            <a:ext cx="549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的解析式是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07681B-CEA7-3355-982D-AA435DD4D95D}"/>
                  </a:ext>
                </a:extLst>
              </p:cNvPr>
              <p:cNvSpPr txBox="1"/>
              <p:nvPr/>
            </p:nvSpPr>
            <p:spPr>
              <a:xfrm>
                <a:off x="449989" y="1844824"/>
                <a:ext cx="31883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07681B-CEA7-3355-982D-AA435DD4D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4824"/>
                <a:ext cx="3188399" cy="726326"/>
              </a:xfrm>
              <a:prstGeom prst="rect">
                <a:avLst/>
              </a:prstGeom>
              <a:blipFill>
                <a:blip r:embed="rId5"/>
                <a:stretch>
                  <a:fillRect l="-3059" r="-286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4AC0E0-301B-FD32-20FB-6D20B993D4A5}"/>
                  </a:ext>
                </a:extLst>
              </p:cNvPr>
              <p:cNvSpPr txBox="1"/>
              <p:nvPr/>
            </p:nvSpPr>
            <p:spPr>
              <a:xfrm>
                <a:off x="449989" y="2358621"/>
                <a:ext cx="3804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的解析式是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4AC0E0-301B-FD32-20FB-6D20B993D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58621"/>
                <a:ext cx="3804348" cy="765061"/>
              </a:xfrm>
              <a:prstGeom prst="rect">
                <a:avLst/>
              </a:prstGeom>
              <a:blipFill>
                <a:blip r:embed="rId6"/>
                <a:stretch>
                  <a:fillRect l="-2564" r="-256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92E729-DB9F-80B7-7406-52E59BFD083B}"/>
                  </a:ext>
                </a:extLst>
              </p:cNvPr>
              <p:cNvSpPr txBox="1"/>
              <p:nvPr/>
            </p:nvSpPr>
            <p:spPr>
              <a:xfrm>
                <a:off x="449989" y="2909787"/>
                <a:ext cx="5253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92E729-DB9F-80B7-7406-52E59BFD08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9787"/>
                <a:ext cx="5253736" cy="765061"/>
              </a:xfrm>
              <a:prstGeom prst="rect">
                <a:avLst/>
              </a:prstGeom>
              <a:blipFill>
                <a:blip r:embed="rId7"/>
                <a:stretch>
                  <a:fillRect l="-1856" r="-174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410D94-4713-0124-CFCD-686A93CA42D0}"/>
                  </a:ext>
                </a:extLst>
              </p:cNvPr>
              <p:cNvSpPr txBox="1"/>
              <p:nvPr/>
            </p:nvSpPr>
            <p:spPr>
              <a:xfrm>
                <a:off x="449989" y="3419949"/>
                <a:ext cx="3686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的横坐标是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410D94-4713-0124-CFCD-686A93CA4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9949"/>
                <a:ext cx="3686873" cy="765061"/>
              </a:xfrm>
              <a:prstGeom prst="rect">
                <a:avLst/>
              </a:prstGeom>
              <a:blipFill>
                <a:blip r:embed="rId8"/>
                <a:stretch>
                  <a:fillRect l="-2645" r="-264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5B241F-AD21-5D70-AFD3-057336F472EC}"/>
                  </a:ext>
                </a:extLst>
              </p:cNvPr>
              <p:cNvSpPr txBox="1"/>
              <p:nvPr/>
            </p:nvSpPr>
            <p:spPr>
              <a:xfrm>
                <a:off x="449989" y="3971115"/>
                <a:ext cx="4177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5B241F-AD21-5D70-AFD3-057336F472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1115"/>
                <a:ext cx="4177411" cy="765061"/>
              </a:xfrm>
              <a:prstGeom prst="rect">
                <a:avLst/>
              </a:prstGeom>
              <a:blipFill>
                <a:blip r:embed="rId9"/>
                <a:stretch>
                  <a:fillRect l="-2336" r="-219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4F87DD-FBA5-492A-EE76-665B7FF49C28}"/>
                  </a:ext>
                </a:extLst>
              </p:cNvPr>
              <p:cNvSpPr txBox="1"/>
              <p:nvPr/>
            </p:nvSpPr>
            <p:spPr>
              <a:xfrm>
                <a:off x="449989" y="4496209"/>
                <a:ext cx="37630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的坐标是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4F87DD-FBA5-492A-EE76-665B7FF49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6209"/>
                <a:ext cx="3763073" cy="726326"/>
              </a:xfrm>
              <a:prstGeom prst="rect">
                <a:avLst/>
              </a:prstGeom>
              <a:blipFill>
                <a:blip r:embed="rId10"/>
                <a:stretch>
                  <a:fillRect l="-2593" r="-259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4095"/>
              <p:cNvSpPr txBox="1"/>
              <p:nvPr/>
            </p:nvSpPr>
            <p:spPr>
              <a:xfrm>
                <a:off x="540000" y="5222535"/>
                <a:ext cx="6157135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综上可知，点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4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2535"/>
                <a:ext cx="6157135" cy="1599156"/>
              </a:xfrm>
              <a:prstGeom prst="rect">
                <a:avLst/>
              </a:prstGeom>
              <a:blipFill>
                <a:blip r:embed="rId11"/>
                <a:stretch>
                  <a:fillRect l="-3069" t="-3435" r="-207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9AC3C303-51A5-5D91-F431-CB93AE252529}"/>
              </a:ext>
            </a:extLst>
          </p:cNvPr>
          <p:cNvSpPr txBox="1"/>
          <p:nvPr/>
        </p:nvSpPr>
        <p:spPr>
          <a:xfrm>
            <a:off x="449989" y="5175729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89BAF6-B8C4-37FD-A5B2-F568C9E7CF80}"/>
              </a:ext>
            </a:extLst>
          </p:cNvPr>
          <p:cNvSpPr txBox="1"/>
          <p:nvPr/>
        </p:nvSpPr>
        <p:spPr>
          <a:xfrm>
            <a:off x="449989" y="5651217"/>
            <a:ext cx="325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21B39FA-146F-4205-A1D2-9D839D552879}"/>
                  </a:ext>
                </a:extLst>
              </p:cNvPr>
              <p:cNvSpPr txBox="1"/>
              <p:nvPr/>
            </p:nvSpPr>
            <p:spPr>
              <a:xfrm>
                <a:off x="449989" y="6017825"/>
                <a:ext cx="6277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综上可知，点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的坐标是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21B39FA-146F-4205-A1D2-9D839D5528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7825"/>
                <a:ext cx="6277673" cy="726326"/>
              </a:xfrm>
              <a:prstGeom prst="rect">
                <a:avLst/>
              </a:prstGeom>
              <a:blipFill>
                <a:blip r:embed="rId12"/>
                <a:stretch>
                  <a:fillRect l="-1553" r="-155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4" name="yt_shape_13994"/>
          <p:cNvSpPr txBox="1"/>
          <p:nvPr/>
        </p:nvSpPr>
        <p:spPr>
          <a:xfrm>
            <a:off x="540000" y="1347694"/>
            <a:ext cx="2434962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3993" name="yt_image_1399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47694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6" name="yt_shape_13996"/>
          <p:cNvSpPr txBox="1"/>
          <p:nvPr/>
        </p:nvSpPr>
        <p:spPr>
          <a:xfrm>
            <a:off x="540000" y="2006424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函数的有关概念</a:t>
            </a:r>
          </a:p>
        </p:txBody>
      </p:sp>
      <p:sp>
        <p:nvSpPr>
          <p:cNvPr id="13997" name="yt_shape_13997"/>
          <p:cNvSpPr txBox="1"/>
          <p:nvPr/>
        </p:nvSpPr>
        <p:spPr>
          <a:xfrm>
            <a:off x="540000" y="2510734"/>
            <a:ext cx="7171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下列各曲线中，不能表示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98" name="yt_image_1399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142401"/>
            <a:ext cx="100024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99" name="yt_image_1399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0249" y="3142401"/>
            <a:ext cx="100024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00" name="yt_image_1400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0498" y="3142401"/>
            <a:ext cx="100024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01" name="yt_image_1400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20747" y="3142401"/>
            <a:ext cx="100024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4" name="yt_shape_14004"/>
          <p:cNvSpPr txBox="1"/>
          <p:nvPr/>
        </p:nvSpPr>
        <p:spPr>
          <a:xfrm>
            <a:off x="840090" y="415624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005" name="yt_shape_14005"/>
          <p:cNvSpPr txBox="1"/>
          <p:nvPr/>
        </p:nvSpPr>
        <p:spPr>
          <a:xfrm>
            <a:off x="2208746" y="415624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006" name="yt_shape_14006"/>
          <p:cNvSpPr txBox="1"/>
          <p:nvPr/>
        </p:nvSpPr>
        <p:spPr>
          <a:xfrm>
            <a:off x="3568995" y="415624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007" name="yt_shape_14007"/>
          <p:cNvSpPr txBox="1"/>
          <p:nvPr/>
        </p:nvSpPr>
        <p:spPr>
          <a:xfrm>
            <a:off x="4920837" y="415624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08" name="yt_shape_14008"/>
              <p:cNvSpPr txBox="1"/>
              <p:nvPr/>
            </p:nvSpPr>
            <p:spPr>
              <a:xfrm>
                <a:off x="540000" y="4668882"/>
                <a:ext cx="10050508" cy="72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广安市中考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08" name="yt_shape_1400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8882"/>
                <a:ext cx="10050508" cy="722121"/>
              </a:xfrm>
              <a:prstGeom prst="rect">
                <a:avLst/>
              </a:prstGeom>
              <a:blipFill>
                <a:blip r:embed="rId7"/>
                <a:stretch>
                  <a:fillRect l="-1881" r="-910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10" name="yt_shape_14010"/>
          <p:cNvSpPr txBox="1"/>
          <p:nvPr/>
        </p:nvSpPr>
        <p:spPr>
          <a:xfrm>
            <a:off x="540000" y="5441791"/>
            <a:ext cx="8508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928785">
            <a:extLst>
              <a:ext uri="{FF2B5EF4-FFF2-40B4-BE49-F238E27FC236}">
                <a16:creationId xmlns:a16="http://schemas.microsoft.com/office/drawing/2014/main" id="{901780A7-B8C1-5E34-65E8-4B5138E4DF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780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A240AA-63A8-AF80-F1F5-69721B770E72}"/>
              </a:ext>
            </a:extLst>
          </p:cNvPr>
          <p:cNvSpPr txBox="1"/>
          <p:nvPr/>
        </p:nvSpPr>
        <p:spPr>
          <a:xfrm>
            <a:off x="6739664" y="24639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8BDEC1-370B-8D42-3C54-2BF7B181AA07}"/>
              </a:ext>
            </a:extLst>
          </p:cNvPr>
          <p:cNvSpPr txBox="1"/>
          <p:nvPr/>
        </p:nvSpPr>
        <p:spPr>
          <a:xfrm>
            <a:off x="8228422" y="4622076"/>
            <a:ext cx="2278761" cy="80874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C7D704-4052-7AA8-C2C3-057190ECD047}"/>
              </a:ext>
            </a:extLst>
          </p:cNvPr>
          <p:cNvSpPr txBox="1"/>
          <p:nvPr/>
        </p:nvSpPr>
        <p:spPr>
          <a:xfrm>
            <a:off x="8038239" y="539498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1" name="yt_shape_14011"/>
          <p:cNvSpPr txBox="1"/>
          <p:nvPr/>
        </p:nvSpPr>
        <p:spPr>
          <a:xfrm>
            <a:off x="540000" y="1157260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函数图象的应用</a:t>
            </a:r>
          </a:p>
        </p:txBody>
      </p:sp>
      <p:sp>
        <p:nvSpPr>
          <p:cNvPr id="14012" name="yt_shape_14012"/>
          <p:cNvSpPr txBox="1"/>
          <p:nvPr/>
        </p:nvSpPr>
        <p:spPr>
          <a:xfrm>
            <a:off x="540119" y="166157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仙桃市中考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的两个正方形，其中有一条边在同一水平线上，小正方形沿该水平线自左向右匀速穿过大正方形，设穿过的时间为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，大正方形的面积为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，小正方形与大正方形重叠部分的面积为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变化的函数图象大致为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13" name="yt_image_140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7752" y="4077072"/>
            <a:ext cx="476436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5" name="yt_image_140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98765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6" name="yt_image_140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5628" y="3898765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7" name="yt_image_140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1256" y="3898765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8" name="yt_image_140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6884" y="3898765"/>
            <a:ext cx="99562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1" name="yt_shape_14021"/>
          <p:cNvSpPr txBox="1"/>
          <p:nvPr/>
        </p:nvSpPr>
        <p:spPr>
          <a:xfrm>
            <a:off x="837780" y="490803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022" name="yt_shape_14022"/>
          <p:cNvSpPr txBox="1"/>
          <p:nvPr/>
        </p:nvSpPr>
        <p:spPr>
          <a:xfrm>
            <a:off x="2201815" y="490803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023" name="yt_shape_14023"/>
          <p:cNvSpPr txBox="1"/>
          <p:nvPr/>
        </p:nvSpPr>
        <p:spPr>
          <a:xfrm>
            <a:off x="3557443" y="490803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024" name="yt_shape_14024"/>
          <p:cNvSpPr txBox="1"/>
          <p:nvPr/>
        </p:nvSpPr>
        <p:spPr>
          <a:xfrm>
            <a:off x="4904664" y="490803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928854">
            <a:extLst>
              <a:ext uri="{FF2B5EF4-FFF2-40B4-BE49-F238E27FC236}">
                <a16:creationId xmlns:a16="http://schemas.microsoft.com/office/drawing/2014/main" id="{57ECF4D7-D840-D3CF-C4CE-64E5E55AE8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863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84ADB9-CEA3-F692-4063-38E2CC6E1D2B}"/>
              </a:ext>
            </a:extLst>
          </p:cNvPr>
          <p:cNvSpPr txBox="1"/>
          <p:nvPr/>
        </p:nvSpPr>
        <p:spPr>
          <a:xfrm>
            <a:off x="3498108" y="30412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5" name="yt_shape_14025"/>
          <p:cNvSpPr txBox="1"/>
          <p:nvPr/>
        </p:nvSpPr>
        <p:spPr>
          <a:xfrm>
            <a:off x="540000" y="1484530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一次函数的图象和性质</a:t>
            </a:r>
          </a:p>
        </p:txBody>
      </p:sp>
      <p:sp>
        <p:nvSpPr>
          <p:cNvPr id="14026" name="yt_shape_14026"/>
          <p:cNvSpPr txBox="1"/>
          <p:nvPr/>
        </p:nvSpPr>
        <p:spPr>
          <a:xfrm>
            <a:off x="540120" y="1988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的图象不经过第二象限，则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27" name="yt_table_14027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7767582"/>
                  </p:ext>
                </p:extLst>
              </p:nvPr>
            </p:nvGraphicFramePr>
            <p:xfrm>
              <a:off x="540000" y="2948275"/>
              <a:ext cx="5508943" cy="1342898"/>
            </p:xfrm>
            <a:graphic>
              <a:graphicData uri="http://schemas.openxmlformats.org/drawingml/2006/table">
                <a:tbl>
                  <a:tblPr/>
                  <a:tblGrid>
                    <a:gridCol w="3211830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2297113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27" name="yt_table_14027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7767582"/>
                  </p:ext>
                </p:extLst>
              </p:nvPr>
            </p:nvGraphicFramePr>
            <p:xfrm>
              <a:off x="540000" y="2948275"/>
              <a:ext cx="5508943" cy="1342898"/>
            </p:xfrm>
            <a:graphic>
              <a:graphicData uri="http://schemas.openxmlformats.org/drawingml/2006/table">
                <a:tbl>
                  <a:tblPr/>
                  <a:tblGrid>
                    <a:gridCol w="3211830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2297113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402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09" r="-71402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053" t="-100909" b="-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00218928913" title="H_28.84882">
            <a:extLst>
              <a:ext uri="{FF2B5EF4-FFF2-40B4-BE49-F238E27FC236}">
                <a16:creationId xmlns:a16="http://schemas.microsoft.com/office/drawing/2014/main" id="{622F35AB-99CB-05DB-7AA1-2EE41A4C6C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59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55F003-8BEA-1C03-55DC-B3216FE7A48E}"/>
              </a:ext>
            </a:extLst>
          </p:cNvPr>
          <p:cNvSpPr txBox="1"/>
          <p:nvPr/>
        </p:nvSpPr>
        <p:spPr>
          <a:xfrm>
            <a:off x="1059709" y="24175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028"/>
          <p:cNvSpPr txBox="1"/>
          <p:nvPr/>
        </p:nvSpPr>
        <p:spPr>
          <a:xfrm>
            <a:off x="540119" y="4509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天津市中考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个单位长度后经过点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CBB7CE-F137-4828-977F-507A84FEFA1A}"/>
              </a:ext>
            </a:extLst>
          </p:cNvPr>
          <p:cNvSpPr txBox="1"/>
          <p:nvPr/>
        </p:nvSpPr>
        <p:spPr>
          <a:xfrm>
            <a:off x="1059708" y="49378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031"/>
          <p:cNvSpPr txBox="1"/>
          <p:nvPr/>
        </p:nvSpPr>
        <p:spPr>
          <a:xfrm>
            <a:off x="540000" y="2252287"/>
            <a:ext cx="839332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033" name="yt_image_14033" title="H_131.3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3013" y="2348880"/>
            <a:ext cx="2248986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5" name="yt_shape_14035"/>
          <p:cNvSpPr txBox="1"/>
          <p:nvPr/>
        </p:nvSpPr>
        <p:spPr>
          <a:xfrm>
            <a:off x="540000" y="5378557"/>
            <a:ext cx="5770811" cy="12187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直接写出每分钟进水、出水各多少升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每分钟进水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每分钟出水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3.75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B2FB92-8779-9AA2-3D8D-578D6EC6683C}"/>
              </a:ext>
            </a:extLst>
          </p:cNvPr>
          <p:cNvSpPr txBox="1"/>
          <p:nvPr/>
        </p:nvSpPr>
        <p:spPr>
          <a:xfrm>
            <a:off x="449989" y="2727775"/>
            <a:ext cx="8228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46ADD-4880-BF85-A174-F5E9A1930487}"/>
              </a:ext>
            </a:extLst>
          </p:cNvPr>
          <p:cNvSpPr txBox="1"/>
          <p:nvPr/>
        </p:nvSpPr>
        <p:spPr>
          <a:xfrm>
            <a:off x="449989" y="3203263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在其图象上，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10E844-DE70-41FE-22AC-7E42866A011E}"/>
                  </a:ext>
                </a:extLst>
              </p:cNvPr>
              <p:cNvSpPr txBox="1"/>
              <p:nvPr/>
            </p:nvSpPr>
            <p:spPr>
              <a:xfrm>
                <a:off x="449989" y="3453868"/>
                <a:ext cx="458895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&amp;30=12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10E844-DE70-41FE-22AC-7E42866A0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3868"/>
                <a:ext cx="4588954" cy="1328560"/>
              </a:xfrm>
              <a:prstGeom prst="rect">
                <a:avLst/>
              </a:prstGeom>
              <a:blipFill>
                <a:blip r:embed="rId3"/>
                <a:stretch>
                  <a:fillRect l="-2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095EBF-5333-5B94-0A76-788A5984EEB2}"/>
                  </a:ext>
                </a:extLst>
              </p:cNvPr>
              <p:cNvSpPr txBox="1"/>
              <p:nvPr/>
            </p:nvSpPr>
            <p:spPr>
              <a:xfrm>
                <a:off x="449989" y="4631951"/>
                <a:ext cx="692696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关于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的函数解析式为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095EBF-5333-5B94-0A76-788A5984E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1951"/>
                <a:ext cx="6926962" cy="733629"/>
              </a:xfrm>
              <a:prstGeom prst="rect">
                <a:avLst/>
              </a:prstGeom>
              <a:blipFill>
                <a:blip r:embed="rId4"/>
                <a:stretch>
                  <a:fillRect l="-1408" r="-1320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3E794B-1842-6DD7-4966-9FD7DA36B5EF}"/>
              </a:ext>
            </a:extLst>
          </p:cNvPr>
          <p:cNvSpPr txBox="1"/>
          <p:nvPr/>
        </p:nvSpPr>
        <p:spPr>
          <a:xfrm>
            <a:off x="449989" y="5733256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每分钟进水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ABFEBA-1AD6-E414-45B8-56E4B7A58E95}"/>
              </a:ext>
            </a:extLst>
          </p:cNvPr>
          <p:cNvSpPr txBox="1"/>
          <p:nvPr/>
        </p:nvSpPr>
        <p:spPr>
          <a:xfrm>
            <a:off x="449989" y="6156747"/>
            <a:ext cx="585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每分钟出水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028"/>
          <p:cNvSpPr txBox="1"/>
          <p:nvPr/>
        </p:nvSpPr>
        <p:spPr>
          <a:xfrm>
            <a:off x="540119" y="900354"/>
            <a:ext cx="11111999" cy="1218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一个有进水管与出水管的容器，从某时刻开始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内只进水不出水，在随后的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内既进水又出水，每分钟的进水量和出水量是两个常数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容器内的水量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" name="yt_shape_14039"/>
          <p:cNvSpPr txBox="1"/>
          <p:nvPr/>
        </p:nvSpPr>
        <p:spPr>
          <a:xfrm>
            <a:off x="540000" y="1385403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、不等式</a:t>
            </a:r>
          </a:p>
        </p:txBody>
      </p:sp>
      <p:sp>
        <p:nvSpPr>
          <p:cNvPr id="14040" name="yt_shape_14040"/>
          <p:cNvSpPr txBox="1"/>
          <p:nvPr/>
        </p:nvSpPr>
        <p:spPr>
          <a:xfrm>
            <a:off x="540000" y="1889713"/>
            <a:ext cx="39241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如图，根据图象信息填空：</a:t>
            </a:r>
          </a:p>
        </p:txBody>
      </p:sp>
      <p:pic>
        <p:nvPicPr>
          <p:cNvPr id="14041" name="yt_image_14041" title="H_138.1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7011" y="2528241"/>
            <a:ext cx="2117977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43" name="yt_shape_14043"/>
              <p:cNvSpPr txBox="1"/>
              <p:nvPr/>
            </p:nvSpPr>
            <p:spPr>
              <a:xfrm>
                <a:off x="540000" y="4333147"/>
                <a:ext cx="7996933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不等式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的解集是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43" name="yt_shape_14043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3147"/>
                <a:ext cx="7996933" cy="1499449"/>
              </a:xfrm>
              <a:prstGeom prst="rect">
                <a:avLst/>
              </a:prstGeom>
              <a:blipFill>
                <a:blip r:embed="rId3"/>
                <a:stretch>
                  <a:fillRect l="-2365" r="-1373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928998" title="H_28.84882">
            <a:extLst>
              <a:ext uri="{FF2B5EF4-FFF2-40B4-BE49-F238E27FC236}">
                <a16:creationId xmlns:a16="http://schemas.microsoft.com/office/drawing/2014/main" id="{D782DA71-66F9-191C-7E55-4239627F43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26781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167912-C817-D5A3-DFDB-575EE04BEE95}"/>
                  </a:ext>
                </a:extLst>
              </p:cNvPr>
              <p:cNvSpPr txBox="1"/>
              <p:nvPr/>
            </p:nvSpPr>
            <p:spPr>
              <a:xfrm>
                <a:off x="6567643" y="4286341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1, 'mathAnswerShape': 1}">
                <a:extLst>
                  <a:ext uri="{FF2B5EF4-FFF2-40B4-BE49-F238E27FC236}">
                    <a16:creationId xmlns:a16="http://schemas.microsoft.com/office/drawing/2014/main" id="{0F167912-C817-D5A3-DFDB-575EE04BE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643" y="4286341"/>
                <a:ext cx="1677226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B7E4732-61C5-22CA-ECFC-09FB7B74EE49}"/>
              </a:ext>
            </a:extLst>
          </p:cNvPr>
          <p:cNvCxnSpPr/>
          <p:nvPr/>
        </p:nvCxnSpPr>
        <p:spPr>
          <a:xfrm>
            <a:off x="6352854" y="5412774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7346F71D-AB1D-BA85-2BE8-15A08DB77125}"/>
              </a:ext>
            </a:extLst>
          </p:cNvPr>
          <p:cNvSpPr txBox="1"/>
          <p:nvPr/>
        </p:nvSpPr>
        <p:spPr>
          <a:xfrm>
            <a:off x="5512527" y="5346918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6" name="yt_shape_14046"/>
          <p:cNvSpPr txBox="1"/>
          <p:nvPr/>
        </p:nvSpPr>
        <p:spPr>
          <a:xfrm>
            <a:off x="540000" y="1406791"/>
            <a:ext cx="42607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一次函数的实际应用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49" name="yt_shape_14049"/>
              <p:cNvSpPr txBox="1"/>
              <p:nvPr/>
            </p:nvSpPr>
            <p:spPr>
              <a:xfrm>
                <a:off x="540119" y="1911101"/>
                <a:ext cx="11111999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安顺市开发区实验中学月考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某校需要购进一批消毒液，经了解，某商场供应甲、乙两种消毒液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瓶甲消毒液所需费用和购买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瓶乙消毒液所需费用相同；购买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瓶甲消毒液和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瓶乙消毒液共需要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甲、乙两种消毒液的单价分别是多少元？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设甲种类型消毒液的单价为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元，乙种类型消毒液的单价为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元，由题意可得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答：甲种类型消毒液的单价为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元，乙种类型消毒液的单价为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9" name="yt_shape_14049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1101"/>
                <a:ext cx="11111999" cy="3900107"/>
              </a:xfrm>
              <a:prstGeom prst="rect">
                <a:avLst/>
              </a:prstGeom>
              <a:blipFill>
                <a:blip r:embed="rId2"/>
                <a:stretch>
                  <a:fillRect l="-1701" t="-1408" r="-1153" b="-3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929066" title="H_28.599686">
            <a:extLst>
              <a:ext uri="{FF2B5EF4-FFF2-40B4-BE49-F238E27FC236}">
                <a16:creationId xmlns:a16="http://schemas.microsoft.com/office/drawing/2014/main" id="{E6DD7789-137C-39E8-7BC1-AF3160F44A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49751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8F5C5E-A5BB-7FDE-21C2-B20B70E4D241}"/>
              </a:ext>
            </a:extLst>
          </p:cNvPr>
          <p:cNvSpPr txBox="1"/>
          <p:nvPr/>
        </p:nvSpPr>
        <p:spPr>
          <a:xfrm>
            <a:off x="450108" y="3766247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设甲种类型消毒液的单价为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元，乙种类型消毒液的单价为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元，由题意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D2F258-A4A8-3853-B057-2A706F218E74}"/>
                  </a:ext>
                </a:extLst>
              </p:cNvPr>
              <p:cNvSpPr txBox="1"/>
              <p:nvPr/>
            </p:nvSpPr>
            <p:spPr>
              <a:xfrm>
                <a:off x="450108" y="4241735"/>
                <a:ext cx="477024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mathAnswerShape': 1}">
                <a:extLst>
                  <a:ext uri="{FF2B5EF4-FFF2-40B4-BE49-F238E27FC236}">
                    <a16:creationId xmlns:a16="http://schemas.microsoft.com/office/drawing/2014/main" id="{B5D2F258-A4A8-3853-B057-2A706F218E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41735"/>
                <a:ext cx="4770247" cy="1154189"/>
              </a:xfrm>
              <a:prstGeom prst="rect">
                <a:avLst/>
              </a:prstGeom>
              <a:blipFill>
                <a:blip r:embed="rId4"/>
                <a:stretch>
                  <a:fillRect l="-2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AECD936-1F77-3414-C92A-4E640ADBB955}"/>
              </a:ext>
            </a:extLst>
          </p:cNvPr>
          <p:cNvSpPr txBox="1"/>
          <p:nvPr/>
        </p:nvSpPr>
        <p:spPr>
          <a:xfrm>
            <a:off x="450108" y="5302312"/>
            <a:ext cx="909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答：甲种类型消毒液的单价为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元，乙种类型消毒液的单价为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1" name="yt_shape_14051"/>
              <p:cNvSpPr txBox="1"/>
              <p:nvPr/>
            </p:nvSpPr>
            <p:spPr>
              <a:xfrm>
                <a:off x="540119" y="902189"/>
                <a:ext cx="11111999" cy="1043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若根据需求，需要购买甲、乙两种消毒液共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瓶，其中甲消毒液的数量不少于乙消毒液数量的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，如何购买才能使得总花费最少？最少总花费为多少元？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1" name="yt_shape_14051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1043042"/>
              </a:xfrm>
              <a:prstGeom prst="rect">
                <a:avLst/>
              </a:prstGeom>
              <a:blipFill>
                <a:blip r:embed="rId2"/>
                <a:stretch>
                  <a:fillRect l="-1701" t="-8187" r="-439" b="-6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53" name="yt_shape_14053"/>
              <p:cNvSpPr txBox="1"/>
              <p:nvPr/>
            </p:nvSpPr>
            <p:spPr>
              <a:xfrm>
                <a:off x="540119" y="1996031"/>
                <a:ext cx="11111999" cy="34253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设购买甲种类型消毒液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瓶，则购买乙种类型消毒液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瓶，花费为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元，由题意可得：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的增大而增大，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甲类型消毒液的数量不少于乙类型消毒液数量的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最小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3" name="yt_shape_14053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6031"/>
                <a:ext cx="11111999" cy="3425361"/>
              </a:xfrm>
              <a:prstGeom prst="rect">
                <a:avLst/>
              </a:prstGeom>
              <a:blipFill>
                <a:blip r:embed="rId3"/>
                <a:stretch>
                  <a:fillRect l="-1701" t="-2313" r="-110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055">
            <a:extLst>
              <a:ext uri="{FF2B5EF4-FFF2-40B4-BE49-F238E27FC236}">
                <a16:creationId xmlns:a16="http://schemas.microsoft.com/office/drawing/2014/main" id="{726FDA41-352F-FB8C-379A-19D6C6D93AEA}"/>
              </a:ext>
            </a:extLst>
          </p:cNvPr>
          <p:cNvSpPr txBox="1"/>
          <p:nvPr/>
        </p:nvSpPr>
        <p:spPr>
          <a:xfrm>
            <a:off x="540119" y="5472192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答：当购买甲种类型消毒液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瓶，购买乙种类型消毒液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瓶时，所需费用最少，最少费用为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030ADA-7B3F-409C-293D-15D33EC634F8}"/>
              </a:ext>
            </a:extLst>
          </p:cNvPr>
          <p:cNvSpPr txBox="1"/>
          <p:nvPr/>
        </p:nvSpPr>
        <p:spPr>
          <a:xfrm>
            <a:off x="450108" y="1949225"/>
            <a:ext cx="1111789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设购买甲种类型消毒液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瓶，则购买乙种类型消毒液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瓶，花费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D73771-E3D2-CD82-036D-2637678BB05F}"/>
              </a:ext>
            </a:extLst>
          </p:cNvPr>
          <p:cNvSpPr txBox="1"/>
          <p:nvPr/>
        </p:nvSpPr>
        <p:spPr>
          <a:xfrm>
            <a:off x="450108" y="2388137"/>
            <a:ext cx="31264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元，由题意可得：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085C17-BD6B-823C-E281-D144223642FC}"/>
              </a:ext>
            </a:extLst>
          </p:cNvPr>
          <p:cNvSpPr txBox="1"/>
          <p:nvPr/>
        </p:nvSpPr>
        <p:spPr>
          <a:xfrm>
            <a:off x="450108" y="2827049"/>
            <a:ext cx="50552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BDC908-65CD-DB54-ED68-046536818E71}"/>
              </a:ext>
            </a:extLst>
          </p:cNvPr>
          <p:cNvSpPr txBox="1"/>
          <p:nvPr/>
        </p:nvSpPr>
        <p:spPr>
          <a:xfrm>
            <a:off x="450108" y="3265962"/>
            <a:ext cx="32614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D5500B-2BD6-95CA-EA53-7B28B65BDB93}"/>
                  </a:ext>
                </a:extLst>
              </p:cNvPr>
              <p:cNvSpPr txBox="1"/>
              <p:nvPr/>
            </p:nvSpPr>
            <p:spPr>
              <a:xfrm>
                <a:off x="450108" y="3704873"/>
                <a:ext cx="7319073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甲类型消毒液的数量不少于乙类型消毒液数量的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mathAnswerShape': 1}">
                <a:extLst>
                  <a:ext uri="{FF2B5EF4-FFF2-40B4-BE49-F238E27FC236}">
                    <a16:creationId xmlns:a16="http://schemas.microsoft.com/office/drawing/2014/main" id="{22D5500B-2BD6-95CA-EA53-7B28B65BD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4873"/>
                <a:ext cx="7319073" cy="713436"/>
              </a:xfrm>
              <a:prstGeom prst="rect">
                <a:avLst/>
              </a:prstGeom>
              <a:blipFill>
                <a:blip r:embed="rId4"/>
                <a:stretch>
                  <a:fillRect l="-1333" r="-1333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5CB5D09-9449-B738-679C-44052649FD91}"/>
                  </a:ext>
                </a:extLst>
              </p:cNvPr>
              <p:cNvSpPr txBox="1"/>
              <p:nvPr/>
            </p:nvSpPr>
            <p:spPr>
              <a:xfrm>
                <a:off x="450108" y="4324697"/>
                <a:ext cx="4675886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0, 'mathAnswerShape': 1}">
                <a:extLst>
                  <a:ext uri="{FF2B5EF4-FFF2-40B4-BE49-F238E27FC236}">
                    <a16:creationId xmlns:a16="http://schemas.microsoft.com/office/drawing/2014/main" id="{F5CB5D09-9449-B738-679C-44052649F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24697"/>
                <a:ext cx="4675886" cy="713435"/>
              </a:xfrm>
              <a:prstGeom prst="rect">
                <a:avLst/>
              </a:prstGeom>
              <a:blipFill>
                <a:blip r:embed="rId5"/>
                <a:stretch>
                  <a:fillRect l="-2086" r="-1956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F1E4467-EBB5-50E4-A367-39123187D3E3}"/>
              </a:ext>
            </a:extLst>
          </p:cNvPr>
          <p:cNvSpPr txBox="1"/>
          <p:nvPr/>
        </p:nvSpPr>
        <p:spPr>
          <a:xfrm>
            <a:off x="450108" y="4944520"/>
            <a:ext cx="58601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80CD37-D503-D832-383F-42CF2B980E9C}"/>
              </a:ext>
            </a:extLst>
          </p:cNvPr>
          <p:cNvSpPr txBox="1"/>
          <p:nvPr/>
        </p:nvSpPr>
        <p:spPr>
          <a:xfrm>
            <a:off x="450108" y="5425386"/>
            <a:ext cx="1115282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答：当购买甲种类型消毒液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瓶，购买乙种类型消毒液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瓶时，所需费用最少，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C4C89A-629A-30CF-B1A3-14D2B62E9BC3}"/>
              </a:ext>
            </a:extLst>
          </p:cNvPr>
          <p:cNvSpPr txBox="1"/>
          <p:nvPr/>
        </p:nvSpPr>
        <p:spPr>
          <a:xfrm>
            <a:off x="450108" y="5864298"/>
            <a:ext cx="26946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最少费用为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7" name="yt_shape_14057"/>
          <p:cNvSpPr txBox="1"/>
          <p:nvPr/>
        </p:nvSpPr>
        <p:spPr>
          <a:xfrm>
            <a:off x="540000" y="1524795"/>
            <a:ext cx="2417393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056" name="yt_image_14056" title="H_50.0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4795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9" name="yt_shape_14059"/>
          <p:cNvSpPr txBox="1"/>
          <p:nvPr/>
        </p:nvSpPr>
        <p:spPr>
          <a:xfrm>
            <a:off x="540120" y="22109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时，对应的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60" name="yt_table_14060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168728"/>
                  </p:ext>
                </p:extLst>
              </p:nvPr>
            </p:nvGraphicFramePr>
            <p:xfrm>
              <a:off x="540000" y="3170385"/>
              <a:ext cx="7611428" cy="67919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2478405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60" name="yt_table_14060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168728"/>
                  </p:ext>
                </p:extLst>
              </p:nvPr>
            </p:nvGraphicFramePr>
            <p:xfrm>
              <a:off x="540000" y="3170385"/>
              <a:ext cx="7611428" cy="67919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2478405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25"/>
                        </a:ext>
                      </a:extLst>
                    </a:gridCol>
                  </a:tblGrid>
                  <a:tr h="67919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1850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659" r="-176261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79" r="-45946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8449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62" name="yt_shape_14062"/>
              <p:cNvSpPr txBox="1"/>
              <p:nvPr/>
            </p:nvSpPr>
            <p:spPr>
              <a:xfrm>
                <a:off x="540000" y="3861048"/>
                <a:ext cx="10725500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的图象与坐标轴围成的三角形面积是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62" name="yt_shape_140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1048"/>
                <a:ext cx="10725500" cy="945708"/>
              </a:xfrm>
              <a:prstGeom prst="rect">
                <a:avLst/>
              </a:prstGeom>
              <a:blipFill>
                <a:blip r:embed="rId4"/>
                <a:stretch>
                  <a:fillRect l="-1762" t="-5128" r="-796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8EFA85-A370-7787-1F4B-1053F78127C4}"/>
              </a:ext>
            </a:extLst>
          </p:cNvPr>
          <p:cNvSpPr txBox="1"/>
          <p:nvPr/>
        </p:nvSpPr>
        <p:spPr>
          <a:xfrm>
            <a:off x="1059709" y="26396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F16669-8A7E-A70B-92A8-13700D5B0380}"/>
              </a:ext>
            </a:extLst>
          </p:cNvPr>
          <p:cNvSpPr txBox="1"/>
          <p:nvPr/>
        </p:nvSpPr>
        <p:spPr>
          <a:xfrm>
            <a:off x="10233561" y="381424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0B8E20-2393-DC5C-3118-302E4E7462FA}"/>
                  </a:ext>
                </a:extLst>
              </p:cNvPr>
              <p:cNvSpPr txBox="1"/>
              <p:nvPr/>
            </p:nvSpPr>
            <p:spPr>
              <a:xfrm>
                <a:off x="8803414" y="4231290"/>
                <a:ext cx="11581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0B8E20-2393-DC5C-3118-302E4E746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3414" y="4231290"/>
                <a:ext cx="1158114" cy="554686"/>
              </a:xfrm>
              <a:prstGeom prst="rect">
                <a:avLst/>
              </a:prstGeom>
              <a:blipFill>
                <a:blip r:embed="rId5"/>
                <a:stretch>
                  <a:fillRect l="-7895" t="-1099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2612</Words>
  <Application>Microsoft Office PowerPoint</Application>
  <PresentationFormat>宽屏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2023-05-05T05:33:04Z</dcterms:created>
  <dcterms:modified xsi:type="dcterms:W3CDTF">2023-11-19T05:18:58Z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