
<file path=[Content_Types].xml><?xml version="1.0" encoding="utf-8"?>
<Types xmlns="http://schemas.openxmlformats.org/package/2006/content-types">
  <Default Extension="bin" ContentType="image/png"/>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0" r:id="rId2"/>
  </p:sldMasterIdLst>
  <p:sldIdLst>
    <p:sldId id="363" r:id="rId3"/>
    <p:sldId id="367" r:id="rId4"/>
    <p:sldId id="388" r:id="rId5"/>
    <p:sldId id="368" r:id="rId6"/>
    <p:sldId id="371" r:id="rId7"/>
    <p:sldId id="372" r:id="rId8"/>
    <p:sldId id="373" r:id="rId9"/>
    <p:sldId id="377" r:id="rId10"/>
    <p:sldId id="381" r:id="rId11"/>
    <p:sldId id="383" r:id="rId12"/>
    <p:sldId id="389" r:id="rId13"/>
    <p:sldId id="384" r:id="rId14"/>
    <p:sldId id="386" r:id="rId15"/>
    <p:sldId id="387" r:id="rId16"/>
    <p:sldId id="256" r:id="rId17"/>
  </p:sldIdLst>
  <p:sldSz cx="12192000" cy="6858000"/>
  <p:notesSz cx="6858000" cy="9144000"/>
  <p:defaultTextStyle>
    <a:defPPr>
      <a:defRPr lang="zh-CN"/>
    </a:defPPr>
    <a:lvl1pPr algn="l" rtl="0" fontAlgn="auto">
      <a:defRPr kern="1200">
        <a:solidFill>
          <a:schemeClr val="tx1"/>
        </a:solidFill>
        <a:latin typeface="Arial" panose="020B0604020202090204" pitchFamily="34" charset="0"/>
        <a:ea typeface="宋体" panose="02010600030101010101" pitchFamily="2" charset="-122"/>
        <a:cs typeface="+mn-cs"/>
      </a:defRPr>
    </a:lvl1pPr>
    <a:lvl2pPr marL="457200" algn="l" rtl="0" fontAlgn="auto">
      <a:defRPr kern="1200">
        <a:solidFill>
          <a:schemeClr val="tx1"/>
        </a:solidFill>
        <a:latin typeface="Arial" panose="020B0604020202090204" pitchFamily="34" charset="0"/>
        <a:ea typeface="宋体" panose="02010600030101010101" pitchFamily="2" charset="-122"/>
        <a:cs typeface="+mn-cs"/>
      </a:defRPr>
    </a:lvl2pPr>
    <a:lvl3pPr marL="914400" algn="l" rtl="0" fontAlgn="auto">
      <a:defRPr kern="1200">
        <a:solidFill>
          <a:schemeClr val="tx1"/>
        </a:solidFill>
        <a:latin typeface="Arial" panose="020B0604020202090204" pitchFamily="34" charset="0"/>
        <a:ea typeface="宋体" panose="02010600030101010101" pitchFamily="2" charset="-122"/>
        <a:cs typeface="+mn-cs"/>
      </a:defRPr>
    </a:lvl3pPr>
    <a:lvl4pPr marL="1371600" algn="l" rtl="0" fontAlgn="auto">
      <a:defRPr kern="1200">
        <a:solidFill>
          <a:schemeClr val="tx1"/>
        </a:solidFill>
        <a:latin typeface="Arial" panose="020B0604020202090204" pitchFamily="34" charset="0"/>
        <a:ea typeface="宋体" panose="02010600030101010101" pitchFamily="2" charset="-122"/>
        <a:cs typeface="+mn-cs"/>
      </a:defRPr>
    </a:lvl4pPr>
    <a:lvl5pPr marL="1828800" algn="l" rtl="0" fontAlgn="auto">
      <a:defRPr kern="1200">
        <a:solidFill>
          <a:schemeClr val="tx1"/>
        </a:solidFill>
        <a:latin typeface="Arial" panose="020B060402020209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9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9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9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9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3399"/>
    <a:srgbClr val="FF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60" autoAdjust="0"/>
  </p:normalViewPr>
  <p:slideViewPr>
    <p:cSldViewPr>
      <p:cViewPr varScale="1">
        <p:scale>
          <a:sx n="63" d="100"/>
          <a:sy n="63" d="100"/>
        </p:scale>
        <p:origin x="780" y="48"/>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pic>
        <p:nvPicPr>
          <p:cNvPr id="2" name="Picture 7"/>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2882900" cy="971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pic>
        <p:nvPicPr>
          <p:cNvPr id="3" name="Picture 8"/>
          <p:cNvPicPr preferRelativeResize="0">
            <a:picLocks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9359900" y="115888"/>
            <a:ext cx="2592388"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BB19672-FEF0-C298-E953-B61E544B2C9A}"/>
              </a:ext>
            </a:extLst>
          </p:cNvPr>
          <p:cNvSpPr>
            <a:spLocks noGrp="1"/>
          </p:cNvSpPr>
          <p:nvPr>
            <p:ph type="title"/>
          </p:nvPr>
        </p:nvSpPr>
        <p:spPr>
          <a:xfrm>
            <a:off x="839788" y="457200"/>
            <a:ext cx="3932237" cy="1600200"/>
          </a:xfrm>
        </p:spPr>
        <p:txBody>
          <a:bodyPr anchor="b"/>
          <a:lstStyle>
            <a:lvl1pPr>
              <a:defRPr sz="3200"/>
            </a:lvl1pPr>
          </a:lstStyle>
          <a:p>
            <a:r>
              <a:rPr kumimoji="1" lang="zh-CN" altLang="en-US"/>
              <a:t>单击此处编辑母版标题样式</a:t>
            </a:r>
          </a:p>
        </p:txBody>
      </p:sp>
      <p:sp>
        <p:nvSpPr>
          <p:cNvPr id="3" name="图片占位符 2">
            <a:extLst>
              <a:ext uri="{FF2B5EF4-FFF2-40B4-BE49-F238E27FC236}">
                <a16:creationId xmlns:a16="http://schemas.microsoft.com/office/drawing/2014/main" id="{EE092770-6B72-FA4C-C72F-0FC879EC272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zh-CN" altLang="en-US"/>
          </a:p>
        </p:txBody>
      </p:sp>
      <p:sp>
        <p:nvSpPr>
          <p:cNvPr id="4" name="文本占位符 3">
            <a:extLst>
              <a:ext uri="{FF2B5EF4-FFF2-40B4-BE49-F238E27FC236}">
                <a16:creationId xmlns:a16="http://schemas.microsoft.com/office/drawing/2014/main" id="{B50C0B5E-E18D-2768-D388-8D3FD1CA4FB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a:t>单击此处编辑母版文本样式</a:t>
            </a:r>
          </a:p>
        </p:txBody>
      </p:sp>
      <p:sp>
        <p:nvSpPr>
          <p:cNvPr id="5" name="日期占位符 4">
            <a:extLst>
              <a:ext uri="{FF2B5EF4-FFF2-40B4-BE49-F238E27FC236}">
                <a16:creationId xmlns:a16="http://schemas.microsoft.com/office/drawing/2014/main" id="{925C955E-B839-4EF4-097D-377E6BA63A8B}"/>
              </a:ext>
            </a:extLst>
          </p:cNvPr>
          <p:cNvSpPr>
            <a:spLocks noGrp="1"/>
          </p:cNvSpPr>
          <p:nvPr>
            <p:ph type="dt" sz="half" idx="10"/>
          </p:nvPr>
        </p:nvSpPr>
        <p:spPr/>
        <p:txBody>
          <a:bodyPr/>
          <a:lstStyle/>
          <a:p>
            <a:fld id="{D30BF722-C609-EB4F-A671-21A4EBC7AF2D}" type="datetimeFigureOut">
              <a:rPr kumimoji="1" lang="zh-CN" altLang="en-US" smtClean="0"/>
              <a:t>2023/11/20</a:t>
            </a:fld>
            <a:endParaRPr kumimoji="1" lang="zh-CN" altLang="en-US"/>
          </a:p>
        </p:txBody>
      </p:sp>
      <p:sp>
        <p:nvSpPr>
          <p:cNvPr id="6" name="页脚占位符 5">
            <a:extLst>
              <a:ext uri="{FF2B5EF4-FFF2-40B4-BE49-F238E27FC236}">
                <a16:creationId xmlns:a16="http://schemas.microsoft.com/office/drawing/2014/main" id="{94CBB400-EBC6-4275-B575-F7F50A67939B}"/>
              </a:ext>
            </a:extLst>
          </p:cNvPr>
          <p:cNvSpPr>
            <a:spLocks noGrp="1"/>
          </p:cNvSpPr>
          <p:nvPr>
            <p:ph type="ftr" sz="quarter" idx="11"/>
          </p:nvPr>
        </p:nvSpPr>
        <p:spPr/>
        <p:txBody>
          <a:bodyPr/>
          <a:lstStyle/>
          <a:p>
            <a:endParaRPr kumimoji="1" lang="zh-CN" altLang="en-US"/>
          </a:p>
        </p:txBody>
      </p:sp>
      <p:sp>
        <p:nvSpPr>
          <p:cNvPr id="7" name="灯片编号占位符 6">
            <a:extLst>
              <a:ext uri="{FF2B5EF4-FFF2-40B4-BE49-F238E27FC236}">
                <a16:creationId xmlns:a16="http://schemas.microsoft.com/office/drawing/2014/main" id="{B64799F4-2D6B-F4D1-BA33-EA7D478055A6}"/>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15608471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FC77C3F-6BC1-BB94-F5AA-B0DCE6929A9E}"/>
              </a:ext>
            </a:extLst>
          </p:cNvPr>
          <p:cNvSpPr>
            <a:spLocks noGrp="1"/>
          </p:cNvSpPr>
          <p:nvPr>
            <p:ph type="title"/>
          </p:nvPr>
        </p:nvSpPr>
        <p:spPr/>
        <p:txBody>
          <a:bodyPr/>
          <a:lstStyle/>
          <a:p>
            <a:r>
              <a:rPr kumimoji="1" lang="zh-CN" altLang="en-US"/>
              <a:t>单击此处编辑母版标题样式</a:t>
            </a:r>
          </a:p>
        </p:txBody>
      </p:sp>
      <p:sp>
        <p:nvSpPr>
          <p:cNvPr id="3" name="竖排文字占位符 2">
            <a:extLst>
              <a:ext uri="{FF2B5EF4-FFF2-40B4-BE49-F238E27FC236}">
                <a16:creationId xmlns:a16="http://schemas.microsoft.com/office/drawing/2014/main" id="{937A958B-1503-1612-B0ED-DF6ED17DBE32}"/>
              </a:ext>
            </a:extLst>
          </p:cNvPr>
          <p:cNvSpPr>
            <a:spLocks noGrp="1"/>
          </p:cNvSpPr>
          <p:nvPr>
            <p:ph type="body" orient="vert" idx="1"/>
          </p:nvPr>
        </p:nvSpPr>
        <p:spPr/>
        <p:txBody>
          <a:bodyPr vert="eaVert"/>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D6D2710D-5D5E-375E-2E05-7E157BB6586D}"/>
              </a:ext>
            </a:extLst>
          </p:cNvPr>
          <p:cNvSpPr>
            <a:spLocks noGrp="1"/>
          </p:cNvSpPr>
          <p:nvPr>
            <p:ph type="dt" sz="half" idx="10"/>
          </p:nvPr>
        </p:nvSpPr>
        <p:spPr/>
        <p:txBody>
          <a:bodyPr/>
          <a:lstStyle/>
          <a:p>
            <a:fld id="{D30BF722-C609-EB4F-A671-21A4EBC7AF2D}" type="datetimeFigureOut">
              <a:rPr kumimoji="1" lang="zh-CN" altLang="en-US" smtClean="0"/>
              <a:t>2023/11/20</a:t>
            </a:fld>
            <a:endParaRPr kumimoji="1" lang="zh-CN" altLang="en-US"/>
          </a:p>
        </p:txBody>
      </p:sp>
      <p:sp>
        <p:nvSpPr>
          <p:cNvPr id="5" name="页脚占位符 4">
            <a:extLst>
              <a:ext uri="{FF2B5EF4-FFF2-40B4-BE49-F238E27FC236}">
                <a16:creationId xmlns:a16="http://schemas.microsoft.com/office/drawing/2014/main" id="{2D43D4EC-89CC-57E2-8D80-7DDD2D35885E}"/>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6E452825-5477-5EBB-98F3-E70D11950191}"/>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10392337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5AA157FC-BDA7-A783-7885-A60C1CD95761}"/>
              </a:ext>
            </a:extLst>
          </p:cNvPr>
          <p:cNvSpPr>
            <a:spLocks noGrp="1"/>
          </p:cNvSpPr>
          <p:nvPr>
            <p:ph type="title" orient="vert"/>
          </p:nvPr>
        </p:nvSpPr>
        <p:spPr>
          <a:xfrm>
            <a:off x="8724900" y="365125"/>
            <a:ext cx="2628900" cy="5811838"/>
          </a:xfrm>
        </p:spPr>
        <p:txBody>
          <a:bodyPr vert="eaVert"/>
          <a:lstStyle/>
          <a:p>
            <a:r>
              <a:rPr kumimoji="1" lang="zh-CN" altLang="en-US"/>
              <a:t>单击此处编辑母版标题样式</a:t>
            </a:r>
          </a:p>
        </p:txBody>
      </p:sp>
      <p:sp>
        <p:nvSpPr>
          <p:cNvPr id="3" name="竖排文字占位符 2">
            <a:extLst>
              <a:ext uri="{FF2B5EF4-FFF2-40B4-BE49-F238E27FC236}">
                <a16:creationId xmlns:a16="http://schemas.microsoft.com/office/drawing/2014/main" id="{33392CC3-BEC8-EF59-B678-CE0EE66FD8EA}"/>
              </a:ext>
            </a:extLst>
          </p:cNvPr>
          <p:cNvSpPr>
            <a:spLocks noGrp="1"/>
          </p:cNvSpPr>
          <p:nvPr>
            <p:ph type="body" orient="vert" idx="1"/>
          </p:nvPr>
        </p:nvSpPr>
        <p:spPr>
          <a:xfrm>
            <a:off x="838200" y="365125"/>
            <a:ext cx="7734300" cy="5811838"/>
          </a:xfrm>
        </p:spPr>
        <p:txBody>
          <a:bodyPr vert="eaVert"/>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B9832CD7-E27C-8BBF-7905-4F7FDED1342C}"/>
              </a:ext>
            </a:extLst>
          </p:cNvPr>
          <p:cNvSpPr>
            <a:spLocks noGrp="1"/>
          </p:cNvSpPr>
          <p:nvPr>
            <p:ph type="dt" sz="half" idx="10"/>
          </p:nvPr>
        </p:nvSpPr>
        <p:spPr/>
        <p:txBody>
          <a:bodyPr/>
          <a:lstStyle/>
          <a:p>
            <a:fld id="{D30BF722-C609-EB4F-A671-21A4EBC7AF2D}" type="datetimeFigureOut">
              <a:rPr kumimoji="1" lang="zh-CN" altLang="en-US" smtClean="0"/>
              <a:t>2023/11/20</a:t>
            </a:fld>
            <a:endParaRPr kumimoji="1" lang="zh-CN" altLang="en-US"/>
          </a:p>
        </p:txBody>
      </p:sp>
      <p:sp>
        <p:nvSpPr>
          <p:cNvPr id="5" name="页脚占位符 4">
            <a:extLst>
              <a:ext uri="{FF2B5EF4-FFF2-40B4-BE49-F238E27FC236}">
                <a16:creationId xmlns:a16="http://schemas.microsoft.com/office/drawing/2014/main" id="{70177BE3-ABA7-F4F8-FA6F-84E2C8D4FF8C}"/>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7878E9A9-8989-DCAB-BE6D-F2489445E282}"/>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22548900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603FF1F-9FF6-03D7-FCF4-A21F0635A308}"/>
              </a:ext>
            </a:extLst>
          </p:cNvPr>
          <p:cNvSpPr>
            <a:spLocks noGrp="1"/>
          </p:cNvSpPr>
          <p:nvPr>
            <p:ph type="ctrTitle"/>
          </p:nvPr>
        </p:nvSpPr>
        <p:spPr>
          <a:xfrm>
            <a:off x="1524000" y="1122363"/>
            <a:ext cx="9144000" cy="2387600"/>
          </a:xfrm>
        </p:spPr>
        <p:txBody>
          <a:bodyPr anchor="b"/>
          <a:lstStyle>
            <a:lvl1pPr algn="ctr">
              <a:defRPr sz="6000"/>
            </a:lvl1pPr>
          </a:lstStyle>
          <a:p>
            <a:r>
              <a:rPr kumimoji="1" lang="zh-CN" altLang="en-US"/>
              <a:t>单击此处编辑母版标题样式</a:t>
            </a:r>
          </a:p>
        </p:txBody>
      </p:sp>
      <p:sp>
        <p:nvSpPr>
          <p:cNvPr id="3" name="副标题 2">
            <a:extLst>
              <a:ext uri="{FF2B5EF4-FFF2-40B4-BE49-F238E27FC236}">
                <a16:creationId xmlns:a16="http://schemas.microsoft.com/office/drawing/2014/main" id="{90ECD4BC-6EE7-72FC-0F1E-44CF6F47177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zh-CN" altLang="en-US"/>
              <a:t>单击此处编辑母版副标题样式</a:t>
            </a:r>
          </a:p>
        </p:txBody>
      </p:sp>
      <p:sp>
        <p:nvSpPr>
          <p:cNvPr id="4" name="日期占位符 3">
            <a:extLst>
              <a:ext uri="{FF2B5EF4-FFF2-40B4-BE49-F238E27FC236}">
                <a16:creationId xmlns:a16="http://schemas.microsoft.com/office/drawing/2014/main" id="{9A9F8E3D-C3E6-CA08-2117-CD8D7CFCFEB0}"/>
              </a:ext>
            </a:extLst>
          </p:cNvPr>
          <p:cNvSpPr>
            <a:spLocks noGrp="1"/>
          </p:cNvSpPr>
          <p:nvPr>
            <p:ph type="dt" sz="half" idx="10"/>
          </p:nvPr>
        </p:nvSpPr>
        <p:spPr/>
        <p:txBody>
          <a:bodyPr/>
          <a:lstStyle/>
          <a:p>
            <a:fld id="{D30BF722-C609-EB4F-A671-21A4EBC7AF2D}" type="datetimeFigureOut">
              <a:rPr kumimoji="1" lang="zh-CN" altLang="en-US" smtClean="0"/>
              <a:t>2023/11/20</a:t>
            </a:fld>
            <a:endParaRPr kumimoji="1" lang="zh-CN" altLang="en-US"/>
          </a:p>
        </p:txBody>
      </p:sp>
      <p:sp>
        <p:nvSpPr>
          <p:cNvPr id="5" name="页脚占位符 4">
            <a:extLst>
              <a:ext uri="{FF2B5EF4-FFF2-40B4-BE49-F238E27FC236}">
                <a16:creationId xmlns:a16="http://schemas.microsoft.com/office/drawing/2014/main" id="{09E71F8C-7030-986C-679B-9AAF0D1AF88B}"/>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48DE87A5-16C3-9B20-2046-9E8A5779A203}"/>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1494084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9BA2570-86D6-1BED-94E6-D71EACEDB2D3}"/>
              </a:ext>
            </a:extLst>
          </p:cNvPr>
          <p:cNvSpPr>
            <a:spLocks noGrp="1"/>
          </p:cNvSpPr>
          <p:nvPr>
            <p:ph type="title"/>
          </p:nvPr>
        </p:nvSpPr>
        <p:spPr/>
        <p:txBody>
          <a:bodyPr/>
          <a:lstStyle/>
          <a:p>
            <a:r>
              <a:rPr kumimoji="1" lang="zh-CN" altLang="en-US"/>
              <a:t>单击此处编辑母版标题样式</a:t>
            </a:r>
          </a:p>
        </p:txBody>
      </p:sp>
      <p:sp>
        <p:nvSpPr>
          <p:cNvPr id="3" name="内容占位符 2">
            <a:extLst>
              <a:ext uri="{FF2B5EF4-FFF2-40B4-BE49-F238E27FC236}">
                <a16:creationId xmlns:a16="http://schemas.microsoft.com/office/drawing/2014/main" id="{247FD783-B03A-5B2D-AEC3-0F0FF09FF91A}"/>
              </a:ext>
            </a:extLst>
          </p:cNvPr>
          <p:cNvSpPr>
            <a:spLocks noGrp="1"/>
          </p:cNvSpPr>
          <p:nvPr>
            <p:ph idx="1"/>
          </p:nvPr>
        </p:nvSpPr>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7B22DC54-1C86-D84F-08A8-A58246455774}"/>
              </a:ext>
            </a:extLst>
          </p:cNvPr>
          <p:cNvSpPr>
            <a:spLocks noGrp="1"/>
          </p:cNvSpPr>
          <p:nvPr>
            <p:ph type="dt" sz="half" idx="10"/>
          </p:nvPr>
        </p:nvSpPr>
        <p:spPr/>
        <p:txBody>
          <a:bodyPr/>
          <a:lstStyle/>
          <a:p>
            <a:fld id="{D30BF722-C609-EB4F-A671-21A4EBC7AF2D}" type="datetimeFigureOut">
              <a:rPr kumimoji="1" lang="zh-CN" altLang="en-US" smtClean="0"/>
              <a:t>2023/11/20</a:t>
            </a:fld>
            <a:endParaRPr kumimoji="1" lang="zh-CN" altLang="en-US"/>
          </a:p>
        </p:txBody>
      </p:sp>
      <p:sp>
        <p:nvSpPr>
          <p:cNvPr id="5" name="页脚占位符 4">
            <a:extLst>
              <a:ext uri="{FF2B5EF4-FFF2-40B4-BE49-F238E27FC236}">
                <a16:creationId xmlns:a16="http://schemas.microsoft.com/office/drawing/2014/main" id="{97D7B5EB-0841-8865-BA8E-00EF5421CE18}"/>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DCB5288B-C26C-2A66-9A32-9BDB092D56D1}"/>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102218303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E2F58D7-8585-E9DF-AD50-E304D9317B6C}"/>
              </a:ext>
            </a:extLst>
          </p:cNvPr>
          <p:cNvSpPr>
            <a:spLocks noGrp="1"/>
          </p:cNvSpPr>
          <p:nvPr>
            <p:ph type="title"/>
          </p:nvPr>
        </p:nvSpPr>
        <p:spPr>
          <a:xfrm>
            <a:off x="831850" y="1709738"/>
            <a:ext cx="10515600" cy="2852737"/>
          </a:xfrm>
        </p:spPr>
        <p:txBody>
          <a:bodyPr anchor="b"/>
          <a:lstStyle>
            <a:lvl1pPr>
              <a:defRPr sz="6000"/>
            </a:lvl1pPr>
          </a:lstStyle>
          <a:p>
            <a:r>
              <a:rPr kumimoji="1" lang="zh-CN" altLang="en-US"/>
              <a:t>单击此处编辑母版标题样式</a:t>
            </a:r>
          </a:p>
        </p:txBody>
      </p:sp>
      <p:sp>
        <p:nvSpPr>
          <p:cNvPr id="3" name="文本占位符 2">
            <a:extLst>
              <a:ext uri="{FF2B5EF4-FFF2-40B4-BE49-F238E27FC236}">
                <a16:creationId xmlns:a16="http://schemas.microsoft.com/office/drawing/2014/main" id="{70DA691E-2B4E-C67A-0752-ECDA80091D6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zh-CN" altLang="en-US"/>
              <a:t>单击此处编辑母版文本样式</a:t>
            </a:r>
          </a:p>
        </p:txBody>
      </p:sp>
      <p:sp>
        <p:nvSpPr>
          <p:cNvPr id="4" name="日期占位符 3">
            <a:extLst>
              <a:ext uri="{FF2B5EF4-FFF2-40B4-BE49-F238E27FC236}">
                <a16:creationId xmlns:a16="http://schemas.microsoft.com/office/drawing/2014/main" id="{E800FA3F-77DD-F0EF-D5DB-0A7F9B923875}"/>
              </a:ext>
            </a:extLst>
          </p:cNvPr>
          <p:cNvSpPr>
            <a:spLocks noGrp="1"/>
          </p:cNvSpPr>
          <p:nvPr>
            <p:ph type="dt" sz="half" idx="10"/>
          </p:nvPr>
        </p:nvSpPr>
        <p:spPr/>
        <p:txBody>
          <a:bodyPr/>
          <a:lstStyle/>
          <a:p>
            <a:fld id="{D30BF722-C609-EB4F-A671-21A4EBC7AF2D}" type="datetimeFigureOut">
              <a:rPr kumimoji="1" lang="zh-CN" altLang="en-US" smtClean="0"/>
              <a:t>2023/11/20</a:t>
            </a:fld>
            <a:endParaRPr kumimoji="1" lang="zh-CN" altLang="en-US"/>
          </a:p>
        </p:txBody>
      </p:sp>
      <p:sp>
        <p:nvSpPr>
          <p:cNvPr id="5" name="页脚占位符 4">
            <a:extLst>
              <a:ext uri="{FF2B5EF4-FFF2-40B4-BE49-F238E27FC236}">
                <a16:creationId xmlns:a16="http://schemas.microsoft.com/office/drawing/2014/main" id="{C3A0274F-A2E9-6008-2D55-6AAD82CC161B}"/>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97B24612-9003-C0E7-DC73-41F9CEB0F38F}"/>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41651488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66A74B7-1629-1B5B-9A8F-1761653341A5}"/>
              </a:ext>
            </a:extLst>
          </p:cNvPr>
          <p:cNvSpPr>
            <a:spLocks noGrp="1"/>
          </p:cNvSpPr>
          <p:nvPr>
            <p:ph type="title"/>
          </p:nvPr>
        </p:nvSpPr>
        <p:spPr/>
        <p:txBody>
          <a:bodyPr/>
          <a:lstStyle/>
          <a:p>
            <a:r>
              <a:rPr kumimoji="1" lang="zh-CN" altLang="en-US"/>
              <a:t>单击此处编辑母版标题样式</a:t>
            </a:r>
          </a:p>
        </p:txBody>
      </p:sp>
      <p:sp>
        <p:nvSpPr>
          <p:cNvPr id="3" name="内容占位符 2">
            <a:extLst>
              <a:ext uri="{FF2B5EF4-FFF2-40B4-BE49-F238E27FC236}">
                <a16:creationId xmlns:a16="http://schemas.microsoft.com/office/drawing/2014/main" id="{CBD49D25-1EAD-0F4E-856A-04F7C90F8DE2}"/>
              </a:ext>
            </a:extLst>
          </p:cNvPr>
          <p:cNvSpPr>
            <a:spLocks noGrp="1"/>
          </p:cNvSpPr>
          <p:nvPr>
            <p:ph sz="half" idx="1"/>
          </p:nvPr>
        </p:nvSpPr>
        <p:spPr>
          <a:xfrm>
            <a:off x="838200" y="1825625"/>
            <a:ext cx="5181600" cy="435133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内容占位符 3">
            <a:extLst>
              <a:ext uri="{FF2B5EF4-FFF2-40B4-BE49-F238E27FC236}">
                <a16:creationId xmlns:a16="http://schemas.microsoft.com/office/drawing/2014/main" id="{E6023A6D-CE35-5895-200A-B77932E50790}"/>
              </a:ext>
            </a:extLst>
          </p:cNvPr>
          <p:cNvSpPr>
            <a:spLocks noGrp="1"/>
          </p:cNvSpPr>
          <p:nvPr>
            <p:ph sz="half" idx="2"/>
          </p:nvPr>
        </p:nvSpPr>
        <p:spPr>
          <a:xfrm>
            <a:off x="6172200" y="1825625"/>
            <a:ext cx="5181600" cy="435133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5" name="日期占位符 4">
            <a:extLst>
              <a:ext uri="{FF2B5EF4-FFF2-40B4-BE49-F238E27FC236}">
                <a16:creationId xmlns:a16="http://schemas.microsoft.com/office/drawing/2014/main" id="{496CE987-9B2C-5E5E-E846-07AA32DA783E}"/>
              </a:ext>
            </a:extLst>
          </p:cNvPr>
          <p:cNvSpPr>
            <a:spLocks noGrp="1"/>
          </p:cNvSpPr>
          <p:nvPr>
            <p:ph type="dt" sz="half" idx="10"/>
          </p:nvPr>
        </p:nvSpPr>
        <p:spPr/>
        <p:txBody>
          <a:bodyPr/>
          <a:lstStyle/>
          <a:p>
            <a:fld id="{D30BF722-C609-EB4F-A671-21A4EBC7AF2D}" type="datetimeFigureOut">
              <a:rPr kumimoji="1" lang="zh-CN" altLang="en-US" smtClean="0"/>
              <a:t>2023/11/20</a:t>
            </a:fld>
            <a:endParaRPr kumimoji="1" lang="zh-CN" altLang="en-US"/>
          </a:p>
        </p:txBody>
      </p:sp>
      <p:sp>
        <p:nvSpPr>
          <p:cNvPr id="6" name="页脚占位符 5">
            <a:extLst>
              <a:ext uri="{FF2B5EF4-FFF2-40B4-BE49-F238E27FC236}">
                <a16:creationId xmlns:a16="http://schemas.microsoft.com/office/drawing/2014/main" id="{E7030D5B-018D-02C6-8D55-00CA94C5B258}"/>
              </a:ext>
            </a:extLst>
          </p:cNvPr>
          <p:cNvSpPr>
            <a:spLocks noGrp="1"/>
          </p:cNvSpPr>
          <p:nvPr>
            <p:ph type="ftr" sz="quarter" idx="11"/>
          </p:nvPr>
        </p:nvSpPr>
        <p:spPr/>
        <p:txBody>
          <a:bodyPr/>
          <a:lstStyle/>
          <a:p>
            <a:endParaRPr kumimoji="1" lang="zh-CN" altLang="en-US"/>
          </a:p>
        </p:txBody>
      </p:sp>
      <p:sp>
        <p:nvSpPr>
          <p:cNvPr id="7" name="灯片编号占位符 6">
            <a:extLst>
              <a:ext uri="{FF2B5EF4-FFF2-40B4-BE49-F238E27FC236}">
                <a16:creationId xmlns:a16="http://schemas.microsoft.com/office/drawing/2014/main" id="{9EF1026F-4932-1F0B-09F6-443236CCBB4E}"/>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245039880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0951ED-0C1C-AD95-F7FB-30B737CA7DF0}"/>
              </a:ext>
            </a:extLst>
          </p:cNvPr>
          <p:cNvSpPr>
            <a:spLocks noGrp="1"/>
          </p:cNvSpPr>
          <p:nvPr>
            <p:ph type="title"/>
          </p:nvPr>
        </p:nvSpPr>
        <p:spPr>
          <a:xfrm>
            <a:off x="839788" y="365125"/>
            <a:ext cx="10515600" cy="1325563"/>
          </a:xfrm>
        </p:spPr>
        <p:txBody>
          <a:bodyPr/>
          <a:lstStyle/>
          <a:p>
            <a:r>
              <a:rPr kumimoji="1" lang="zh-CN" altLang="en-US"/>
              <a:t>单击此处编辑母版标题样式</a:t>
            </a:r>
          </a:p>
        </p:txBody>
      </p:sp>
      <p:sp>
        <p:nvSpPr>
          <p:cNvPr id="3" name="文本占位符 2">
            <a:extLst>
              <a:ext uri="{FF2B5EF4-FFF2-40B4-BE49-F238E27FC236}">
                <a16:creationId xmlns:a16="http://schemas.microsoft.com/office/drawing/2014/main" id="{B0258FAA-71F8-6972-C976-4CDED017F18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a:t>单击此处编辑母版文本样式</a:t>
            </a:r>
          </a:p>
        </p:txBody>
      </p:sp>
      <p:sp>
        <p:nvSpPr>
          <p:cNvPr id="4" name="内容占位符 3">
            <a:extLst>
              <a:ext uri="{FF2B5EF4-FFF2-40B4-BE49-F238E27FC236}">
                <a16:creationId xmlns:a16="http://schemas.microsoft.com/office/drawing/2014/main" id="{2C295A1C-BEFB-FA12-4ADD-2C5B62BF0B97}"/>
              </a:ext>
            </a:extLst>
          </p:cNvPr>
          <p:cNvSpPr>
            <a:spLocks noGrp="1"/>
          </p:cNvSpPr>
          <p:nvPr>
            <p:ph sz="half" idx="2"/>
          </p:nvPr>
        </p:nvSpPr>
        <p:spPr>
          <a:xfrm>
            <a:off x="839788" y="2505075"/>
            <a:ext cx="5157787" cy="368458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5" name="文本占位符 4">
            <a:extLst>
              <a:ext uri="{FF2B5EF4-FFF2-40B4-BE49-F238E27FC236}">
                <a16:creationId xmlns:a16="http://schemas.microsoft.com/office/drawing/2014/main" id="{04C924C9-CD87-9DD6-D0F9-D5F4C21B27D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a:t>单击此处编辑母版文本样式</a:t>
            </a:r>
          </a:p>
        </p:txBody>
      </p:sp>
      <p:sp>
        <p:nvSpPr>
          <p:cNvPr id="6" name="内容占位符 5">
            <a:extLst>
              <a:ext uri="{FF2B5EF4-FFF2-40B4-BE49-F238E27FC236}">
                <a16:creationId xmlns:a16="http://schemas.microsoft.com/office/drawing/2014/main" id="{3A07E527-0A97-A51C-F2A8-1C025EA8BA04}"/>
              </a:ext>
            </a:extLst>
          </p:cNvPr>
          <p:cNvSpPr>
            <a:spLocks noGrp="1"/>
          </p:cNvSpPr>
          <p:nvPr>
            <p:ph sz="quarter" idx="4"/>
          </p:nvPr>
        </p:nvSpPr>
        <p:spPr>
          <a:xfrm>
            <a:off x="6172200" y="2505075"/>
            <a:ext cx="5183188" cy="368458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7" name="日期占位符 6">
            <a:extLst>
              <a:ext uri="{FF2B5EF4-FFF2-40B4-BE49-F238E27FC236}">
                <a16:creationId xmlns:a16="http://schemas.microsoft.com/office/drawing/2014/main" id="{CD8FB3E0-1E30-4062-F193-3F35C609EBCB}"/>
              </a:ext>
            </a:extLst>
          </p:cNvPr>
          <p:cNvSpPr>
            <a:spLocks noGrp="1"/>
          </p:cNvSpPr>
          <p:nvPr>
            <p:ph type="dt" sz="half" idx="10"/>
          </p:nvPr>
        </p:nvSpPr>
        <p:spPr/>
        <p:txBody>
          <a:bodyPr/>
          <a:lstStyle/>
          <a:p>
            <a:fld id="{D30BF722-C609-EB4F-A671-21A4EBC7AF2D}" type="datetimeFigureOut">
              <a:rPr kumimoji="1" lang="zh-CN" altLang="en-US" smtClean="0"/>
              <a:t>2023/11/20</a:t>
            </a:fld>
            <a:endParaRPr kumimoji="1" lang="zh-CN" altLang="en-US"/>
          </a:p>
        </p:txBody>
      </p:sp>
      <p:sp>
        <p:nvSpPr>
          <p:cNvPr id="8" name="页脚占位符 7">
            <a:extLst>
              <a:ext uri="{FF2B5EF4-FFF2-40B4-BE49-F238E27FC236}">
                <a16:creationId xmlns:a16="http://schemas.microsoft.com/office/drawing/2014/main" id="{B37F9173-CCE9-680D-A803-98857F6738B2}"/>
              </a:ext>
            </a:extLst>
          </p:cNvPr>
          <p:cNvSpPr>
            <a:spLocks noGrp="1"/>
          </p:cNvSpPr>
          <p:nvPr>
            <p:ph type="ftr" sz="quarter" idx="11"/>
          </p:nvPr>
        </p:nvSpPr>
        <p:spPr/>
        <p:txBody>
          <a:bodyPr/>
          <a:lstStyle/>
          <a:p>
            <a:endParaRPr kumimoji="1" lang="zh-CN" altLang="en-US"/>
          </a:p>
        </p:txBody>
      </p:sp>
      <p:sp>
        <p:nvSpPr>
          <p:cNvPr id="9" name="灯片编号占位符 8">
            <a:extLst>
              <a:ext uri="{FF2B5EF4-FFF2-40B4-BE49-F238E27FC236}">
                <a16:creationId xmlns:a16="http://schemas.microsoft.com/office/drawing/2014/main" id="{0449FFF8-207A-5A9D-5910-C26B5823F737}"/>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18198104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2350543-C389-C3C3-277D-A2E8DA067B2F}"/>
              </a:ext>
            </a:extLst>
          </p:cNvPr>
          <p:cNvSpPr>
            <a:spLocks noGrp="1"/>
          </p:cNvSpPr>
          <p:nvPr>
            <p:ph type="title"/>
          </p:nvPr>
        </p:nvSpPr>
        <p:spPr/>
        <p:txBody>
          <a:bodyPr/>
          <a:lstStyle/>
          <a:p>
            <a:r>
              <a:rPr kumimoji="1" lang="zh-CN" altLang="en-US"/>
              <a:t>单击此处编辑母版标题样式</a:t>
            </a:r>
          </a:p>
        </p:txBody>
      </p:sp>
      <p:sp>
        <p:nvSpPr>
          <p:cNvPr id="3" name="日期占位符 2">
            <a:extLst>
              <a:ext uri="{FF2B5EF4-FFF2-40B4-BE49-F238E27FC236}">
                <a16:creationId xmlns:a16="http://schemas.microsoft.com/office/drawing/2014/main" id="{A1B6F762-1501-DA4C-4023-F232A7C2FA9A}"/>
              </a:ext>
            </a:extLst>
          </p:cNvPr>
          <p:cNvSpPr>
            <a:spLocks noGrp="1"/>
          </p:cNvSpPr>
          <p:nvPr>
            <p:ph type="dt" sz="half" idx="10"/>
          </p:nvPr>
        </p:nvSpPr>
        <p:spPr/>
        <p:txBody>
          <a:bodyPr/>
          <a:lstStyle/>
          <a:p>
            <a:fld id="{D30BF722-C609-EB4F-A671-21A4EBC7AF2D}" type="datetimeFigureOut">
              <a:rPr kumimoji="1" lang="zh-CN" altLang="en-US" smtClean="0"/>
              <a:t>2023/11/20</a:t>
            </a:fld>
            <a:endParaRPr kumimoji="1" lang="zh-CN" altLang="en-US"/>
          </a:p>
        </p:txBody>
      </p:sp>
      <p:sp>
        <p:nvSpPr>
          <p:cNvPr id="4" name="页脚占位符 3">
            <a:extLst>
              <a:ext uri="{FF2B5EF4-FFF2-40B4-BE49-F238E27FC236}">
                <a16:creationId xmlns:a16="http://schemas.microsoft.com/office/drawing/2014/main" id="{7DB13CBF-C1DD-D747-8BE1-69FB5C57DAC0}"/>
              </a:ext>
            </a:extLst>
          </p:cNvPr>
          <p:cNvSpPr>
            <a:spLocks noGrp="1"/>
          </p:cNvSpPr>
          <p:nvPr>
            <p:ph type="ftr" sz="quarter" idx="11"/>
          </p:nvPr>
        </p:nvSpPr>
        <p:spPr/>
        <p:txBody>
          <a:bodyPr/>
          <a:lstStyle/>
          <a:p>
            <a:endParaRPr kumimoji="1" lang="zh-CN" altLang="en-US"/>
          </a:p>
        </p:txBody>
      </p:sp>
      <p:sp>
        <p:nvSpPr>
          <p:cNvPr id="5" name="灯片编号占位符 4">
            <a:extLst>
              <a:ext uri="{FF2B5EF4-FFF2-40B4-BE49-F238E27FC236}">
                <a16:creationId xmlns:a16="http://schemas.microsoft.com/office/drawing/2014/main" id="{9DEF5824-C4F3-236D-EEFF-2078A39391D1}"/>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29468006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94A65F81-0E7A-17BC-7275-DA33239BCDE5}"/>
              </a:ext>
            </a:extLst>
          </p:cNvPr>
          <p:cNvSpPr>
            <a:spLocks noGrp="1"/>
          </p:cNvSpPr>
          <p:nvPr>
            <p:ph type="dt" sz="half" idx="10"/>
          </p:nvPr>
        </p:nvSpPr>
        <p:spPr/>
        <p:txBody>
          <a:bodyPr/>
          <a:lstStyle/>
          <a:p>
            <a:fld id="{D30BF722-C609-EB4F-A671-21A4EBC7AF2D}" type="datetimeFigureOut">
              <a:rPr kumimoji="1" lang="zh-CN" altLang="en-US" smtClean="0"/>
              <a:t>2023/11/20</a:t>
            </a:fld>
            <a:endParaRPr kumimoji="1" lang="zh-CN" altLang="en-US"/>
          </a:p>
        </p:txBody>
      </p:sp>
      <p:sp>
        <p:nvSpPr>
          <p:cNvPr id="3" name="页脚占位符 2">
            <a:extLst>
              <a:ext uri="{FF2B5EF4-FFF2-40B4-BE49-F238E27FC236}">
                <a16:creationId xmlns:a16="http://schemas.microsoft.com/office/drawing/2014/main" id="{A92D1162-7748-C157-0744-DE884335522B}"/>
              </a:ext>
            </a:extLst>
          </p:cNvPr>
          <p:cNvSpPr>
            <a:spLocks noGrp="1"/>
          </p:cNvSpPr>
          <p:nvPr>
            <p:ph type="ftr" sz="quarter" idx="11"/>
          </p:nvPr>
        </p:nvSpPr>
        <p:spPr/>
        <p:txBody>
          <a:bodyPr/>
          <a:lstStyle/>
          <a:p>
            <a:endParaRPr kumimoji="1" lang="zh-CN" altLang="en-US"/>
          </a:p>
        </p:txBody>
      </p:sp>
      <p:sp>
        <p:nvSpPr>
          <p:cNvPr id="4" name="灯片编号占位符 3">
            <a:extLst>
              <a:ext uri="{FF2B5EF4-FFF2-40B4-BE49-F238E27FC236}">
                <a16:creationId xmlns:a16="http://schemas.microsoft.com/office/drawing/2014/main" id="{D4342FD8-2CC6-05CA-E3BF-2F2EB2E7F8C5}"/>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292415998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FDC3BE8-9935-E0F1-E703-813812C175E0}"/>
              </a:ext>
            </a:extLst>
          </p:cNvPr>
          <p:cNvSpPr>
            <a:spLocks noGrp="1"/>
          </p:cNvSpPr>
          <p:nvPr>
            <p:ph type="title"/>
          </p:nvPr>
        </p:nvSpPr>
        <p:spPr>
          <a:xfrm>
            <a:off x="839788" y="457200"/>
            <a:ext cx="3932237" cy="1600200"/>
          </a:xfrm>
        </p:spPr>
        <p:txBody>
          <a:bodyPr anchor="b"/>
          <a:lstStyle>
            <a:lvl1pPr>
              <a:defRPr sz="3200"/>
            </a:lvl1pPr>
          </a:lstStyle>
          <a:p>
            <a:r>
              <a:rPr kumimoji="1" lang="zh-CN" altLang="en-US"/>
              <a:t>单击此处编辑母版标题样式</a:t>
            </a:r>
          </a:p>
        </p:txBody>
      </p:sp>
      <p:sp>
        <p:nvSpPr>
          <p:cNvPr id="3" name="内容占位符 2">
            <a:extLst>
              <a:ext uri="{FF2B5EF4-FFF2-40B4-BE49-F238E27FC236}">
                <a16:creationId xmlns:a16="http://schemas.microsoft.com/office/drawing/2014/main" id="{12C83E57-5C2B-3947-DB36-15BB327BA52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文本占位符 3">
            <a:extLst>
              <a:ext uri="{FF2B5EF4-FFF2-40B4-BE49-F238E27FC236}">
                <a16:creationId xmlns:a16="http://schemas.microsoft.com/office/drawing/2014/main" id="{6F73CC9A-4501-E78E-4346-07A45A5162E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a:t>单击此处编辑母版文本样式</a:t>
            </a:r>
          </a:p>
        </p:txBody>
      </p:sp>
      <p:sp>
        <p:nvSpPr>
          <p:cNvPr id="5" name="日期占位符 4">
            <a:extLst>
              <a:ext uri="{FF2B5EF4-FFF2-40B4-BE49-F238E27FC236}">
                <a16:creationId xmlns:a16="http://schemas.microsoft.com/office/drawing/2014/main" id="{68635DF2-62BF-4A4A-59BF-A2288932E187}"/>
              </a:ext>
            </a:extLst>
          </p:cNvPr>
          <p:cNvSpPr>
            <a:spLocks noGrp="1"/>
          </p:cNvSpPr>
          <p:nvPr>
            <p:ph type="dt" sz="half" idx="10"/>
          </p:nvPr>
        </p:nvSpPr>
        <p:spPr/>
        <p:txBody>
          <a:bodyPr/>
          <a:lstStyle/>
          <a:p>
            <a:fld id="{D30BF722-C609-EB4F-A671-21A4EBC7AF2D}" type="datetimeFigureOut">
              <a:rPr kumimoji="1" lang="zh-CN" altLang="en-US" smtClean="0"/>
              <a:t>2023/11/20</a:t>
            </a:fld>
            <a:endParaRPr kumimoji="1" lang="zh-CN" altLang="en-US"/>
          </a:p>
        </p:txBody>
      </p:sp>
      <p:sp>
        <p:nvSpPr>
          <p:cNvPr id="6" name="页脚占位符 5">
            <a:extLst>
              <a:ext uri="{FF2B5EF4-FFF2-40B4-BE49-F238E27FC236}">
                <a16:creationId xmlns:a16="http://schemas.microsoft.com/office/drawing/2014/main" id="{5AF4CAE6-3975-9B8E-1709-3F5A5FF8F1B7}"/>
              </a:ext>
            </a:extLst>
          </p:cNvPr>
          <p:cNvSpPr>
            <a:spLocks noGrp="1"/>
          </p:cNvSpPr>
          <p:nvPr>
            <p:ph type="ftr" sz="quarter" idx="11"/>
          </p:nvPr>
        </p:nvSpPr>
        <p:spPr/>
        <p:txBody>
          <a:bodyPr/>
          <a:lstStyle/>
          <a:p>
            <a:endParaRPr kumimoji="1" lang="zh-CN" altLang="en-US"/>
          </a:p>
        </p:txBody>
      </p:sp>
      <p:sp>
        <p:nvSpPr>
          <p:cNvPr id="7" name="灯片编号占位符 6">
            <a:extLst>
              <a:ext uri="{FF2B5EF4-FFF2-40B4-BE49-F238E27FC236}">
                <a16:creationId xmlns:a16="http://schemas.microsoft.com/office/drawing/2014/main" id="{70DBD2D5-5FDB-1C7C-A07C-20ED7FEC7349}"/>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442788307"/>
      </p:ext>
    </p:extLst>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theme" Target="../theme/theme2.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slideLayout" Target="../slideLayouts/slideLayout12.xml"/><Relationship Id="rId5" Type="http://schemas.openxmlformats.org/officeDocument/2006/relationships/slideLayout" Target="../slideLayouts/slideLayout6.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2pPr>
      <a:lvl3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3pPr>
      <a:lvl4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4pPr>
      <a:lvl5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9pPr>
    </p:titleStyle>
    <p:bodyStyle>
      <a:lvl1pPr marL="228600" indent="-228600" algn="l" rtl="0" fontAlgn="base">
        <a:lnSpc>
          <a:spcPct val="90000"/>
        </a:lnSpc>
        <a:spcBef>
          <a:spcPts val="1000"/>
        </a:spcBef>
        <a:spcAft>
          <a:spcPct val="0"/>
        </a:spcAft>
        <a:buFont typeface="Arial" panose="020B060402020209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9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9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9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9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FA2F68C3-41E6-E783-85F5-1F543D63443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zh-CN" altLang="en-US"/>
              <a:t>单击此处编辑母版标题样式</a:t>
            </a:r>
          </a:p>
        </p:txBody>
      </p:sp>
      <p:sp>
        <p:nvSpPr>
          <p:cNvPr id="3" name="文本占位符 2">
            <a:extLst>
              <a:ext uri="{FF2B5EF4-FFF2-40B4-BE49-F238E27FC236}">
                <a16:creationId xmlns:a16="http://schemas.microsoft.com/office/drawing/2014/main" id="{AB77D87C-4627-9B35-2948-0B6210CA975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7A8CBD0E-6904-E5F1-5172-B195B318A12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30BF722-C609-EB4F-A671-21A4EBC7AF2D}" type="datetimeFigureOut">
              <a:rPr kumimoji="1" lang="zh-CN" altLang="en-US" smtClean="0"/>
              <a:t>2023/11/20</a:t>
            </a:fld>
            <a:endParaRPr kumimoji="1" lang="zh-CN" altLang="en-US"/>
          </a:p>
        </p:txBody>
      </p:sp>
      <p:sp>
        <p:nvSpPr>
          <p:cNvPr id="5" name="页脚占位符 4">
            <a:extLst>
              <a:ext uri="{FF2B5EF4-FFF2-40B4-BE49-F238E27FC236}">
                <a16:creationId xmlns:a16="http://schemas.microsoft.com/office/drawing/2014/main" id="{3936B3E9-3B7E-2FD9-7D86-43BEA377976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zh-CN" altLang="en-US"/>
          </a:p>
        </p:txBody>
      </p:sp>
      <p:sp>
        <p:nvSpPr>
          <p:cNvPr id="6" name="灯片编号占位符 5">
            <a:extLst>
              <a:ext uri="{FF2B5EF4-FFF2-40B4-BE49-F238E27FC236}">
                <a16:creationId xmlns:a16="http://schemas.microsoft.com/office/drawing/2014/main" id="{78AED55A-20C5-7237-C93B-034A66CC58F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3012419673"/>
      </p:ext>
    </p:extLst>
  </p:cSld>
  <p:clrMap bg1="lt1" tx1="dk1" bg2="lt2" tx2="dk2" accent1="accent1" accent2="accent2" accent3="accent3" accent4="accent4" accent5="accent5" accent6="accent6" hlink="hlink" folHlink="folHlink"/>
  <p:sldLayoutIdLst>
    <p:sldLayoutId id="2147483651" r:id="rId1"/>
    <p:sldLayoutId id="2147483652" r:id="rId2"/>
    <p:sldLayoutId id="2147483653" r:id="rId3"/>
    <p:sldLayoutId id="2147483654" r:id="rId4"/>
    <p:sldLayoutId id="2147483655" r:id="rId5"/>
    <p:sldLayoutId id="2147483656" r:id="rId6"/>
    <p:sldLayoutId id="2147483657" r:id="rId7"/>
    <p:sldLayoutId id="2147483658" r:id="rId8"/>
    <p:sldLayoutId id="2147483659" r:id="rId9"/>
    <p:sldLayoutId id="2147483660" r:id="rId10"/>
    <p:sldLayoutId id="214748366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1.xml"/><Relationship Id="rId4" Type="http://schemas.openxmlformats.org/officeDocument/2006/relationships/image" Target="../media/image17.png"/></Relationships>
</file>

<file path=ppt/slides/_rels/slide12.xml.rels><?xml version="1.0" encoding="UTF-8" standalone="yes"?>
<Relationships xmlns="http://schemas.openxmlformats.org/package/2006/relationships"><Relationship Id="rId3" Type="http://schemas.openxmlformats.org/officeDocument/2006/relationships/image" Target="../media/image19.bin"/><Relationship Id="rId2" Type="http://schemas.openxmlformats.org/officeDocument/2006/relationships/image" Target="../media/image18.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0.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1.xml"/><Relationship Id="rId4"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p="http://schemas.openxmlformats.org/presentationml/2006/main">
  <p:cSld name="YTSlide_1_1_1.5_2.5_1.5_1.5_数学_0_0">
    <p:spTree>
      <p:nvGrpSpPr>
        <p:cNvPr id="1" name="YT"/>
        <p:cNvGrpSpPr/>
        <p:nvPr/>
      </p:nvGrpSpPr>
      <p:grpSpPr>
        <a:xfrm>
          <a:off x="0" y="0"/>
          <a:ext cx="0" cy="0"/>
          <a:chOff x="0" y="0"/>
          <a:chExt cx="0" cy="0"/>
        </a:xfrm>
      </p:grpSpPr>
      <p:pic>
        <p:nvPicPr>
          <p:cNvPr id="14255" name="yt_image_14255" title="H_25.92">
            <a:extLst>
              <a:ext uri="">
                <a16:creationId xmlns:a16="http://schemas.microsoft.com/office/drawing/2014/main" xmlns:a14="http://schemas.microsoft.com/office/drawing/2010/main" xmlns="" id="{5351258F-BC95-41E6-9372-C2FE361B0291}"/>
              </a:ext>
            </a:extLst>
          </p:cNvPr>
          <p:cNvPicPr>
            <a:picLocks noChangeAspect="1" noChangeArrowheads="1"/>
          </p:cNvPicPr>
          <p:nvPr/>
        </p:nvPicPr>
        <p:blipFill>
          <a:blip r:embed="rId2" cstate="print"/>
          <a:srcRect/>
          <a:stretch>
            <a:fillRect/>
          </a:stretch>
        </p:blipFill>
        <p:spPr bwMode="auto">
          <a:xfrm>
            <a:off x="4703830" y="2474531"/>
            <a:ext cx="2784576" cy="329184"/>
          </a:xfrm>
          <a:prstGeom prst="rect">
            <a:avLst/>
          </a:prstGeom>
          <a:noFill/>
          <a:extLst>
            <a:ext uri="{909E8E84-426E-40DD-AFC4-6F175D3DCCD1}">
              <a14:hiddenFill xmlns:a14="http://schemas.microsoft.com/office/drawing/2010/main">
                <a:solidFill>
                  <a:srgbClr val="FFFFFF"/>
                </a:solidFill>
              </a14:hiddenFill>
            </a:ext>
          </a:extLst>
        </p:spPr>
      </p:pic>
      <p:sp>
        <p:nvSpPr>
          <p:cNvPr id="14258" name="yt_shape_14258"/>
          <p:cNvSpPr txBox="1"/>
          <p:nvPr/>
        </p:nvSpPr>
        <p:spPr>
          <a:xfrm>
            <a:off x="540119" y="3043527"/>
            <a:ext cx="11111999" cy="1868910"/>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1.</a:t>
            </a:r>
            <a:r>
              <a:rPr lang="zh-CN" altLang="zh-CN" sz="2400" b="0" i="0" u="none">
                <a:solidFill>
                  <a:srgbClr val="000000"/>
                </a:solidFill>
                <a:effectLst/>
                <a:latin typeface="白正" pitchFamily="24"/>
                <a:ea typeface="楷体" pitchFamily="24"/>
              </a:rPr>
              <a:t>将一组数据按照由小到大</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楷体" pitchFamily="24"/>
              </a:rPr>
              <a:t>或由大到小</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楷体" pitchFamily="24"/>
              </a:rPr>
              <a:t>的顺序排列，如果数据的个数是奇数，则处于</a:t>
            </a:r>
            <a:r>
              <a:rPr lang="zh-CN" altLang="zh-CN" sz="100" b="0" i="0" spc="-100">
                <a:solidFill>
                  <a:srgbClr val="FF0000"/>
                </a:solidFill>
                <a:effectLst/>
                <a:latin typeface="白正" pitchFamily="24"/>
                <a:ea typeface="宋体" pitchFamily="24"/>
              </a:rPr>
              <a:t> </a:t>
            </a:r>
            <a:r>
              <a:rPr lang="zh-CN" altLang="zh-CN" sz="2400" b="0" i="0" u="sng">
                <a:solidFill>
                  <a:srgbClr val="FF0000"/>
                </a:solidFill>
                <a:effectLst/>
                <a:uFill>
                  <a:solidFill>
                    <a:srgbClr val="000000"/>
                  </a:solidFill>
                </a:uFill>
                <a:latin typeface="白正" pitchFamily="24"/>
                <a:ea typeface="宋体" pitchFamily="24"/>
              </a:rPr>
              <a:t>　</a:t>
            </a:r>
            <a:r>
              <a:rPr lang="zh-CN" altLang="zh-CN" sz="2400" b="0" i="0" u="sng">
                <a:solidFill>
                  <a:srgbClr val="FF0000">
                    <a:alpha val="0"/>
                  </a:srgbClr>
                </a:solidFill>
                <a:effectLst/>
                <a:uFill>
                  <a:solidFill>
                    <a:srgbClr val="000000"/>
                  </a:solidFill>
                </a:uFill>
                <a:latin typeface="白正" pitchFamily="24"/>
                <a:ea typeface="楷体" pitchFamily="24"/>
              </a:rPr>
              <a:t>中间</a:t>
            </a:r>
            <a:r>
              <a:rPr lang="zh-CN" altLang="zh-CN" sz="2400" b="0" i="0" u="sng">
                <a:solidFill>
                  <a:srgbClr val="FF0000">
                    <a:alpha val="0"/>
                  </a:srgbClr>
                </a:solidFill>
                <a:effectLst/>
                <a:uFill>
                  <a:solidFill>
                    <a:srgbClr val="000000"/>
                  </a:solidFill>
                </a:uFill>
                <a:latin typeface="白正" pitchFamily="24"/>
                <a:ea typeface="宋体" pitchFamily="24"/>
              </a:rPr>
              <a:t>　</a:t>
            </a:r>
            <a:r>
              <a:rPr lang="zh-CN" altLang="zh-CN" sz="100" b="0" i="0" spc="-100">
                <a:noFill/>
                <a:effectLst/>
                <a:latin typeface="白正" pitchFamily="24"/>
                <a:ea typeface="宋体" pitchFamily="24"/>
              </a:rPr>
              <a:t>⁠</a:t>
            </a:r>
            <a:r>
              <a:rPr lang="zh-CN" altLang="zh-CN" sz="2400" b="0" i="0" u="none">
                <a:solidFill>
                  <a:srgbClr val="000000"/>
                </a:solidFill>
                <a:effectLst/>
                <a:latin typeface="白正" pitchFamily="24"/>
                <a:ea typeface="楷体" pitchFamily="24"/>
              </a:rPr>
              <a:t>位置的数就是这组数据的中位数；如果数据的个数是偶数，则中间两个数据的</a:t>
            </a:r>
            <a:r>
              <a:rPr lang="zh-CN" altLang="zh-CN" sz="100" b="0" i="0" spc="-100">
                <a:solidFill>
                  <a:srgbClr val="FF0000"/>
                </a:solidFill>
                <a:effectLst/>
                <a:latin typeface="白正" pitchFamily="24"/>
                <a:ea typeface="宋体" pitchFamily="24"/>
              </a:rPr>
              <a:t> </a:t>
            </a:r>
            <a:r>
              <a:rPr lang="zh-CN" altLang="zh-CN" sz="2400" b="0" i="0" u="sng">
                <a:solidFill>
                  <a:srgbClr val="FF0000"/>
                </a:solidFill>
                <a:effectLst/>
                <a:uFill>
                  <a:solidFill>
                    <a:srgbClr val="000000"/>
                  </a:solidFill>
                </a:uFill>
                <a:latin typeface="白正" pitchFamily="24"/>
                <a:ea typeface="宋体" pitchFamily="24"/>
              </a:rPr>
              <a:t>　</a:t>
            </a:r>
            <a:r>
              <a:rPr lang="zh-CN" altLang="zh-CN" sz="2400" b="0" i="0" u="sng">
                <a:solidFill>
                  <a:srgbClr val="FF0000">
                    <a:alpha val="0"/>
                  </a:srgbClr>
                </a:solidFill>
                <a:effectLst/>
                <a:uFill>
                  <a:solidFill>
                    <a:srgbClr val="000000"/>
                  </a:solidFill>
                </a:uFill>
                <a:latin typeface="白正" pitchFamily="24"/>
                <a:ea typeface="楷体" pitchFamily="24"/>
              </a:rPr>
              <a:t>平均数</a:t>
            </a:r>
            <a:r>
              <a:rPr lang="zh-CN" altLang="zh-CN" sz="2400" b="0" i="0" u="sng">
                <a:solidFill>
                  <a:srgbClr val="FF0000">
                    <a:alpha val="0"/>
                  </a:srgbClr>
                </a:solidFill>
                <a:effectLst/>
                <a:uFill>
                  <a:solidFill>
                    <a:srgbClr val="000000"/>
                  </a:solidFill>
                </a:uFill>
                <a:latin typeface="白正" pitchFamily="24"/>
                <a:ea typeface="宋体" pitchFamily="24"/>
              </a:rPr>
              <a:t>　</a:t>
            </a:r>
            <a:r>
              <a:rPr lang="zh-CN" altLang="zh-CN" sz="100" b="0" i="0" spc="-100">
                <a:noFill/>
                <a:effectLst/>
                <a:latin typeface="白正" pitchFamily="24"/>
                <a:ea typeface="宋体" pitchFamily="24"/>
              </a:rPr>
              <a:t>⁠</a:t>
            </a:r>
            <a:r>
              <a:rPr lang="zh-CN" altLang="zh-CN" sz="2400" b="0" i="0" u="none">
                <a:solidFill>
                  <a:srgbClr val="000000"/>
                </a:solidFill>
                <a:effectLst/>
                <a:latin typeface="白正" pitchFamily="24"/>
                <a:ea typeface="楷体" pitchFamily="24"/>
              </a:rPr>
              <a:t>就是这组数据的中位数</a:t>
            </a:r>
            <a:r>
              <a:rPr lang="en-US" altLang="zh-CN" sz="2400" b="0" i="0" u="none">
                <a:solidFill>
                  <a:srgbClr val="000000"/>
                </a:solidFill>
                <a:effectLst/>
                <a:latin typeface="Times New Roman" pitchFamily="24"/>
                <a:ea typeface="Times New Roman" pitchFamily="24"/>
              </a:rPr>
              <a:t>.</a:t>
            </a:r>
          </a:p>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2.</a:t>
            </a:r>
            <a:r>
              <a:rPr lang="zh-CN" altLang="zh-CN" sz="2400" b="0" i="0" u="none">
                <a:solidFill>
                  <a:srgbClr val="000000"/>
                </a:solidFill>
                <a:effectLst/>
                <a:latin typeface="白正" pitchFamily="24"/>
                <a:ea typeface="楷体" pitchFamily="24"/>
              </a:rPr>
              <a:t>一组数据中出现次数</a:t>
            </a:r>
            <a:r>
              <a:rPr lang="zh-CN" altLang="zh-CN" sz="100" b="0" i="0" spc="-100">
                <a:solidFill>
                  <a:srgbClr val="FF0000"/>
                </a:solidFill>
                <a:effectLst/>
                <a:latin typeface="白正" pitchFamily="24"/>
                <a:ea typeface="宋体" pitchFamily="24"/>
              </a:rPr>
              <a:t> </a:t>
            </a:r>
            <a:r>
              <a:rPr lang="zh-CN" altLang="zh-CN" sz="2400" b="0" i="0" u="sng">
                <a:solidFill>
                  <a:srgbClr val="FF0000"/>
                </a:solidFill>
                <a:effectLst/>
                <a:uFill>
                  <a:solidFill>
                    <a:srgbClr val="000000"/>
                  </a:solidFill>
                </a:uFill>
                <a:latin typeface="白正" pitchFamily="24"/>
                <a:ea typeface="宋体" pitchFamily="24"/>
              </a:rPr>
              <a:t>　</a:t>
            </a:r>
            <a:r>
              <a:rPr lang="zh-CN" altLang="zh-CN" sz="2400" b="0" i="0" u="sng">
                <a:solidFill>
                  <a:srgbClr val="FF0000">
                    <a:alpha val="0"/>
                  </a:srgbClr>
                </a:solidFill>
                <a:effectLst/>
                <a:uFill>
                  <a:solidFill>
                    <a:srgbClr val="000000"/>
                  </a:solidFill>
                </a:uFill>
                <a:latin typeface="白正" pitchFamily="24"/>
                <a:ea typeface="楷体" pitchFamily="24"/>
              </a:rPr>
              <a:t>最多</a:t>
            </a:r>
            <a:r>
              <a:rPr lang="zh-CN" altLang="zh-CN" sz="2400" b="0" i="0" u="sng">
                <a:solidFill>
                  <a:srgbClr val="FF0000">
                    <a:alpha val="0"/>
                  </a:srgbClr>
                </a:solidFill>
                <a:effectLst/>
                <a:uFill>
                  <a:solidFill>
                    <a:srgbClr val="000000"/>
                  </a:solidFill>
                </a:uFill>
                <a:latin typeface="白正" pitchFamily="24"/>
                <a:ea typeface="宋体" pitchFamily="24"/>
              </a:rPr>
              <a:t>　</a:t>
            </a:r>
            <a:r>
              <a:rPr lang="zh-CN" altLang="zh-CN" sz="100" b="0" i="0" spc="-100">
                <a:noFill/>
                <a:effectLst/>
                <a:latin typeface="白正" pitchFamily="24"/>
                <a:ea typeface="宋体" pitchFamily="24"/>
              </a:rPr>
              <a:t>⁠</a:t>
            </a:r>
            <a:r>
              <a:rPr lang="zh-CN" altLang="zh-CN" sz="2400" b="0" i="0" u="none">
                <a:solidFill>
                  <a:srgbClr val="000000"/>
                </a:solidFill>
                <a:effectLst/>
                <a:latin typeface="白正" pitchFamily="24"/>
                <a:ea typeface="楷体" pitchFamily="24"/>
              </a:rPr>
              <a:t>的数据就是这组数据的众数</a:t>
            </a:r>
            <a:r>
              <a:rPr lang="en-US" altLang="zh-CN" sz="2400" b="0" i="0" u="none">
                <a:solidFill>
                  <a:srgbClr val="000000"/>
                </a:solidFill>
                <a:effectLst/>
                <a:latin typeface="Times New Roman" pitchFamily="24"/>
                <a:ea typeface="Times New Roman" pitchFamily="24"/>
              </a:rPr>
              <a:t>.</a:t>
            </a:r>
          </a:p>
        </p:txBody>
      </p:sp>
      <p:sp>
        <p:nvSpPr>
          <p:cNvPr id="2" name="文本框 1">
            <a:extLst>
              <a:ext uri="{FF2B5EF4-FFF2-40B4-BE49-F238E27FC236}">
                <a16:creationId xmlns:a16="http://schemas.microsoft.com/office/drawing/2014/main" id="{FF60BE0C-F526-EB25-FDDD-8570F4DCFF1A}"/>
              </a:ext>
            </a:extLst>
          </p:cNvPr>
          <p:cNvSpPr txBox="1"/>
          <p:nvPr/>
        </p:nvSpPr>
        <p:spPr>
          <a:xfrm>
            <a:off x="1669308" y="3472209"/>
            <a:ext cx="1094487"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
                  <a:solidFill>
                    <a:srgbClr val="000000"/>
                  </a:solidFill>
                </a:uFill>
                <a:latin typeface="白正" pitchFamily="24"/>
                <a:ea typeface="楷体" pitchFamily="24"/>
                <a:cs typeface="+mn-cs"/>
              </a:rPr>
              <a:t>中间</a:t>
            </a:r>
            <a:r>
              <a:rPr kumimoji="0" lang="zh-CN" altLang="zh-CN" sz="2400" b="0" i="0" strike="noStrike" kern="1200" cap="none" spc="0" normalizeH="0" baseline="0" noProof="0">
                <a:ln>
                  <a:noFill/>
                </a:ln>
                <a:solidFill>
                  <a:srgbClr val="FF0000"/>
                </a:solidFill>
                <a:effectLst/>
                <a:uLnTx/>
                <a:uFill>
                  <a:solidFill>
                    <a:srgbClr val="000000"/>
                  </a:solidFill>
                </a:uFill>
                <a:latin typeface="白正" pitchFamily="24"/>
                <a:ea typeface="宋体" pitchFamily="24"/>
                <a:cs typeface="+mn-cs"/>
              </a:rPr>
              <a:t>　</a:t>
            </a:r>
            <a:endParaRPr lang="zh-CN" altLang="en-US">
              <a:solidFill>
                <a:srgbClr val="FF0000"/>
              </a:solidFill>
            </a:endParaRPr>
          </a:p>
        </p:txBody>
      </p:sp>
      <p:sp>
        <p:nvSpPr>
          <p:cNvPr id="3" name="文本框 2">
            <a:extLst>
              <a:ext uri="{FF2B5EF4-FFF2-40B4-BE49-F238E27FC236}">
                <a16:creationId xmlns:a16="http://schemas.microsoft.com/office/drawing/2014/main" id="{0B6E6278-D8A0-90C5-4FEB-A599553CC9F8}"/>
              </a:ext>
            </a:extLst>
          </p:cNvPr>
          <p:cNvSpPr txBox="1"/>
          <p:nvPr/>
        </p:nvSpPr>
        <p:spPr>
          <a:xfrm>
            <a:off x="2278908" y="3947697"/>
            <a:ext cx="1399287"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
                  <a:solidFill>
                    <a:srgbClr val="000000"/>
                  </a:solidFill>
                </a:uFill>
                <a:latin typeface="白正" pitchFamily="24"/>
                <a:ea typeface="楷体" pitchFamily="24"/>
                <a:cs typeface="+mn-cs"/>
              </a:rPr>
              <a:t>平均数</a:t>
            </a:r>
            <a:r>
              <a:rPr kumimoji="0" lang="zh-CN" altLang="zh-CN" sz="2400" b="0" i="0" strike="noStrike" kern="1200" cap="none" spc="0" normalizeH="0" baseline="0" noProof="0">
                <a:ln>
                  <a:noFill/>
                </a:ln>
                <a:solidFill>
                  <a:srgbClr val="FF0000"/>
                </a:solidFill>
                <a:effectLst/>
                <a:uLnTx/>
                <a:uFill>
                  <a:solidFill>
                    <a:srgbClr val="000000"/>
                  </a:solidFill>
                </a:uFill>
                <a:latin typeface="白正" pitchFamily="24"/>
                <a:ea typeface="宋体" pitchFamily="24"/>
                <a:cs typeface="+mn-cs"/>
              </a:rPr>
              <a:t>　</a:t>
            </a:r>
            <a:endParaRPr lang="zh-CN" altLang="en-US">
              <a:solidFill>
                <a:srgbClr val="FF0000"/>
              </a:solidFill>
            </a:endParaRPr>
          </a:p>
        </p:txBody>
      </p:sp>
      <p:sp>
        <p:nvSpPr>
          <p:cNvPr id="4" name="文本框 3">
            <a:extLst>
              <a:ext uri="{FF2B5EF4-FFF2-40B4-BE49-F238E27FC236}">
                <a16:creationId xmlns:a16="http://schemas.microsoft.com/office/drawing/2014/main" id="{E3F766FA-EF70-CC47-4708-CF4E233F16AD}"/>
              </a:ext>
            </a:extLst>
          </p:cNvPr>
          <p:cNvSpPr txBox="1"/>
          <p:nvPr/>
        </p:nvSpPr>
        <p:spPr>
          <a:xfrm>
            <a:off x="3726708" y="4423185"/>
            <a:ext cx="1094487" cy="51798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
                  <a:solidFill>
                    <a:srgbClr val="000000"/>
                  </a:solidFill>
                </a:uFill>
                <a:latin typeface="白正" pitchFamily="24"/>
                <a:ea typeface="楷体" pitchFamily="24"/>
                <a:cs typeface="+mn-cs"/>
              </a:rPr>
              <a:t>最多</a:t>
            </a:r>
            <a:r>
              <a:rPr kumimoji="0" lang="zh-CN" altLang="zh-CN" sz="2400" b="0" i="0" strike="noStrike" kern="1200" cap="none" spc="0" normalizeH="0" baseline="0" noProof="0">
                <a:ln>
                  <a:noFill/>
                </a:ln>
                <a:solidFill>
                  <a:srgbClr val="FF0000"/>
                </a:solidFill>
                <a:effectLst/>
                <a:uLnTx/>
                <a:uFill>
                  <a:solidFill>
                    <a:srgbClr val="000000"/>
                  </a:solidFill>
                </a:uFill>
                <a:latin typeface="白正" pitchFamily="24"/>
                <a:ea typeface="宋体" pitchFamily="24"/>
                <a:cs typeface="+mn-cs"/>
              </a:rPr>
              <a:t>　</a:t>
            </a:r>
            <a:endParaRPr lang="zh-CN" altLang="en-US">
              <a:solidFill>
                <a:srgbClr val="FF0000"/>
              </a:solidFill>
            </a:endParaRPr>
          </a:p>
        </p:txBody>
      </p:sp>
      <p:pic>
        <p:nvPicPr>
          <p:cNvPr id="5" name="图片 4">
            <a:extLst>
              <a:ext uri="{FF2B5EF4-FFF2-40B4-BE49-F238E27FC236}">
                <a16:creationId xmlns:a16="http://schemas.microsoft.com/office/drawing/2014/main" id="{ECB54182-A527-BE9D-9D13-3349638D2181}"/>
              </a:ext>
            </a:extLst>
          </p:cNvPr>
          <p:cNvPicPr>
            <a:picLocks noChangeAspect="1"/>
          </p:cNvPicPr>
          <p:nvPr/>
        </p:nvPicPr>
        <p:blipFill>
          <a:blip r:embed="rId3"/>
          <a:stretch>
            <a:fillRect/>
          </a:stretch>
        </p:blipFill>
        <p:spPr>
          <a:xfrm>
            <a:off x="4772025" y="1819391"/>
            <a:ext cx="2647950" cy="46672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Effect transition="in" filter="blinds(horizontal)">
                                      <p:cBhvr>
                                        <p:cTn id="17"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P spid="4" grpId="0" build="allAtOnce"/>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4316" name="yt_shape_14316"/>
          <p:cNvSpPr txBox="1"/>
          <p:nvPr/>
        </p:nvSpPr>
        <p:spPr>
          <a:xfrm>
            <a:off x="540120" y="1890114"/>
            <a:ext cx="11111999" cy="915507"/>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11.</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楷体" pitchFamily="24"/>
              </a:rPr>
              <a:t>教材第</a:t>
            </a:r>
            <a:r>
              <a:rPr lang="en-US" altLang="zh-CN" sz="2400" b="0" i="0" u="none">
                <a:solidFill>
                  <a:srgbClr val="000000"/>
                </a:solidFill>
                <a:effectLst/>
                <a:latin typeface="Times New Roman" pitchFamily="24"/>
                <a:ea typeface="Times New Roman" pitchFamily="24"/>
              </a:rPr>
              <a:t>118</a:t>
            </a:r>
            <a:r>
              <a:rPr lang="zh-CN" altLang="zh-CN" sz="2400" b="0" i="0" u="none">
                <a:solidFill>
                  <a:srgbClr val="000000"/>
                </a:solidFill>
                <a:effectLst/>
                <a:latin typeface="白正" pitchFamily="24"/>
                <a:ea typeface="楷体" pitchFamily="24"/>
              </a:rPr>
              <a:t>页练习</a:t>
            </a:r>
            <a:r>
              <a:rPr lang="en-US" altLang="zh-CN" sz="2400" b="0" i="0" u="none">
                <a:solidFill>
                  <a:srgbClr val="000000"/>
                </a:solidFill>
                <a:effectLst/>
                <a:latin typeface="Times New Roman" pitchFamily="24"/>
                <a:ea typeface="Times New Roman" pitchFamily="24"/>
              </a:rPr>
              <a:t>2</a:t>
            </a:r>
            <a:r>
              <a:rPr lang="zh-CN" altLang="zh-CN" sz="2400" b="0" i="0" u="none">
                <a:solidFill>
                  <a:srgbClr val="000000"/>
                </a:solidFill>
                <a:effectLst/>
                <a:latin typeface="白正" pitchFamily="24"/>
                <a:ea typeface="楷体" pitchFamily="24"/>
              </a:rPr>
              <a:t>变式</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宋体" pitchFamily="24"/>
              </a:rPr>
              <a:t>今年端午节，某乡镇成立一支龙舟队，共</a:t>
            </a:r>
            <a:r>
              <a:rPr lang="en-US" altLang="zh-CN" sz="2400" b="0" i="0" u="none">
                <a:solidFill>
                  <a:srgbClr val="000000"/>
                </a:solidFill>
                <a:effectLst/>
                <a:latin typeface="Times New Roman" pitchFamily="24"/>
                <a:ea typeface="Times New Roman" pitchFamily="24"/>
              </a:rPr>
              <a:t>30</a:t>
            </a:r>
            <a:r>
              <a:rPr lang="zh-CN" altLang="zh-CN" sz="2400" b="0" i="0" u="none">
                <a:solidFill>
                  <a:srgbClr val="000000"/>
                </a:solidFill>
                <a:effectLst/>
                <a:latin typeface="白正" pitchFamily="24"/>
                <a:ea typeface="宋体" pitchFamily="24"/>
              </a:rPr>
              <a:t>名队员，他们的身高情况如下表：</a:t>
            </a:r>
          </a:p>
        </p:txBody>
      </p:sp>
      <p:graphicFrame>
        <p:nvGraphicFramePr>
          <p:cNvPr id="14317" name="yt_table_14317" title="H_89.28">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2073471215"/>
              </p:ext>
            </p:extLst>
          </p:nvPr>
        </p:nvGraphicFramePr>
        <p:xfrm>
          <a:off x="540000" y="3008773"/>
          <a:ext cx="11111997" cy="1133856"/>
        </p:xfrm>
        <a:graphic>
          <a:graphicData uri="http://schemas.openxmlformats.org/drawingml/2006/table">
            <a:tbl>
              <a:tblPr>
                <a:tableStyleId>{5940675A-B579-460E-94D1-54222C63F5DA}</a:tableStyleId>
              </a:tblPr>
              <a:tblGrid>
                <a:gridCol w="1587723">
                  <a:extLst>
                    <a:ext uri="{9D8B030D-6E8A-4147-A177-3AD203B41FA5}">
                      <a16:colId xmlns:a16="http://schemas.microsoft.com/office/drawing/2014/main" val="20000"/>
                    </a:ext>
                  </a:extLst>
                </a:gridCol>
                <a:gridCol w="1587723">
                  <a:extLst>
                    <a:ext uri="{9D8B030D-6E8A-4147-A177-3AD203B41FA5}">
                      <a16:colId xmlns:a16="http://schemas.microsoft.com/office/drawing/2014/main" val="20001"/>
                    </a:ext>
                  </a:extLst>
                </a:gridCol>
                <a:gridCol w="1587723">
                  <a:extLst>
                    <a:ext uri="{9D8B030D-6E8A-4147-A177-3AD203B41FA5}">
                      <a16:colId xmlns:a16="http://schemas.microsoft.com/office/drawing/2014/main" val="20002"/>
                    </a:ext>
                  </a:extLst>
                </a:gridCol>
                <a:gridCol w="1587723">
                  <a:extLst>
                    <a:ext uri="{9D8B030D-6E8A-4147-A177-3AD203B41FA5}">
                      <a16:colId xmlns:a16="http://schemas.microsoft.com/office/drawing/2014/main" val="20003"/>
                    </a:ext>
                  </a:extLst>
                </a:gridCol>
                <a:gridCol w="1587035">
                  <a:extLst>
                    <a:ext uri="{9D8B030D-6E8A-4147-A177-3AD203B41FA5}">
                      <a16:colId xmlns:a16="http://schemas.microsoft.com/office/drawing/2014/main" val="20004"/>
                    </a:ext>
                  </a:extLst>
                </a:gridCol>
                <a:gridCol w="1587035">
                  <a:extLst>
                    <a:ext uri="{9D8B030D-6E8A-4147-A177-3AD203B41FA5}">
                      <a16:colId xmlns:a16="http://schemas.microsoft.com/office/drawing/2014/main" val="20005"/>
                    </a:ext>
                  </a:extLst>
                </a:gridCol>
                <a:gridCol w="1587035">
                  <a:extLst>
                    <a:ext uri="{9D8B030D-6E8A-4147-A177-3AD203B41FA5}">
                      <a16:colId xmlns:a16="http://schemas.microsoft.com/office/drawing/2014/main" val="20006"/>
                    </a:ext>
                  </a:extLst>
                </a:gridCol>
              </a:tblGrid>
              <a:tr h="467999">
                <a:tc>
                  <a:txBody>
                    <a:bodyPr/>
                    <a:lstStyle/>
                    <a:p>
                      <a:pPr algn="ctr" eaLnBrk="1" fontAlgn="ctr" latinLnBrk="0" hangingPunct="0">
                        <a:lnSpc>
                          <a:spcPct val="129999"/>
                        </a:lnSpc>
                      </a:pPr>
                      <a:r>
                        <a:rPr lang="zh-CN" altLang="zh-CN" sz="2400" b="0" i="0" u="none">
                          <a:solidFill>
                            <a:srgbClr val="000000"/>
                          </a:solidFill>
                          <a:effectLst/>
                          <a:latin typeface="白正" pitchFamily="24"/>
                          <a:ea typeface="宋体" pitchFamily="24"/>
                        </a:rPr>
                        <a:t>身高</a:t>
                      </a:r>
                      <a:r>
                        <a:rPr lang="en-US" altLang="zh-CN" sz="2400" b="0" i="1" u="none">
                          <a:solidFill>
                            <a:srgbClr val="000000"/>
                          </a:solidFill>
                          <a:effectLst/>
                          <a:latin typeface="Times New Roman" pitchFamily="24"/>
                          <a:ea typeface="Times New Roman" pitchFamily="24"/>
                        </a:rPr>
                        <a:t>/</a:t>
                      </a:r>
                      <a:r>
                        <a:rPr lang="en-US" altLang="zh-CN" sz="2400" b="0" i="0" u="none">
                          <a:solidFill>
                            <a:srgbClr val="000000"/>
                          </a:solidFill>
                          <a:effectLst/>
                          <a:latin typeface="Times New Roman" pitchFamily="24"/>
                          <a:ea typeface="Times New Roman" pitchFamily="24"/>
                        </a:rPr>
                        <a:t>cm</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165</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166</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169</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170</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172</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174</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extLst>
                  <a:ext uri="{0D108BD9-81ED-4DB2-BD59-A6C34878D82A}">
                    <a16:rowId xmlns:a16="http://schemas.microsoft.com/office/drawing/2014/main" val="10000"/>
                  </a:ext>
                </a:extLst>
              </a:tr>
              <a:tr h="467999">
                <a:tc>
                  <a:txBody>
                    <a:bodyPr/>
                    <a:lstStyle/>
                    <a:p>
                      <a:pPr algn="ctr" eaLnBrk="1" fontAlgn="ctr" latinLnBrk="0" hangingPunct="0">
                        <a:lnSpc>
                          <a:spcPct val="129999"/>
                        </a:lnSpc>
                      </a:pPr>
                      <a:r>
                        <a:rPr lang="zh-CN" altLang="zh-CN" sz="2400" b="0" i="0" u="none">
                          <a:solidFill>
                            <a:srgbClr val="000000"/>
                          </a:solidFill>
                          <a:effectLst/>
                          <a:latin typeface="白正" pitchFamily="24"/>
                          <a:ea typeface="宋体" pitchFamily="24"/>
                        </a:rPr>
                        <a:t>人数</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3</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2</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6</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7</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8</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4</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extLst>
                  <a:ext uri="{0D108BD9-81ED-4DB2-BD59-A6C34878D82A}">
                    <a16:rowId xmlns:a16="http://schemas.microsoft.com/office/drawing/2014/main" val="10001"/>
                  </a:ext>
                </a:extLst>
              </a:tr>
            </a:tbl>
          </a:graphicData>
        </a:graphic>
      </p:graphicFrame>
      <p:sp>
        <p:nvSpPr>
          <p:cNvPr id="14319" name="yt_shape_14319"/>
          <p:cNvSpPr txBox="1"/>
          <p:nvPr/>
        </p:nvSpPr>
        <p:spPr>
          <a:xfrm>
            <a:off x="540000" y="4412379"/>
            <a:ext cx="8598508" cy="915507"/>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000000"/>
                </a:solidFill>
                <a:effectLst/>
                <a:latin typeface="白正" pitchFamily="24"/>
                <a:ea typeface="宋体" pitchFamily="24"/>
              </a:rPr>
              <a:t>根据表中的信息回答以下问题：</a:t>
            </a:r>
          </a:p>
          <a:p>
            <a:pPr algn="l" eaLnBrk="1" latinLnBrk="0" hangingPunct="0">
              <a:lnSpc>
                <a:spcPct val="129999"/>
              </a:lnSpc>
            </a:pP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1</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宋体" pitchFamily="24"/>
              </a:rPr>
              <a:t>龙舟队员身高的众数是</a:t>
            </a:r>
            <a:r>
              <a:rPr lang="zh-CN" altLang="zh-CN" sz="100" b="0" i="0" spc="-100">
                <a:solidFill>
                  <a:srgbClr val="FF0000"/>
                </a:solidFill>
                <a:effectLst/>
                <a:latin typeface="白正" pitchFamily="24"/>
                <a:ea typeface="宋体" pitchFamily="24"/>
              </a:rPr>
              <a:t> </a:t>
            </a:r>
            <a:r>
              <a:rPr lang="zh-CN" altLang="zh-CN" sz="2400" b="0" i="0" u="sng">
                <a:solidFill>
                  <a:srgbClr val="FF0000"/>
                </a:solidFill>
                <a:effectLst/>
                <a:uFill>
                  <a:solidFill>
                    <a:srgbClr val="000000"/>
                  </a:solidFill>
                </a:uFill>
                <a:latin typeface="白正" pitchFamily="24"/>
                <a:ea typeface="宋体" pitchFamily="24"/>
              </a:rPr>
              <a:t>　</a:t>
            </a:r>
            <a:r>
              <a:rPr lang="en-US" altLang="zh-CN" sz="2400" b="0" i="0" u="sng">
                <a:solidFill>
                  <a:srgbClr val="FF0000">
                    <a:alpha val="0"/>
                  </a:srgbClr>
                </a:solidFill>
                <a:effectLst/>
                <a:uFill>
                  <a:solidFill>
                    <a:srgbClr val="000000"/>
                  </a:solidFill>
                </a:uFill>
                <a:latin typeface="Times New Roman" pitchFamily="24"/>
                <a:ea typeface="Times New Roman" pitchFamily="24"/>
              </a:rPr>
              <a:t>172</a:t>
            </a:r>
            <a:r>
              <a:rPr lang="zh-CN" altLang="zh-CN" sz="2400" b="0" i="0" u="sng">
                <a:solidFill>
                  <a:srgbClr val="FF0000">
                    <a:alpha val="0"/>
                  </a:srgbClr>
                </a:solidFill>
                <a:effectLst/>
                <a:uFill>
                  <a:solidFill>
                    <a:srgbClr val="000000"/>
                  </a:solidFill>
                </a:uFill>
                <a:latin typeface="白正" pitchFamily="24"/>
                <a:ea typeface="宋体" pitchFamily="24"/>
              </a:rPr>
              <a:t>　</a:t>
            </a:r>
            <a:r>
              <a:rPr lang="zh-CN" altLang="zh-CN" sz="100" b="0" i="0" spc="-100">
                <a:noFill/>
                <a:effectLst/>
                <a:latin typeface="白正" pitchFamily="24"/>
                <a:ea typeface="宋体" pitchFamily="24"/>
              </a:rPr>
              <a:t>⁠</a:t>
            </a:r>
            <a:r>
              <a:rPr lang="en-US" altLang="zh-CN" sz="2400" b="0" i="0" u="none">
                <a:solidFill>
                  <a:srgbClr val="000000"/>
                </a:solidFill>
                <a:effectLst/>
                <a:latin typeface="Times New Roman" pitchFamily="24"/>
                <a:ea typeface="Times New Roman" pitchFamily="24"/>
              </a:rPr>
              <a:t>cm</a:t>
            </a:r>
            <a:r>
              <a:rPr lang="zh-CN" altLang="zh-CN" sz="2400" b="0" i="0" u="none">
                <a:solidFill>
                  <a:srgbClr val="000000"/>
                </a:solidFill>
                <a:effectLst/>
                <a:latin typeface="白正" pitchFamily="24"/>
                <a:ea typeface="宋体" pitchFamily="24"/>
              </a:rPr>
              <a:t>，中位数是</a:t>
            </a:r>
            <a:r>
              <a:rPr lang="zh-CN" altLang="zh-CN" sz="100" b="0" i="0" spc="-100">
                <a:solidFill>
                  <a:srgbClr val="FF0000"/>
                </a:solidFill>
                <a:effectLst/>
                <a:latin typeface="白正" pitchFamily="24"/>
                <a:ea typeface="宋体" pitchFamily="24"/>
              </a:rPr>
              <a:t> </a:t>
            </a:r>
            <a:r>
              <a:rPr lang="zh-CN" altLang="zh-CN" sz="2400" b="0" i="0" u="sng">
                <a:solidFill>
                  <a:srgbClr val="FF0000"/>
                </a:solidFill>
                <a:effectLst/>
                <a:uFill>
                  <a:solidFill>
                    <a:srgbClr val="000000"/>
                  </a:solidFill>
                </a:uFill>
                <a:latin typeface="白正" pitchFamily="24"/>
                <a:ea typeface="宋体" pitchFamily="24"/>
              </a:rPr>
              <a:t>　</a:t>
            </a:r>
            <a:r>
              <a:rPr lang="en-US" altLang="zh-CN" sz="2400" b="0" i="0" u="sng">
                <a:solidFill>
                  <a:srgbClr val="FF0000">
                    <a:alpha val="0"/>
                  </a:srgbClr>
                </a:solidFill>
                <a:effectLst/>
                <a:uFill>
                  <a:solidFill>
                    <a:srgbClr val="000000"/>
                  </a:solidFill>
                </a:uFill>
                <a:latin typeface="Times New Roman" pitchFamily="24"/>
                <a:ea typeface="Times New Roman" pitchFamily="24"/>
              </a:rPr>
              <a:t>170</a:t>
            </a:r>
            <a:r>
              <a:rPr lang="zh-CN" altLang="zh-CN" sz="2400" b="0" i="0" u="sng">
                <a:solidFill>
                  <a:srgbClr val="FF0000">
                    <a:alpha val="0"/>
                  </a:srgbClr>
                </a:solidFill>
                <a:effectLst/>
                <a:uFill>
                  <a:solidFill>
                    <a:srgbClr val="000000"/>
                  </a:solidFill>
                </a:uFill>
                <a:latin typeface="白正" pitchFamily="24"/>
                <a:ea typeface="宋体" pitchFamily="24"/>
              </a:rPr>
              <a:t>　</a:t>
            </a:r>
            <a:r>
              <a:rPr lang="zh-CN" altLang="zh-CN" sz="100" b="0" i="0" spc="-100">
                <a:noFill/>
                <a:effectLst/>
                <a:latin typeface="白正" pitchFamily="24"/>
                <a:ea typeface="宋体" pitchFamily="24"/>
              </a:rPr>
              <a:t>⁠</a:t>
            </a:r>
            <a:r>
              <a:rPr lang="en-US" altLang="zh-CN" sz="2400" b="0" i="0" u="none">
                <a:solidFill>
                  <a:srgbClr val="000000"/>
                </a:solidFill>
                <a:effectLst/>
                <a:latin typeface="Times New Roman" pitchFamily="24"/>
                <a:ea typeface="Times New Roman" pitchFamily="24"/>
              </a:rPr>
              <a:t>cm</a:t>
            </a:r>
            <a:r>
              <a:rPr lang="zh-CN" altLang="zh-CN" sz="2400" b="0" i="0" u="none">
                <a:solidFill>
                  <a:srgbClr val="000000"/>
                </a:solidFill>
                <a:effectLst/>
                <a:latin typeface="白正" pitchFamily="24"/>
                <a:ea typeface="宋体" pitchFamily="24"/>
              </a:rPr>
              <a:t>；</a:t>
            </a:r>
          </a:p>
        </p:txBody>
      </p:sp>
      <p:sp>
        <p:nvSpPr>
          <p:cNvPr id="2" name="文本框 1">
            <a:extLst>
              <a:ext uri="{FF2B5EF4-FFF2-40B4-BE49-F238E27FC236}">
                <a16:creationId xmlns:a16="http://schemas.microsoft.com/office/drawing/2014/main" id="{41D767EA-3E15-FF08-61C0-EEBF2237B8AF}"/>
              </a:ext>
            </a:extLst>
          </p:cNvPr>
          <p:cNvSpPr txBox="1"/>
          <p:nvPr/>
        </p:nvSpPr>
        <p:spPr>
          <a:xfrm>
            <a:off x="4564789" y="4841061"/>
            <a:ext cx="9420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mn-cs"/>
              </a:rPr>
              <a:t>172</a:t>
            </a:r>
            <a:r>
              <a:rPr kumimoji="0" lang="zh-CN" altLang="zh-CN" sz="2400" b="0" i="0" strike="noStrike" kern="1200" cap="none" spc="0" normalizeH="0" baseline="0" noProof="0">
                <a:ln>
                  <a:noFill/>
                </a:ln>
                <a:solidFill>
                  <a:srgbClr val="FF0000"/>
                </a:solidFill>
                <a:effectLst/>
                <a:uLnTx/>
                <a:uFill>
                  <a:solidFill>
                    <a:srgbClr val="000000"/>
                  </a:solidFill>
                </a:uFill>
                <a:latin typeface="白正" pitchFamily="24"/>
                <a:ea typeface="宋体" pitchFamily="24"/>
                <a:cs typeface="+mn-cs"/>
              </a:rPr>
              <a:t>　</a:t>
            </a:r>
            <a:endParaRPr lang="zh-CN" altLang="en-US">
              <a:solidFill>
                <a:srgbClr val="FF0000"/>
              </a:solidFill>
            </a:endParaRPr>
          </a:p>
        </p:txBody>
      </p:sp>
      <p:sp>
        <p:nvSpPr>
          <p:cNvPr id="3" name="文本框 2">
            <a:extLst>
              <a:ext uri="{FF2B5EF4-FFF2-40B4-BE49-F238E27FC236}">
                <a16:creationId xmlns:a16="http://schemas.microsoft.com/office/drawing/2014/main" id="{09A54CA3-FC6C-99D0-1345-87455F8BC794}"/>
              </a:ext>
            </a:extLst>
          </p:cNvPr>
          <p:cNvSpPr txBox="1"/>
          <p:nvPr/>
        </p:nvSpPr>
        <p:spPr>
          <a:xfrm>
            <a:off x="7527064" y="4841061"/>
            <a:ext cx="9420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mn-cs"/>
              </a:rPr>
              <a:t>170</a:t>
            </a:r>
            <a:r>
              <a:rPr kumimoji="0" lang="zh-CN" altLang="zh-CN" sz="2400" b="0" i="0" strike="noStrike" kern="1200" cap="none" spc="0" normalizeH="0" baseline="0" noProof="0">
                <a:ln>
                  <a:noFill/>
                </a:ln>
                <a:solidFill>
                  <a:srgbClr val="FF0000"/>
                </a:solidFill>
                <a:effectLst/>
                <a:uLnTx/>
                <a:uFill>
                  <a:solidFill>
                    <a:srgbClr val="000000"/>
                  </a:solidFill>
                </a:uFill>
                <a:latin typeface="白正" pitchFamily="24"/>
                <a:ea typeface="宋体" pitchFamily="24"/>
                <a:cs typeface="+mn-cs"/>
              </a:rPr>
              <a:t>　</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14321" name="yt_shape_14321"/>
              <p:cNvSpPr txBox="1"/>
              <p:nvPr/>
            </p:nvSpPr>
            <p:spPr>
              <a:xfrm>
                <a:off x="540000" y="1993012"/>
                <a:ext cx="10926068" cy="3231975"/>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2</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宋体" pitchFamily="24"/>
                  </a:rPr>
                  <a:t>这</a:t>
                </a:r>
                <a:r>
                  <a:rPr lang="en-US" altLang="zh-CN" sz="2400" b="0" i="0" u="none">
                    <a:solidFill>
                      <a:srgbClr val="000000"/>
                    </a:solidFill>
                    <a:effectLst/>
                    <a:latin typeface="Times New Roman" pitchFamily="24"/>
                    <a:ea typeface="Times New Roman" pitchFamily="24"/>
                  </a:rPr>
                  <a:t>30</a:t>
                </a:r>
                <a:r>
                  <a:rPr lang="zh-CN" altLang="zh-CN" sz="2400" b="0" i="0" u="none">
                    <a:solidFill>
                      <a:srgbClr val="000000"/>
                    </a:solidFill>
                    <a:effectLst/>
                    <a:latin typeface="白正" pitchFamily="24"/>
                    <a:ea typeface="宋体" pitchFamily="24"/>
                  </a:rPr>
                  <a:t>名队员平均身高是多少？身高大于平均身高的队员占全队的百分之几？</a:t>
                </a:r>
              </a:p>
              <a:p>
                <a:pPr algn="l" eaLnBrk="1" latinLnBrk="0" hangingPunct="0">
                  <a:lnSpc>
                    <a:spcPct val="129999"/>
                  </a:lnSpc>
                </a:pPr>
                <a:r>
                  <a:rPr lang="zh-CN" altLang="zh-CN" sz="2400" b="0" i="0" u="none">
                    <a:solidFill>
                      <a:srgbClr val="FF0000">
                        <a:alpha val="0"/>
                      </a:srgbClr>
                    </a:solidFill>
                    <a:effectLst/>
                    <a:latin typeface="白正" pitchFamily="24"/>
                    <a:ea typeface="楷体" pitchFamily="24"/>
                  </a:rPr>
                  <a:t>解：</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2</a:t>
                </a:r>
                <a:r>
                  <a:rPr lang="zh-CN" altLang="zh-CN" sz="2400" b="0" i="0" u="none">
                    <a:solidFill>
                      <a:srgbClr val="FF0000">
                        <a:alpha val="0"/>
                      </a:srgbClr>
                    </a:solidFill>
                    <a:effectLst/>
                    <a:latin typeface="宋体" pitchFamily="24"/>
                    <a:ea typeface="宋体" pitchFamily="24"/>
                  </a:rPr>
                  <a:t>）</a:t>
                </a:r>
                <a14:m>
                  <m:oMath xmlns:m="http://schemas.openxmlformats.org/officeDocument/2006/math">
                    <m:bar>
                      <m:barPr>
                        <m:pos m:val="top"/>
                        <m:ctrlPr>
                          <a:rPr lang="en-US" altLang="zh-CN" sz="2400" b="0" i="1" smtClean="0">
                            <a:solidFill>
                              <a:srgbClr val="FF0000">
                                <a:alpha val="0"/>
                              </a:srgbClr>
                            </a:solidFill>
                            <a:effectLst/>
                            <a:latin typeface="Cambria Math" panose="02040503050406030204" pitchFamily="18" charset="0"/>
                            <a:ea typeface="Cambria Math" panose="02040503050406030204" pitchFamily="48" charset="0"/>
                          </a:rPr>
                        </m:ctrlPr>
                      </m:barPr>
                      <m:e>
                        <m:r>
                          <a:rPr lang="en-US" altLang="zh-CN" sz="2400" b="0" i="1" smtClean="0">
                            <a:solidFill>
                              <a:srgbClr val="FF0000">
                                <a:alpha val="0"/>
                              </a:srgbClr>
                            </a:solidFill>
                            <a:effectLst/>
                            <a:latin typeface="Cambria Math" panose="02040503050406030204" pitchFamily="48" charset="0"/>
                            <a:ea typeface="Cambria Math" panose="02040503050406030204" pitchFamily="48" charset="0"/>
                          </a:rPr>
                          <m:t>𝑥</m:t>
                        </m:r>
                      </m:e>
                    </m:bar>
                  </m:oMath>
                </a14:m>
                <a:r>
                  <a:rPr lang="zh-CN" altLang="zh-CN" sz="2400" b="0" i="0" u="none">
                    <a:solidFill>
                      <a:srgbClr val="FF0000">
                        <a:alpha val="0"/>
                      </a:srgbClr>
                    </a:solidFill>
                    <a:effectLst/>
                    <a:latin typeface="宋体" pitchFamily="24"/>
                    <a:ea typeface="宋体" pitchFamily="24"/>
                  </a:rPr>
                  <a:t>＝</a:t>
                </a: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1</m:t>
                        </m:r>
                      </m:num>
                      <m:den>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30</m:t>
                        </m:r>
                      </m:den>
                    </m:f>
                  </m:oMath>
                </a14:m>
                <a:r>
                  <a:rPr lang="en-US"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165</a:t>
                </a:r>
                <a:r>
                  <a:rPr lang="en-US"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3</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166</a:t>
                </a:r>
                <a:r>
                  <a:rPr lang="en-US"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2</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169</a:t>
                </a:r>
                <a:r>
                  <a:rPr lang="en-US"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6</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170</a:t>
                </a:r>
                <a:r>
                  <a:rPr lang="en-US"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7</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172</a:t>
                </a:r>
                <a:r>
                  <a:rPr lang="en-US"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8</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174</a:t>
                </a:r>
                <a:r>
                  <a:rPr lang="en-US"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4</a:t>
                </a:r>
                <a:r>
                  <a:rPr lang="zh-CN" altLang="zh-CN" sz="2400" b="0" i="0" u="none">
                    <a:solidFill>
                      <a:srgbClr val="FF0000">
                        <a:alpha val="0"/>
                      </a:srgbClr>
                    </a:solidFill>
                    <a:effectLst/>
                    <a:latin typeface="宋体" pitchFamily="24"/>
                    <a:ea typeface="宋体" pitchFamily="24"/>
                  </a:rPr>
                  <a:t>）</a:t>
                </a:r>
                <a:r>
                  <a:rPr lang="zh-CN" altLang="zh-CN" sz="100" b="0" i="0" u="none" spc="-100">
                    <a:noFill/>
                    <a:effectLst/>
                    <a:latin typeface="白正"/>
                    <a:ea typeface="宋体"/>
                  </a:rPr>
                  <a:t>⁠</a:t>
                </a:r>
              </a:p>
              <a:p>
                <a:pPr algn="l" eaLnBrk="1" latinLnBrk="0" hangingPunct="0">
                  <a:lnSpc>
                    <a:spcPct val="129999"/>
                  </a:lnSpc>
                </a:pP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170.1</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cm</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a:t>
                </a:r>
                <a:r>
                  <a:rPr lang="zh-CN" altLang="zh-CN" sz="100" b="0" i="0" u="none" spc="-100">
                    <a:noFill/>
                    <a:effectLst/>
                    <a:latin typeface="白正"/>
                    <a:ea typeface="宋体"/>
                  </a:rPr>
                  <a:t>⁠</a:t>
                </a:r>
              </a:p>
              <a:p>
                <a:pPr algn="l" eaLnBrk="1" latinLnBrk="0" hangingPunct="0">
                  <a:lnSpc>
                    <a:spcPct val="129999"/>
                  </a:lnSpc>
                </a:pPr>
                <a:r>
                  <a:rPr lang="zh-CN" altLang="zh-CN" sz="2400" b="0" i="0" u="none">
                    <a:solidFill>
                      <a:srgbClr val="FF0000">
                        <a:alpha val="0"/>
                      </a:srgbClr>
                    </a:solidFill>
                    <a:effectLst/>
                    <a:latin typeface="白正" pitchFamily="24"/>
                    <a:ea typeface="楷体" pitchFamily="24"/>
                  </a:rPr>
                  <a:t>由表可知身高大于</a:t>
                </a:r>
                <a:r>
                  <a:rPr lang="en-US" altLang="zh-CN" sz="2400" b="0" i="0" u="none">
                    <a:solidFill>
                      <a:srgbClr val="FF0000">
                        <a:alpha val="0"/>
                      </a:srgbClr>
                    </a:solidFill>
                    <a:effectLst/>
                    <a:latin typeface="Times New Roman" pitchFamily="24"/>
                    <a:ea typeface="Times New Roman" pitchFamily="24"/>
                  </a:rPr>
                  <a:t>170.1</a:t>
                </a:r>
                <a:r>
                  <a:rPr lang="zh-CN" altLang="zh-CN" sz="2400" b="0" i="0" u="none">
                    <a:solidFill>
                      <a:srgbClr val="FF0000">
                        <a:alpha val="0"/>
                      </a:srgbClr>
                    </a:solidFill>
                    <a:effectLst/>
                    <a:latin typeface="白正" pitchFamily="24"/>
                    <a:ea typeface="楷体" pitchFamily="24"/>
                  </a:rPr>
                  <a:t>的队员共有</a:t>
                </a:r>
                <a:r>
                  <a:rPr lang="en-US" altLang="zh-CN" sz="2400" b="0" i="0" u="none">
                    <a:solidFill>
                      <a:srgbClr val="FF0000">
                        <a:alpha val="0"/>
                      </a:srgbClr>
                    </a:solidFill>
                    <a:effectLst/>
                    <a:latin typeface="Times New Roman" pitchFamily="24"/>
                    <a:ea typeface="Times New Roman" pitchFamily="24"/>
                  </a:rPr>
                  <a:t>12</a:t>
                </a:r>
                <a:r>
                  <a:rPr lang="zh-CN" altLang="zh-CN" sz="2400" b="0" i="0" u="none">
                    <a:solidFill>
                      <a:srgbClr val="FF0000">
                        <a:alpha val="0"/>
                      </a:srgbClr>
                    </a:solidFill>
                    <a:effectLst/>
                    <a:latin typeface="白正" pitchFamily="24"/>
                    <a:ea typeface="楷体" pitchFamily="24"/>
                  </a:rPr>
                  <a:t>人</a:t>
                </a:r>
                <a:r>
                  <a:rPr lang="en-US" altLang="zh-CN" sz="2400" b="0" i="0" u="none">
                    <a:solidFill>
                      <a:srgbClr val="FF0000">
                        <a:alpha val="0"/>
                      </a:srgbClr>
                    </a:solidFill>
                    <a:effectLst/>
                    <a:latin typeface="Times New Roman" pitchFamily="24"/>
                    <a:ea typeface="Times New Roman" pitchFamily="24"/>
                  </a:rPr>
                  <a:t>.</a:t>
                </a:r>
                <a:r>
                  <a:rPr lang="zh-CN" altLang="zh-CN" sz="100" b="0" i="0" u="none" spc="-100">
                    <a:noFill/>
                    <a:effectLst/>
                    <a:latin typeface="白正"/>
                    <a:ea typeface="宋体"/>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rPr>
                  <a:t>∴</a:t>
                </a: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12</m:t>
                        </m:r>
                      </m:num>
                      <m:den>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30</m:t>
                        </m:r>
                      </m:den>
                    </m:f>
                  </m:oMath>
                </a14:m>
                <a:r>
                  <a:rPr lang="en-US"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100</a:t>
                </a:r>
                <a:r>
                  <a:rPr lang="zh-CN" altLang="zh-CN" sz="2400" b="0" i="0" u="none">
                    <a:solidFill>
                      <a:srgbClr val="FF0000">
                        <a:alpha val="0"/>
                      </a:srgbClr>
                    </a:solidFill>
                    <a:effectLst/>
                    <a:latin typeface="Times New Roman" pitchFamily="24"/>
                    <a:ea typeface="Times New Roman" pitchFamily="24"/>
                  </a:rPr>
                  <a:t>％</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40</a:t>
                </a:r>
                <a:r>
                  <a:rPr lang="zh-CN" altLang="zh-CN" sz="2400" b="0" i="0" u="none">
                    <a:solidFill>
                      <a:srgbClr val="FF0000">
                        <a:alpha val="0"/>
                      </a:srgbClr>
                    </a:solidFill>
                    <a:effectLst/>
                    <a:latin typeface="Times New Roman" pitchFamily="24"/>
                    <a:ea typeface="Times New Roman" pitchFamily="24"/>
                  </a:rPr>
                  <a:t>％</a:t>
                </a:r>
                <a:r>
                  <a:rPr lang="en-US" altLang="zh-CN" sz="2400" b="0" i="0" u="none">
                    <a:solidFill>
                      <a:srgbClr val="FF0000">
                        <a:alpha val="0"/>
                      </a:srgbClr>
                    </a:solidFill>
                    <a:effectLst/>
                    <a:latin typeface="Times New Roman" pitchFamily="24"/>
                    <a:ea typeface="Times New Roman" pitchFamily="24"/>
                  </a:rPr>
                  <a:t>.</a:t>
                </a:r>
                <a:r>
                  <a:rPr lang="zh-CN" altLang="zh-CN" sz="100" b="0" i="0" u="none" spc="-100">
                    <a:noFill/>
                    <a:effectLst/>
                    <a:latin typeface="白正"/>
                    <a:ea typeface="宋体"/>
                  </a:rPr>
                  <a:t>⁠</a:t>
                </a:r>
              </a:p>
              <a:p>
                <a:pPr algn="l" eaLnBrk="1" latinLnBrk="0" hangingPunct="0">
                  <a:lnSpc>
                    <a:spcPct val="129999"/>
                  </a:lnSpc>
                </a:pPr>
                <a:r>
                  <a:rPr lang="zh-CN" altLang="zh-CN" sz="2400" b="0" i="0" u="none">
                    <a:solidFill>
                      <a:srgbClr val="FF0000">
                        <a:alpha val="0"/>
                      </a:srgbClr>
                    </a:solidFill>
                    <a:effectLst/>
                    <a:latin typeface="白正" pitchFamily="24"/>
                    <a:ea typeface="楷体" pitchFamily="24"/>
                  </a:rPr>
                  <a:t>答：这</a:t>
                </a:r>
                <a:r>
                  <a:rPr lang="en-US" altLang="zh-CN" sz="2400" b="0" i="0" u="none">
                    <a:solidFill>
                      <a:srgbClr val="FF0000">
                        <a:alpha val="0"/>
                      </a:srgbClr>
                    </a:solidFill>
                    <a:effectLst/>
                    <a:latin typeface="Times New Roman" pitchFamily="24"/>
                    <a:ea typeface="Times New Roman" pitchFamily="24"/>
                  </a:rPr>
                  <a:t>30</a:t>
                </a:r>
                <a:r>
                  <a:rPr lang="zh-CN" altLang="zh-CN" sz="2400" b="0" i="0" u="none">
                    <a:solidFill>
                      <a:srgbClr val="FF0000">
                        <a:alpha val="0"/>
                      </a:srgbClr>
                    </a:solidFill>
                    <a:effectLst/>
                    <a:latin typeface="白正" pitchFamily="24"/>
                    <a:ea typeface="楷体" pitchFamily="24"/>
                  </a:rPr>
                  <a:t>名队员平均身高是</a:t>
                </a:r>
                <a:r>
                  <a:rPr lang="en-US" altLang="zh-CN" sz="2400" b="0" i="0" u="none">
                    <a:solidFill>
                      <a:srgbClr val="FF0000">
                        <a:alpha val="0"/>
                      </a:srgbClr>
                    </a:solidFill>
                    <a:effectLst/>
                    <a:latin typeface="Times New Roman" pitchFamily="24"/>
                    <a:ea typeface="Times New Roman" pitchFamily="24"/>
                  </a:rPr>
                  <a:t>170.1cm</a:t>
                </a:r>
                <a:r>
                  <a:rPr lang="zh-CN" altLang="zh-CN" sz="2400" b="0" i="0" u="none">
                    <a:solidFill>
                      <a:srgbClr val="FF0000">
                        <a:alpha val="0"/>
                      </a:srgbClr>
                    </a:solidFill>
                    <a:effectLst/>
                    <a:latin typeface="白正" pitchFamily="24"/>
                    <a:ea typeface="楷体" pitchFamily="24"/>
                  </a:rPr>
                  <a:t>，身高大于平均身高的队员占全队的</a:t>
                </a:r>
                <a:r>
                  <a:rPr lang="en-US" altLang="zh-CN" sz="2400" b="0" i="0" u="none">
                    <a:solidFill>
                      <a:srgbClr val="FF0000">
                        <a:alpha val="0"/>
                      </a:srgbClr>
                    </a:solidFill>
                    <a:effectLst/>
                    <a:latin typeface="Times New Roman" pitchFamily="24"/>
                    <a:ea typeface="Times New Roman" pitchFamily="24"/>
                  </a:rPr>
                  <a:t>40</a:t>
                </a:r>
                <a:r>
                  <a:rPr lang="zh-CN" altLang="zh-CN" sz="2400" b="0" i="0" u="none">
                    <a:solidFill>
                      <a:srgbClr val="FF0000">
                        <a:alpha val="0"/>
                      </a:srgbClr>
                    </a:solidFill>
                    <a:effectLst/>
                    <a:latin typeface="Times New Roman" pitchFamily="24"/>
                    <a:ea typeface="Times New Roman" pitchFamily="24"/>
                  </a:rPr>
                  <a:t>％</a:t>
                </a:r>
                <a:r>
                  <a:rPr lang="en-US" altLang="zh-CN" sz="2400" b="0" i="0" u="none">
                    <a:solidFill>
                      <a:srgbClr val="FF0000">
                        <a:alpha val="0"/>
                      </a:srgbClr>
                    </a:solidFill>
                    <a:effectLst/>
                    <a:latin typeface="Times New Roman" pitchFamily="24"/>
                    <a:ea typeface="Times New Roman" pitchFamily="24"/>
                  </a:rPr>
                  <a:t>.</a:t>
                </a:r>
                <a:r>
                  <a:rPr lang="zh-CN" altLang="zh-CN" sz="100" b="0" i="0" u="none" spc="-100">
                    <a:noFill/>
                    <a:effectLst/>
                    <a:latin typeface="白正"/>
                    <a:ea typeface="宋体"/>
                  </a:rPr>
                  <a:t>⁠</a:t>
                </a:r>
              </a:p>
            </p:txBody>
          </p:sp>
        </mc:Choice>
        <mc:Fallback xmlns:a16="http://schemas.microsoft.com/office/drawing/2014/main" xmlns="">
          <p:sp>
            <p:nvSpPr>
              <p:cNvPr id="14321" name="yt_shape_14321" descr="{&quot;rangeId&quot;:25}"/>
              <p:cNvSpPr txBox="1">
                <a:spLocks noRot="1" noChangeAspect="1" noMove="1" noResize="1" noEditPoints="1" noAdjustHandles="1" noChangeArrowheads="1" noChangeShapeType="1" noTextEdit="1"/>
              </p:cNvSpPr>
              <p:nvPr/>
            </p:nvSpPr>
            <p:spPr>
              <a:xfrm>
                <a:off x="540000" y="1993012"/>
                <a:ext cx="10926068" cy="3231975"/>
              </a:xfrm>
              <a:prstGeom prst="rect">
                <a:avLst/>
              </a:prstGeom>
              <a:blipFill>
                <a:blip r:embed="rId2"/>
                <a:stretch>
                  <a:fillRect l="-1730" t="-1698" r="-725" b="-4906"/>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2" name="文本框 1">
                <a:extLst>
                  <a:ext uri="{FF2B5EF4-FFF2-40B4-BE49-F238E27FC236}">
                    <a16:creationId xmlns:a16="http://schemas.microsoft.com/office/drawing/2014/main" id="{9B72FBB6-5258-69C7-4A86-47E2F5E862EE}"/>
                  </a:ext>
                </a:extLst>
              </p:cNvPr>
              <p:cNvSpPr txBox="1"/>
              <p:nvPr/>
            </p:nvSpPr>
            <p:spPr>
              <a:xfrm>
                <a:off x="449989" y="2421694"/>
                <a:ext cx="10209593" cy="768046"/>
              </a:xfrm>
              <a:prstGeom prst="rect">
                <a:avLst/>
              </a:prstGeom>
              <a:noFill/>
            </p:spPr>
            <p:txBody>
              <a:bodyPr vert="horz" wrap="none" rtlCol="0" anchor="ctr">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白正" pitchFamily="24"/>
                    <a:ea typeface="楷体" pitchFamily="24"/>
                  </a:rPr>
                  <a:t>解：</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rPr>
                  <a:t>2</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14:m>
                  <m:oMath xmlns:m="http://schemas.openxmlformats.org/officeDocument/2006/math">
                    <m:bar>
                      <m:barPr>
                        <m:pos m:val="top"/>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barPr>
                      <m:e>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𝑥</m:t>
                        </m:r>
                      </m:e>
                    </m:bar>
                  </m:oMath>
                </a14:m>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1</m:t>
                        </m:r>
                      </m:num>
                      <m:den>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30</m:t>
                        </m:r>
                      </m:den>
                    </m:f>
                  </m:oMath>
                </a14:m>
                <a:r>
                  <a:rPr kumimoji="0" lang="en-US"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rPr>
                  <a:t>165</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rPr>
                  <a:t>3</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rPr>
                  <a:t>166</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rPr>
                  <a:t>2</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rPr>
                  <a:t>169</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rPr>
                  <a:t>6</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rPr>
                  <a:t>170</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rPr>
                  <a:t>7</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rPr>
                  <a:t>172</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rPr>
                  <a:t>8</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rPr>
                  <a:t>174</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rPr>
                  <a:t>4</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endParaRPr lang="zh-CN" altLang="en-US">
                  <a:solidFill>
                    <a:srgbClr val="FF0000"/>
                  </a:solidFill>
                </a:endParaRPr>
              </a:p>
            </p:txBody>
          </p:sp>
        </mc:Choice>
        <mc:Fallback xmlns:a16="http://schemas.microsoft.com/office/drawing/2014/main" xmlns="">
          <p:sp>
            <p:nvSpPr>
              <p:cNvPr id="2" name="文本框 1" descr="{'rangeId': 25}">
                <a:extLst>
                  <a:ext uri="{FF2B5EF4-FFF2-40B4-BE49-F238E27FC236}">
                    <a16:creationId xmlns:a16="http://schemas.microsoft.com/office/drawing/2014/main" id="{9B72FBB6-5258-69C7-4A86-47E2F5E862EE}"/>
                  </a:ext>
                </a:extLst>
              </p:cNvPr>
              <p:cNvSpPr txBox="1">
                <a:spLocks noRot="1" noChangeAspect="1" noMove="1" noResize="1" noEditPoints="1" noAdjustHandles="1" noChangeArrowheads="1" noChangeShapeType="1" noTextEdit="1"/>
              </p:cNvSpPr>
              <p:nvPr/>
            </p:nvSpPr>
            <p:spPr>
              <a:xfrm>
                <a:off x="449989" y="2421694"/>
                <a:ext cx="10209593" cy="768046"/>
              </a:xfrm>
              <a:prstGeom prst="rect">
                <a:avLst/>
              </a:prstGeom>
              <a:blipFill>
                <a:blip r:embed="rId3"/>
                <a:stretch>
                  <a:fillRect l="-955" r="-896" b="-5556"/>
                </a:stretch>
              </a:blipFill>
            </p:spPr>
            <p:txBody>
              <a:bodyPr/>
              <a:lstStyle/>
              <a:p>
                <a:r>
                  <a:rPr lang="zh-CN" altLang="en-US">
                    <a:noFill/>
                  </a:rPr>
                  <a:t> </a:t>
                </a:r>
              </a:p>
            </p:txBody>
          </p:sp>
        </mc:Fallback>
      </mc:AlternateContent>
      <p:sp>
        <p:nvSpPr>
          <p:cNvPr id="3" name="文本框 2">
            <a:extLst>
              <a:ext uri="{FF2B5EF4-FFF2-40B4-BE49-F238E27FC236}">
                <a16:creationId xmlns:a16="http://schemas.microsoft.com/office/drawing/2014/main" id="{17571109-04FC-4AEA-AC4C-246F98F3478C}"/>
              </a:ext>
            </a:extLst>
          </p:cNvPr>
          <p:cNvSpPr txBox="1"/>
          <p:nvPr/>
        </p:nvSpPr>
        <p:spPr>
          <a:xfrm>
            <a:off x="449989" y="3096128"/>
            <a:ext cx="2227961"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170.1</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cm</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t>
            </a:r>
            <a:endParaRPr lang="zh-CN" altLang="en-US">
              <a:solidFill>
                <a:srgbClr val="FF0000"/>
              </a:solidFill>
            </a:endParaRPr>
          </a:p>
        </p:txBody>
      </p:sp>
      <p:sp>
        <p:nvSpPr>
          <p:cNvPr id="4" name="文本框 3">
            <a:extLst>
              <a:ext uri="{FF2B5EF4-FFF2-40B4-BE49-F238E27FC236}">
                <a16:creationId xmlns:a16="http://schemas.microsoft.com/office/drawing/2014/main" id="{3AAF5C76-4CB9-3EF0-9BC7-F7F67A568850}"/>
              </a:ext>
            </a:extLst>
          </p:cNvPr>
          <p:cNvSpPr txBox="1"/>
          <p:nvPr/>
        </p:nvSpPr>
        <p:spPr>
          <a:xfrm>
            <a:off x="449989" y="3571616"/>
            <a:ext cx="5514086"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由表可知身高大于</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170.1</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的队员共有</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12</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人</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t>
            </a:r>
            <a:endParaRPr lang="zh-CN" altLang="en-US">
              <a:solidFill>
                <a:srgbClr val="FF0000"/>
              </a:solidFill>
            </a:endParaRPr>
          </a:p>
        </p:txBody>
      </p:sp>
      <mc:AlternateContent xmlns:mc="http://schemas.openxmlformats.org/markup-compatibility/2006" xmlns:a14="http://schemas.microsoft.com/office/drawing/2010/main">
        <mc:Choice Requires="a14">
          <p:sp>
            <p:nvSpPr>
              <p:cNvPr id="5" name="文本框 4">
                <a:extLst>
                  <a:ext uri="{FF2B5EF4-FFF2-40B4-BE49-F238E27FC236}">
                    <a16:creationId xmlns:a16="http://schemas.microsoft.com/office/drawing/2014/main" id="{586B74C2-D310-60D0-12A6-773377146D64}"/>
                  </a:ext>
                </a:extLst>
              </p:cNvPr>
              <p:cNvSpPr txBox="1"/>
              <p:nvPr/>
            </p:nvSpPr>
            <p:spPr>
              <a:xfrm>
                <a:off x="449989" y="4047105"/>
                <a:ext cx="2799461" cy="769061"/>
              </a:xfrm>
              <a:prstGeom prst="rect">
                <a:avLst/>
              </a:prstGeom>
              <a:noFill/>
            </p:spPr>
            <p:txBody>
              <a:bodyPr vert="horz" wrap="none" rtlCol="0" anchor="ctr">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rPr>
                  <a:t>∴</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12</m:t>
                        </m:r>
                      </m:num>
                      <m:den>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30</m:t>
                        </m:r>
                      </m:den>
                    </m:f>
                  </m:oMath>
                </a14:m>
                <a:r>
                  <a:rPr kumimoji="0" lang="en-US"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rPr>
                  <a:t>100</a:t>
                </a:r>
                <a:r>
                  <a:rPr kumimoji="0" lang="zh-CN" altLang="zh-CN" sz="2400" b="0" i="0" strike="noStrike" kern="1200" cap="none" spc="0" normalizeH="0" baseline="0" noProof="0">
                    <a:ln>
                      <a:noFill/>
                    </a:ln>
                    <a:solidFill>
                      <a:srgbClr val="FF0000"/>
                    </a:solidFill>
                    <a:effectLst/>
                    <a:uLnTx/>
                    <a:uFillTx/>
                    <a:latin typeface="Times New Roman" pitchFamily="24"/>
                    <a:ea typeface="Times New Roman" pitchFamily="24"/>
                  </a:rPr>
                  <a:t>％</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rPr>
                  <a:t>40</a:t>
                </a:r>
                <a:r>
                  <a:rPr kumimoji="0" lang="zh-CN" altLang="zh-CN" sz="2400" b="0" i="0" strike="noStrike" kern="1200" cap="none" spc="0" normalizeH="0" baseline="0" noProof="0">
                    <a:ln>
                      <a:noFill/>
                    </a:ln>
                    <a:solidFill>
                      <a:srgbClr val="FF0000"/>
                    </a:solidFill>
                    <a:effectLst/>
                    <a:uLnTx/>
                    <a:uFillTx/>
                    <a:latin typeface="Times New Roman" pitchFamily="24"/>
                    <a:ea typeface="Times New Roman"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rPr>
                  <a:t>.</a:t>
                </a:r>
                <a:endParaRPr lang="zh-CN" altLang="en-US">
                  <a:solidFill>
                    <a:srgbClr val="FF0000"/>
                  </a:solidFill>
                </a:endParaRPr>
              </a:p>
            </p:txBody>
          </p:sp>
        </mc:Choice>
        <mc:Fallback xmlns:a16="http://schemas.microsoft.com/office/drawing/2014/main" xmlns="">
          <p:sp>
            <p:nvSpPr>
              <p:cNvPr id="5" name="文本框 4" descr="{'rangeId': 25}">
                <a:extLst>
                  <a:ext uri="{FF2B5EF4-FFF2-40B4-BE49-F238E27FC236}">
                    <a16:creationId xmlns:a16="http://schemas.microsoft.com/office/drawing/2014/main" id="{586B74C2-D310-60D0-12A6-773377146D64}"/>
                  </a:ext>
                </a:extLst>
              </p:cNvPr>
              <p:cNvSpPr txBox="1">
                <a:spLocks noRot="1" noChangeAspect="1" noMove="1" noResize="1" noEditPoints="1" noAdjustHandles="1" noChangeArrowheads="1" noChangeShapeType="1" noTextEdit="1"/>
              </p:cNvSpPr>
              <p:nvPr/>
            </p:nvSpPr>
            <p:spPr>
              <a:xfrm>
                <a:off x="449989" y="4047105"/>
                <a:ext cx="2799461" cy="769061"/>
              </a:xfrm>
              <a:prstGeom prst="rect">
                <a:avLst/>
              </a:prstGeom>
              <a:blipFill>
                <a:blip r:embed="rId4"/>
                <a:stretch>
                  <a:fillRect l="-3486" r="-3486" b="-4762"/>
                </a:stretch>
              </a:blipFill>
            </p:spPr>
            <p:txBody>
              <a:bodyPr/>
              <a:lstStyle/>
              <a:p>
                <a:r>
                  <a:rPr lang="zh-CN" altLang="en-US">
                    <a:noFill/>
                  </a:rPr>
                  <a:t> </a:t>
                </a:r>
              </a:p>
            </p:txBody>
          </p:sp>
        </mc:Fallback>
      </mc:AlternateContent>
      <p:sp>
        <p:nvSpPr>
          <p:cNvPr id="6" name="文本框 5">
            <a:extLst>
              <a:ext uri="{FF2B5EF4-FFF2-40B4-BE49-F238E27FC236}">
                <a16:creationId xmlns:a16="http://schemas.microsoft.com/office/drawing/2014/main" id="{5A7C271E-4B38-B82D-49C9-457FE155E6E5}"/>
              </a:ext>
            </a:extLst>
          </p:cNvPr>
          <p:cNvSpPr txBox="1"/>
          <p:nvPr/>
        </p:nvSpPr>
        <p:spPr>
          <a:xfrm>
            <a:off x="449989" y="4722553"/>
            <a:ext cx="10457562" cy="51798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答：这</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30</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名队员平均身高是</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170.1cm</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，身高大于平均身高的队员占全队的</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40</a:t>
            </a:r>
            <a:r>
              <a:rPr kumimoji="0" lang="zh-CN"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t>
            </a:r>
            <a:endParaRPr lang="zh-CN" altLang="en-US">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Effect transition="in" filter="blinds(horizontal)">
                                      <p:cBhvr>
                                        <p:cTn id="17" dur="500"/>
                                        <p:tgtEl>
                                          <p:spTgt spid="4">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5">
                                            <p:txEl>
                                              <p:pRg st="0" end="0"/>
                                            </p:txEl>
                                          </p:spTgt>
                                        </p:tgtEl>
                                        <p:attrNameLst>
                                          <p:attrName>style.visibility</p:attrName>
                                        </p:attrNameLst>
                                      </p:cBhvr>
                                      <p:to>
                                        <p:strVal val="visible"/>
                                      </p:to>
                                    </p:set>
                                    <p:animEffect transition="in" filter="blinds(horizontal)">
                                      <p:cBhvr>
                                        <p:cTn id="22" dur="500"/>
                                        <p:tgtEl>
                                          <p:spTgt spid="5">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6">
                                            <p:txEl>
                                              <p:pRg st="0" end="0"/>
                                            </p:txEl>
                                          </p:spTgt>
                                        </p:tgtEl>
                                        <p:attrNameLst>
                                          <p:attrName>style.visibility</p:attrName>
                                        </p:attrNameLst>
                                      </p:cBhvr>
                                      <p:to>
                                        <p:strVal val="visible"/>
                                      </p:to>
                                    </p:set>
                                    <p:animEffect transition="in" filter="blinds(horizontal)">
                                      <p:cBhvr>
                                        <p:cTn id="27"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P spid="4" grpId="0" build="allAtOnce"/>
      <p:bldP spid="5" grpId="0" build="allAtOnce"/>
      <p:bldP spid="6" grpId="0" build="allAtOnce"/>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4326" name="yt_shape_14326"/>
          <p:cNvSpPr txBox="1"/>
          <p:nvPr/>
        </p:nvSpPr>
        <p:spPr>
          <a:xfrm>
            <a:off x="540119" y="1552565"/>
            <a:ext cx="5386859" cy="349455"/>
          </a:xfrm>
          <a:prstGeom prst="rect">
            <a:avLst/>
          </a:prstGeom>
        </p:spPr>
        <p:txBody>
          <a:bodyPr vert="horz" wrap="none" lIns="0" tIns="0" rIns="0" bIns="0" rtlCol="0">
            <a:spAutoFit/>
          </a:bodyPr>
          <a:lstStyle/>
          <a:p>
            <a:pPr algn="l" eaLnBrk="1" latinLnBrk="0" hangingPunct="0">
              <a:lnSpc>
                <a:spcPct val="129999"/>
              </a:lnSpc>
            </a:pPr>
            <a:r>
              <a:rPr lang="en-US" altLang="zh-CN" sz="1900" b="0" i="0" u="none" spc="41581">
                <a:solidFill>
                  <a:srgbClr val="1EE3CF"/>
                </a:solidFill>
                <a:effectLst/>
                <a:latin typeface="白正" pitchFamily="19"/>
                <a:ea typeface="宋体" pitchFamily="19"/>
              </a:rPr>
              <a:t> </a:t>
            </a:r>
          </a:p>
        </p:txBody>
      </p:sp>
      <p:pic>
        <p:nvPicPr>
          <p:cNvPr id="14325" name="yt_image_14325" title="H_29.79">
            <a:extLst>
              <a:ext uri="">
                <a16:creationId xmlns:a16="http://schemas.microsoft.com/office/drawing/2014/main" xmlns:a14="http://schemas.microsoft.com/office/drawing/2010/main" xmlns:mc="http://schemas.openxmlformats.org/markup-compatibility/2006" xmlns:p14="http://schemas.microsoft.com/office/powerpoint/2010/main" xmlns="" id="{5351258F-BC95-41E6-9372-C2FE361B0291}"/>
              </a:ext>
            </a:extLst>
          </p:cNvPr>
          <p:cNvPicPr>
            <a:picLocks noChangeAspect="1" noChangeArrowheads="1"/>
          </p:cNvPicPr>
          <p:nvPr/>
        </p:nvPicPr>
        <p:blipFill>
          <a:blip r:embed="rId2" cstate="print"/>
          <a:srcRect/>
          <a:stretch>
            <a:fillRect/>
          </a:stretch>
        </p:blipFill>
        <p:spPr bwMode="auto">
          <a:xfrm>
            <a:off x="3369962" y="1601964"/>
            <a:ext cx="5339892" cy="378333"/>
          </a:xfrm>
          <a:prstGeom prst="rect">
            <a:avLst/>
          </a:prstGeom>
          <a:noFill/>
          <a:extLst>
            <a:ext uri="{909E8E84-426E-40DD-AFC4-6F175D3DCCD1}">
              <a14:hiddenFill xmlns:a14="http://schemas.microsoft.com/office/drawing/2010/main">
                <a:solidFill>
                  <a:srgbClr val="FFFFFF"/>
                </a:solidFill>
              </a14:hiddenFill>
            </a:ext>
          </a:extLst>
        </p:spPr>
      </p:pic>
      <p:sp>
        <p:nvSpPr>
          <p:cNvPr id="14328" name="yt_shape_14328"/>
          <p:cNvSpPr txBox="1"/>
          <p:nvPr/>
        </p:nvSpPr>
        <p:spPr>
          <a:xfrm>
            <a:off x="540119" y="2030990"/>
            <a:ext cx="11111999" cy="1388778"/>
          </a:xfrm>
          <a:prstGeom prst="rect">
            <a:avLst/>
          </a:prstGeom>
        </p:spPr>
        <p:txBody>
          <a:bodyPr vert="horz" wrap="square" lIns="0" tIns="0" rIns="0" bIns="0" rtlCol="0">
            <a:spAutoFit/>
          </a:bodyPr>
          <a:lstStyle/>
          <a:p>
            <a:pPr algn="ctr" eaLnBrk="1" latinLnBrk="0" hangingPunct="0">
              <a:lnSpc>
                <a:spcPct val="129999"/>
              </a:lnSpc>
            </a:pPr>
            <a:r>
              <a:rPr lang="zh-CN" altLang="zh-CN" sz="2400" b="0" i="0" u="none">
                <a:solidFill>
                  <a:srgbClr val="000000"/>
                </a:solidFill>
                <a:effectLst/>
                <a:latin typeface="白正" pitchFamily="24"/>
                <a:ea typeface="黑体" pitchFamily="24"/>
              </a:rPr>
              <a:t>统计图中的中位数、众数</a:t>
            </a:r>
          </a:p>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12.</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楷体" pitchFamily="24"/>
              </a:rPr>
              <a:t>雅安市中考改编</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宋体" pitchFamily="24"/>
              </a:rPr>
              <a:t>在射击训练中，某队员的</a:t>
            </a:r>
            <a:r>
              <a:rPr lang="en-US" altLang="zh-CN" sz="2400" b="0" i="0" u="none">
                <a:solidFill>
                  <a:srgbClr val="000000"/>
                </a:solidFill>
                <a:effectLst/>
                <a:latin typeface="Times New Roman" pitchFamily="24"/>
                <a:ea typeface="Times New Roman" pitchFamily="24"/>
              </a:rPr>
              <a:t>10</a:t>
            </a:r>
            <a:r>
              <a:rPr lang="zh-CN" altLang="zh-CN" sz="2400" b="0" i="0" u="none">
                <a:solidFill>
                  <a:srgbClr val="000000"/>
                </a:solidFill>
                <a:effectLst/>
                <a:latin typeface="白正" pitchFamily="24"/>
                <a:ea typeface="宋体" pitchFamily="24"/>
              </a:rPr>
              <a:t>次射击成绩如图所示，则这</a:t>
            </a:r>
            <a:r>
              <a:rPr lang="en-US" altLang="zh-CN" sz="2400" b="0" i="0" u="none">
                <a:solidFill>
                  <a:srgbClr val="000000"/>
                </a:solidFill>
                <a:effectLst/>
                <a:latin typeface="Times New Roman" pitchFamily="24"/>
                <a:ea typeface="Times New Roman" pitchFamily="24"/>
              </a:rPr>
              <a:t>10</a:t>
            </a:r>
            <a:r>
              <a:rPr lang="zh-CN" altLang="zh-CN" sz="2400" b="0" i="0" u="none">
                <a:solidFill>
                  <a:srgbClr val="000000"/>
                </a:solidFill>
                <a:effectLst/>
                <a:latin typeface="白正" pitchFamily="24"/>
                <a:ea typeface="宋体" pitchFamily="24"/>
              </a:rPr>
              <a:t>次成绩的中位数和众数分别是</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宋体" pitchFamily="24"/>
              </a:rPr>
              <a:t>　</a:t>
            </a:r>
            <a:r>
              <a:rPr lang="en-US" altLang="zh-CN" sz="2400" b="0" i="0" u="none">
                <a:solidFill>
                  <a:srgbClr val="FF0000">
                    <a:alpha val="0"/>
                  </a:srgbClr>
                </a:solidFill>
                <a:effectLst/>
                <a:latin typeface="Times New Roman" pitchFamily="24"/>
                <a:ea typeface="Times New Roman" pitchFamily="24"/>
              </a:rPr>
              <a:t>C</a:t>
            </a:r>
            <a:r>
              <a:rPr lang="zh-CN" altLang="zh-CN" sz="2400" b="0" i="0" u="none">
                <a:solidFill>
                  <a:srgbClr val="000000"/>
                </a:solidFill>
                <a:effectLst/>
                <a:latin typeface="白正" pitchFamily="24"/>
                <a:ea typeface="宋体" pitchFamily="24"/>
              </a:rPr>
              <a:t>　</a:t>
            </a:r>
            <a:r>
              <a:rPr lang="zh-CN" altLang="zh-CN" sz="2400" b="0" i="0" u="none">
                <a:solidFill>
                  <a:srgbClr val="000000"/>
                </a:solidFill>
                <a:effectLst/>
                <a:latin typeface="宋体" pitchFamily="24"/>
                <a:ea typeface="宋体" pitchFamily="24"/>
              </a:rPr>
              <a:t>）</a:t>
            </a:r>
          </a:p>
        </p:txBody>
      </p:sp>
      <p:graphicFrame>
        <p:nvGraphicFramePr>
          <p:cNvPr id="14331" name="yt_table_14331_skip" title="H_74.88">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3790546678"/>
              </p:ext>
            </p:extLst>
          </p:nvPr>
        </p:nvGraphicFramePr>
        <p:xfrm>
          <a:off x="540000" y="3476589"/>
          <a:ext cx="6031230" cy="950976"/>
        </p:xfrm>
        <a:graphic>
          <a:graphicData uri="http://schemas.openxmlformats.org/drawingml/2006/table">
            <a:tbl>
              <a:tblPr/>
              <a:tblGrid>
                <a:gridCol w="3481705">
                  <a:extLst>
                    <a:ext uri="{9D8B030D-6E8A-4147-A177-3AD203B41FA5}">
                      <a16:colId xmlns:a16="http://schemas.microsoft.com/office/drawing/2014/main" val="10578"/>
                    </a:ext>
                  </a:extLst>
                </a:gridCol>
                <a:gridCol w="2549525">
                  <a:extLst>
                    <a:ext uri="{9D8B030D-6E8A-4147-A177-3AD203B41FA5}">
                      <a16:colId xmlns:a16="http://schemas.microsoft.com/office/drawing/2014/main" val="10579"/>
                    </a:ext>
                  </a:extLst>
                </a:gridCol>
              </a:tblGrid>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A.9.3</a:t>
                      </a:r>
                      <a:r>
                        <a:rPr lang="zh-CN" altLang="zh-CN" sz="2400" b="0" i="0" u="none">
                          <a:solidFill>
                            <a:srgbClr val="000000"/>
                          </a:solidFill>
                          <a:effectLst/>
                          <a:latin typeface="白正" pitchFamily="24"/>
                          <a:ea typeface="宋体" pitchFamily="24"/>
                        </a:rPr>
                        <a:t>环，</a:t>
                      </a:r>
                      <a:r>
                        <a:rPr lang="en-US" altLang="zh-CN" sz="2400" b="0" i="0" u="none">
                          <a:solidFill>
                            <a:srgbClr val="000000"/>
                          </a:solidFill>
                          <a:effectLst/>
                          <a:latin typeface="Times New Roman" pitchFamily="24"/>
                          <a:ea typeface="Times New Roman" pitchFamily="24"/>
                        </a:rPr>
                        <a:t>9.6</a:t>
                      </a:r>
                      <a:r>
                        <a:rPr lang="zh-CN" altLang="zh-CN" sz="2400" b="0" i="0" u="none">
                          <a:solidFill>
                            <a:srgbClr val="000000"/>
                          </a:solidFill>
                          <a:effectLst/>
                          <a:latin typeface="白正" pitchFamily="24"/>
                          <a:ea typeface="宋体" pitchFamily="24"/>
                        </a:rPr>
                        <a:t>环</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B.9.5</a:t>
                      </a:r>
                      <a:r>
                        <a:rPr lang="zh-CN" altLang="zh-CN" sz="2400" b="0" i="0" u="none">
                          <a:solidFill>
                            <a:srgbClr val="000000"/>
                          </a:solidFill>
                          <a:effectLst/>
                          <a:latin typeface="白正" pitchFamily="24"/>
                          <a:ea typeface="宋体" pitchFamily="24"/>
                        </a:rPr>
                        <a:t>环，</a:t>
                      </a:r>
                      <a:r>
                        <a:rPr lang="en-US" altLang="zh-CN" sz="2400" b="0" i="0" u="none">
                          <a:solidFill>
                            <a:srgbClr val="000000"/>
                          </a:solidFill>
                          <a:effectLst/>
                          <a:latin typeface="Times New Roman" pitchFamily="24"/>
                          <a:ea typeface="Times New Roman" pitchFamily="24"/>
                        </a:rPr>
                        <a:t>9.4</a:t>
                      </a:r>
                      <a:r>
                        <a:rPr lang="zh-CN" altLang="zh-CN" sz="2400" b="0" i="0" u="none">
                          <a:solidFill>
                            <a:srgbClr val="000000"/>
                          </a:solidFill>
                          <a:effectLst/>
                          <a:latin typeface="白正" pitchFamily="24"/>
                          <a:ea typeface="宋体" pitchFamily="24"/>
                        </a:rPr>
                        <a:t>环</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341"/>
                  </a:ext>
                </a:extLst>
              </a:tr>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C.9.5</a:t>
                      </a:r>
                      <a:r>
                        <a:rPr lang="zh-CN" altLang="zh-CN" sz="2400" b="0" i="0" u="none">
                          <a:solidFill>
                            <a:srgbClr val="000000"/>
                          </a:solidFill>
                          <a:effectLst/>
                          <a:latin typeface="白正" pitchFamily="24"/>
                          <a:ea typeface="宋体" pitchFamily="24"/>
                        </a:rPr>
                        <a:t>环，</a:t>
                      </a:r>
                      <a:r>
                        <a:rPr lang="en-US" altLang="zh-CN" sz="2400" b="0" i="0" u="none">
                          <a:solidFill>
                            <a:srgbClr val="000000"/>
                          </a:solidFill>
                          <a:effectLst/>
                          <a:latin typeface="Times New Roman" pitchFamily="24"/>
                          <a:ea typeface="Times New Roman" pitchFamily="24"/>
                        </a:rPr>
                        <a:t>9.6</a:t>
                      </a:r>
                      <a:r>
                        <a:rPr lang="zh-CN" altLang="zh-CN" sz="2400" b="0" i="0" u="none">
                          <a:solidFill>
                            <a:srgbClr val="000000"/>
                          </a:solidFill>
                          <a:effectLst/>
                          <a:latin typeface="白正" pitchFamily="24"/>
                          <a:ea typeface="宋体" pitchFamily="24"/>
                        </a:rPr>
                        <a:t>环</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D.9.6</a:t>
                      </a:r>
                      <a:r>
                        <a:rPr lang="zh-CN" altLang="zh-CN" sz="2400" b="0" i="0" u="none">
                          <a:solidFill>
                            <a:srgbClr val="000000"/>
                          </a:solidFill>
                          <a:effectLst/>
                          <a:latin typeface="白正" pitchFamily="24"/>
                          <a:ea typeface="宋体" pitchFamily="24"/>
                        </a:rPr>
                        <a:t>环，</a:t>
                      </a:r>
                      <a:r>
                        <a:rPr lang="en-US" altLang="zh-CN" sz="2400" b="0" i="0" u="none">
                          <a:solidFill>
                            <a:srgbClr val="000000"/>
                          </a:solidFill>
                          <a:effectLst/>
                          <a:latin typeface="Times New Roman" pitchFamily="24"/>
                          <a:ea typeface="Times New Roman" pitchFamily="24"/>
                        </a:rPr>
                        <a:t>9.8</a:t>
                      </a:r>
                      <a:r>
                        <a:rPr lang="zh-CN" altLang="zh-CN" sz="2400" b="0" i="0" u="none">
                          <a:solidFill>
                            <a:srgbClr val="000000"/>
                          </a:solidFill>
                          <a:effectLst/>
                          <a:latin typeface="白正" pitchFamily="24"/>
                          <a:ea typeface="宋体" pitchFamily="24"/>
                        </a:rPr>
                        <a:t>环</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342"/>
                  </a:ext>
                </a:extLst>
              </a:tr>
            </a:tbl>
          </a:graphicData>
        </a:graphic>
      </p:graphicFrame>
      <p:pic>
        <p:nvPicPr>
          <p:cNvPr id="14330" name="yt_image_14330_skip" title="H_172.35">
            <a:extLst>
              <a:ext uri="">
                <a16:creationId xmlns:a16="http://schemas.microsoft.com/office/drawing/2014/main" xmlns:p14="http://schemas.microsoft.com/office/powerpoint/2010/main" xmlns:a14="http://schemas.microsoft.com/office/drawing/2010/main" xmlns:mc="http://schemas.openxmlformats.org/markup-compatibility/2006" xmlns="" id="{5351258F-BC95-41E6-9372-C2FE361B0291}"/>
              </a:ext>
            </a:extLst>
          </p:cNvPr>
          <p:cNvPicPr>
            <a:picLocks noChangeAspect="1" noChangeArrowheads="1"/>
          </p:cNvPicPr>
          <p:nvPr/>
        </p:nvPicPr>
        <p:blipFill>
          <a:blip r:embed="rId3" cstate="print"/>
          <a:srcRect/>
          <a:stretch>
            <a:fillRect/>
          </a:stretch>
        </p:blipFill>
        <p:spPr bwMode="auto">
          <a:xfrm>
            <a:off x="7778818" y="3476589"/>
            <a:ext cx="3871519" cy="2188845"/>
          </a:xfrm>
          <a:prstGeom prst="rect">
            <a:avLst/>
          </a:prstGeom>
          <a:noFill/>
          <a:extLst>
            <a:ext uri="{909E8E84-426E-40DD-AFC4-6F175D3DCCD1}">
              <a14:hiddenFill xmlns:a14="http://schemas.microsoft.com/office/drawing/2010/main">
                <a:solidFill>
                  <a:srgbClr val="FFFFFF"/>
                </a:solidFill>
              </a14:hiddenFill>
            </a:ext>
          </a:extLst>
        </p:spPr>
      </p:pic>
      <p:sp>
        <p:nvSpPr>
          <p:cNvPr id="2" name="文本框 1">
            <a:extLst>
              <a:ext uri="{FF2B5EF4-FFF2-40B4-BE49-F238E27FC236}">
                <a16:creationId xmlns:a16="http://schemas.microsoft.com/office/drawing/2014/main" id="{CB743AB9-D2E5-4688-7836-0DA8CF942C2B}"/>
              </a:ext>
            </a:extLst>
          </p:cNvPr>
          <p:cNvSpPr txBox="1"/>
          <p:nvPr/>
        </p:nvSpPr>
        <p:spPr>
          <a:xfrm>
            <a:off x="4717308" y="2935160"/>
            <a:ext cx="3832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C</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4333" name="yt_shape_14333"/>
          <p:cNvSpPr txBox="1"/>
          <p:nvPr/>
        </p:nvSpPr>
        <p:spPr>
          <a:xfrm>
            <a:off x="540120" y="2301178"/>
            <a:ext cx="11111999" cy="908647"/>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13.</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楷体" pitchFamily="24"/>
              </a:rPr>
              <a:t>河南省中考</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宋体" pitchFamily="24"/>
              </a:rPr>
              <a:t>如图所示的扇形统计图描述了某校学生对课后延时服务的打分情况</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宋体" pitchFamily="24"/>
              </a:rPr>
              <a:t>满分</a:t>
            </a:r>
            <a:r>
              <a:rPr lang="en-US" altLang="zh-CN" sz="2400" b="0" i="0" u="none">
                <a:solidFill>
                  <a:srgbClr val="000000"/>
                </a:solidFill>
                <a:effectLst/>
                <a:latin typeface="Times New Roman" pitchFamily="24"/>
                <a:ea typeface="Times New Roman" pitchFamily="24"/>
              </a:rPr>
              <a:t>5</a:t>
            </a:r>
            <a:r>
              <a:rPr lang="zh-CN" altLang="zh-CN" sz="2400" b="0" i="0" u="none">
                <a:solidFill>
                  <a:srgbClr val="000000"/>
                </a:solidFill>
                <a:effectLst/>
                <a:latin typeface="白正" pitchFamily="24"/>
                <a:ea typeface="宋体" pitchFamily="24"/>
              </a:rPr>
              <a:t>分</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宋体" pitchFamily="24"/>
              </a:rPr>
              <a:t>，则所打分数的众数为</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宋体" pitchFamily="24"/>
              </a:rPr>
              <a:t>　</a:t>
            </a:r>
            <a:r>
              <a:rPr lang="en-US" altLang="zh-CN" sz="2400" b="0" i="0" u="none">
                <a:solidFill>
                  <a:srgbClr val="FF0000">
                    <a:alpha val="0"/>
                  </a:srgbClr>
                </a:solidFill>
                <a:effectLst/>
                <a:latin typeface="Times New Roman" pitchFamily="24"/>
                <a:ea typeface="Times New Roman" pitchFamily="24"/>
              </a:rPr>
              <a:t>B</a:t>
            </a:r>
            <a:r>
              <a:rPr lang="zh-CN" altLang="zh-CN" sz="2400" b="0" i="0" u="none">
                <a:solidFill>
                  <a:srgbClr val="000000"/>
                </a:solidFill>
                <a:effectLst/>
                <a:latin typeface="白正" pitchFamily="24"/>
                <a:ea typeface="宋体" pitchFamily="24"/>
              </a:rPr>
              <a:t>　</a:t>
            </a:r>
            <a:r>
              <a:rPr lang="zh-CN" altLang="zh-CN" sz="2400" b="0" i="0" u="none">
                <a:solidFill>
                  <a:srgbClr val="000000"/>
                </a:solidFill>
                <a:effectLst/>
                <a:latin typeface="宋体" pitchFamily="24"/>
                <a:ea typeface="宋体" pitchFamily="24"/>
              </a:rPr>
              <a:t>）</a:t>
            </a:r>
          </a:p>
        </p:txBody>
      </p:sp>
      <p:graphicFrame>
        <p:nvGraphicFramePr>
          <p:cNvPr id="14335" name="yt_table_14335_skip" title="H_37.44">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339714850"/>
              </p:ext>
            </p:extLst>
          </p:nvPr>
        </p:nvGraphicFramePr>
        <p:xfrm>
          <a:off x="540000" y="3260613"/>
          <a:ext cx="8243254" cy="475488"/>
        </p:xfrm>
        <a:graphic>
          <a:graphicData uri="http://schemas.openxmlformats.org/drawingml/2006/table">
            <a:tbl>
              <a:tblPr/>
              <a:tblGrid>
                <a:gridCol w="2262505">
                  <a:extLst>
                    <a:ext uri="{9D8B030D-6E8A-4147-A177-3AD203B41FA5}">
                      <a16:colId xmlns:a16="http://schemas.microsoft.com/office/drawing/2014/main" val="10580"/>
                    </a:ext>
                  </a:extLst>
                </a:gridCol>
                <a:gridCol w="2245043">
                  <a:extLst>
                    <a:ext uri="{9D8B030D-6E8A-4147-A177-3AD203B41FA5}">
                      <a16:colId xmlns:a16="http://schemas.microsoft.com/office/drawing/2014/main" val="10581"/>
                    </a:ext>
                  </a:extLst>
                </a:gridCol>
                <a:gridCol w="2245043">
                  <a:extLst>
                    <a:ext uri="{9D8B030D-6E8A-4147-A177-3AD203B41FA5}">
                      <a16:colId xmlns:a16="http://schemas.microsoft.com/office/drawing/2014/main" val="10582"/>
                    </a:ext>
                  </a:extLst>
                </a:gridCol>
                <a:gridCol w="1490663">
                  <a:extLst>
                    <a:ext uri="{9D8B030D-6E8A-4147-A177-3AD203B41FA5}">
                      <a16:colId xmlns:a16="http://schemas.microsoft.com/office/drawing/2014/main" val="10583"/>
                    </a:ext>
                  </a:extLst>
                </a:gridCol>
              </a:tblGrid>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A.5</a:t>
                      </a:r>
                      <a:r>
                        <a:rPr lang="zh-CN" altLang="zh-CN" sz="2400" b="0" i="0" u="none">
                          <a:solidFill>
                            <a:srgbClr val="000000"/>
                          </a:solidFill>
                          <a:effectLst/>
                          <a:latin typeface="白正" pitchFamily="24"/>
                          <a:ea typeface="宋体" pitchFamily="24"/>
                        </a:rPr>
                        <a:t>分</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B.4</a:t>
                      </a:r>
                      <a:r>
                        <a:rPr lang="zh-CN" altLang="zh-CN" sz="2400" b="0" i="0" u="none">
                          <a:solidFill>
                            <a:srgbClr val="000000"/>
                          </a:solidFill>
                          <a:effectLst/>
                          <a:latin typeface="白正" pitchFamily="24"/>
                          <a:ea typeface="宋体" pitchFamily="24"/>
                        </a:rPr>
                        <a:t>分</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C.3</a:t>
                      </a:r>
                      <a:r>
                        <a:rPr lang="zh-CN" altLang="zh-CN" sz="2400" b="0" i="0" u="none">
                          <a:solidFill>
                            <a:srgbClr val="000000"/>
                          </a:solidFill>
                          <a:effectLst/>
                          <a:latin typeface="白正" pitchFamily="24"/>
                          <a:ea typeface="宋体" pitchFamily="24"/>
                        </a:rPr>
                        <a:t>分</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D.45</a:t>
                      </a:r>
                      <a:r>
                        <a:rPr lang="zh-CN" altLang="zh-CN" sz="2400" b="0" i="0" u="none">
                          <a:solidFill>
                            <a:srgbClr val="000000"/>
                          </a:solidFill>
                          <a:effectLst/>
                          <a:latin typeface="Times New Roman" pitchFamily="24"/>
                          <a:ea typeface="Times New Roman" pitchFamily="24"/>
                        </a:rPr>
                        <a:t>％</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343"/>
                  </a:ext>
                </a:extLst>
              </a:tr>
            </a:tbl>
          </a:graphicData>
        </a:graphic>
      </p:graphicFrame>
      <p:pic>
        <p:nvPicPr>
          <p:cNvPr id="14334" name="yt_image_14334_skip" title="H_130.41">
            <a:extLst>
              <a:ext uri="">
                <a16:creationId xmlns:a16="http://schemas.microsoft.com/office/drawing/2014/main" xmlns:p14="http://schemas.microsoft.com/office/powerpoint/2010/main" xmlns:a14="http://schemas.microsoft.com/office/drawing/2010/main" xmlns:mc="http://schemas.openxmlformats.org/markup-compatibility/2006" xmlns="" id="{5351258F-BC95-41E6-9372-C2FE361B0291}"/>
              </a:ext>
            </a:extLst>
          </p:cNvPr>
          <p:cNvPicPr>
            <a:picLocks noChangeAspect="1" noChangeArrowheads="1"/>
          </p:cNvPicPr>
          <p:nvPr/>
        </p:nvPicPr>
        <p:blipFill>
          <a:blip r:embed="rId2" cstate="print"/>
          <a:srcRect/>
          <a:stretch>
            <a:fillRect/>
          </a:stretch>
        </p:blipFill>
        <p:spPr bwMode="auto">
          <a:xfrm>
            <a:off x="9816328" y="3260613"/>
            <a:ext cx="1833559" cy="1656207"/>
          </a:xfrm>
          <a:prstGeom prst="rect">
            <a:avLst/>
          </a:prstGeom>
          <a:noFill/>
          <a:extLst>
            <a:ext uri="{909E8E84-426E-40DD-AFC4-6F175D3DCCD1}">
              <a14:hiddenFill xmlns:a14="http://schemas.microsoft.com/office/drawing/2010/main">
                <a:solidFill>
                  <a:srgbClr val="FFFFFF"/>
                </a:solidFill>
              </a14:hiddenFill>
            </a:ext>
          </a:extLst>
        </p:spPr>
      </p:pic>
      <p:sp>
        <p:nvSpPr>
          <p:cNvPr id="2" name="文本框 1">
            <a:extLst>
              <a:ext uri="{FF2B5EF4-FFF2-40B4-BE49-F238E27FC236}">
                <a16:creationId xmlns:a16="http://schemas.microsoft.com/office/drawing/2014/main" id="{6F3D0782-1E2B-8616-74BE-7827F8FCEC6D}"/>
              </a:ext>
            </a:extLst>
          </p:cNvPr>
          <p:cNvSpPr txBox="1"/>
          <p:nvPr/>
        </p:nvSpPr>
        <p:spPr>
          <a:xfrm>
            <a:off x="6088909" y="2729860"/>
            <a:ext cx="3832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B</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4337" name="yt_shape_14337"/>
          <p:cNvSpPr txBox="1"/>
          <p:nvPr/>
        </p:nvSpPr>
        <p:spPr>
          <a:xfrm>
            <a:off x="540119" y="2115268"/>
            <a:ext cx="11111999" cy="908647"/>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14.</a:t>
            </a:r>
            <a:r>
              <a:rPr lang="zh-CN" altLang="zh-CN" sz="2400" b="0" i="0" u="none">
                <a:solidFill>
                  <a:srgbClr val="000000"/>
                </a:solidFill>
                <a:effectLst/>
                <a:latin typeface="白正" pitchFamily="24"/>
                <a:ea typeface="宋体" pitchFamily="24"/>
              </a:rPr>
              <a:t>如图是根据某班</a:t>
            </a:r>
            <a:r>
              <a:rPr lang="en-US" altLang="zh-CN" sz="2400" b="0" i="0" u="none">
                <a:solidFill>
                  <a:srgbClr val="000000"/>
                </a:solidFill>
                <a:effectLst/>
                <a:latin typeface="Times New Roman" pitchFamily="24"/>
                <a:ea typeface="Times New Roman" pitchFamily="24"/>
              </a:rPr>
              <a:t>50</a:t>
            </a:r>
            <a:r>
              <a:rPr lang="zh-CN" altLang="zh-CN" sz="2400" b="0" i="0" u="none">
                <a:solidFill>
                  <a:srgbClr val="000000"/>
                </a:solidFill>
                <a:effectLst/>
                <a:latin typeface="白正" pitchFamily="24"/>
                <a:ea typeface="宋体" pitchFamily="24"/>
              </a:rPr>
              <a:t>名同学一周的体育锻炼情况绘制的条形统计图，则这个班</a:t>
            </a:r>
            <a:r>
              <a:rPr lang="en-US" altLang="zh-CN" sz="2400" b="0" i="0" u="none">
                <a:solidFill>
                  <a:srgbClr val="000000"/>
                </a:solidFill>
                <a:effectLst/>
                <a:latin typeface="Times New Roman" pitchFamily="24"/>
                <a:ea typeface="Times New Roman" pitchFamily="24"/>
              </a:rPr>
              <a:t>50</a:t>
            </a:r>
            <a:r>
              <a:rPr lang="zh-CN" altLang="zh-CN" sz="2400" b="0" i="0" u="none">
                <a:solidFill>
                  <a:srgbClr val="000000"/>
                </a:solidFill>
                <a:effectLst/>
                <a:latin typeface="白正" pitchFamily="24"/>
                <a:ea typeface="宋体" pitchFamily="24"/>
              </a:rPr>
              <a:t>名同学一周参加体育锻炼时间的众数是</a:t>
            </a:r>
            <a:r>
              <a:rPr lang="zh-CN" altLang="zh-CN" sz="100" b="0" i="0" spc="-100">
                <a:solidFill>
                  <a:srgbClr val="FF0000"/>
                </a:solidFill>
                <a:effectLst/>
                <a:latin typeface="白正" pitchFamily="24"/>
                <a:ea typeface="宋体" pitchFamily="24"/>
              </a:rPr>
              <a:t> </a:t>
            </a:r>
            <a:r>
              <a:rPr lang="zh-CN" altLang="zh-CN" sz="2400" b="0" i="0" u="sng">
                <a:solidFill>
                  <a:srgbClr val="FF0000"/>
                </a:solidFill>
                <a:effectLst/>
                <a:uFill>
                  <a:solidFill>
                    <a:srgbClr val="000000"/>
                  </a:solidFill>
                </a:uFill>
                <a:latin typeface="白正" pitchFamily="24"/>
                <a:ea typeface="宋体" pitchFamily="24"/>
              </a:rPr>
              <a:t>　</a:t>
            </a:r>
            <a:r>
              <a:rPr lang="en-US" altLang="zh-CN" sz="2400" b="0" i="0" u="sng">
                <a:solidFill>
                  <a:srgbClr val="FF0000">
                    <a:alpha val="0"/>
                  </a:srgbClr>
                </a:solidFill>
                <a:effectLst/>
                <a:uFill>
                  <a:solidFill>
                    <a:srgbClr val="000000"/>
                  </a:solidFill>
                </a:uFill>
                <a:latin typeface="Times New Roman" pitchFamily="24"/>
                <a:ea typeface="Times New Roman" pitchFamily="24"/>
              </a:rPr>
              <a:t>8</a:t>
            </a:r>
            <a:r>
              <a:rPr lang="zh-CN" altLang="zh-CN" sz="2400" b="0" i="0" u="sng">
                <a:solidFill>
                  <a:srgbClr val="FF0000">
                    <a:alpha val="0"/>
                  </a:srgbClr>
                </a:solidFill>
                <a:effectLst/>
                <a:uFill>
                  <a:solidFill>
                    <a:srgbClr val="000000"/>
                  </a:solidFill>
                </a:uFill>
                <a:latin typeface="白正" pitchFamily="24"/>
                <a:ea typeface="宋体" pitchFamily="24"/>
              </a:rPr>
              <a:t>　</a:t>
            </a:r>
            <a:r>
              <a:rPr lang="zh-CN" altLang="zh-CN" sz="100" b="0" i="0" spc="-100">
                <a:noFill/>
                <a:effectLst/>
                <a:latin typeface="白正" pitchFamily="24"/>
                <a:ea typeface="宋体" pitchFamily="24"/>
              </a:rPr>
              <a:t>⁠</a:t>
            </a:r>
            <a:r>
              <a:rPr lang="zh-CN" altLang="zh-CN" sz="2400" b="0" i="0" u="none">
                <a:solidFill>
                  <a:srgbClr val="000000"/>
                </a:solidFill>
                <a:effectLst/>
                <a:latin typeface="白正" pitchFamily="24"/>
                <a:ea typeface="宋体" pitchFamily="24"/>
              </a:rPr>
              <a:t>小时，中位数是</a:t>
            </a:r>
            <a:r>
              <a:rPr lang="zh-CN" altLang="zh-CN" sz="100" b="0" i="0" spc="-100">
                <a:solidFill>
                  <a:srgbClr val="FF0000"/>
                </a:solidFill>
                <a:effectLst/>
                <a:latin typeface="白正" pitchFamily="24"/>
                <a:ea typeface="宋体" pitchFamily="24"/>
              </a:rPr>
              <a:t> </a:t>
            </a:r>
            <a:r>
              <a:rPr lang="zh-CN" altLang="zh-CN" sz="2400" b="0" i="0" u="sng">
                <a:solidFill>
                  <a:srgbClr val="FF0000"/>
                </a:solidFill>
                <a:effectLst/>
                <a:uFill>
                  <a:solidFill>
                    <a:srgbClr val="000000"/>
                  </a:solidFill>
                </a:uFill>
                <a:latin typeface="白正" pitchFamily="24"/>
                <a:ea typeface="宋体" pitchFamily="24"/>
              </a:rPr>
              <a:t>　</a:t>
            </a:r>
            <a:r>
              <a:rPr lang="en-US" altLang="zh-CN" sz="2400" b="0" i="0" u="sng">
                <a:solidFill>
                  <a:srgbClr val="FF0000">
                    <a:alpha val="0"/>
                  </a:srgbClr>
                </a:solidFill>
                <a:effectLst/>
                <a:uFill>
                  <a:solidFill>
                    <a:srgbClr val="000000"/>
                  </a:solidFill>
                </a:uFill>
                <a:latin typeface="Times New Roman" pitchFamily="24"/>
                <a:ea typeface="Times New Roman" pitchFamily="24"/>
              </a:rPr>
              <a:t>9</a:t>
            </a:r>
            <a:r>
              <a:rPr lang="zh-CN" altLang="zh-CN" sz="2400" b="0" i="0" u="sng">
                <a:solidFill>
                  <a:srgbClr val="FF0000">
                    <a:alpha val="0"/>
                  </a:srgbClr>
                </a:solidFill>
                <a:effectLst/>
                <a:uFill>
                  <a:solidFill>
                    <a:srgbClr val="000000"/>
                  </a:solidFill>
                </a:uFill>
                <a:latin typeface="白正" pitchFamily="24"/>
                <a:ea typeface="宋体" pitchFamily="24"/>
              </a:rPr>
              <a:t>　</a:t>
            </a:r>
            <a:r>
              <a:rPr lang="zh-CN" altLang="zh-CN" sz="100" b="0" i="0" spc="-100">
                <a:noFill/>
                <a:effectLst/>
                <a:latin typeface="白正" pitchFamily="24"/>
                <a:ea typeface="宋体" pitchFamily="24"/>
              </a:rPr>
              <a:t>⁠</a:t>
            </a:r>
            <a:r>
              <a:rPr lang="zh-CN" altLang="zh-CN" sz="2400" b="0" i="0" u="none">
                <a:solidFill>
                  <a:srgbClr val="000000"/>
                </a:solidFill>
                <a:effectLst/>
                <a:latin typeface="白正" pitchFamily="24"/>
                <a:ea typeface="宋体" pitchFamily="24"/>
              </a:rPr>
              <a:t>小时</a:t>
            </a:r>
            <a:r>
              <a:rPr lang="en-US" altLang="zh-CN" sz="2400" b="0" i="0" u="none">
                <a:solidFill>
                  <a:srgbClr val="000000"/>
                </a:solidFill>
                <a:effectLst/>
                <a:latin typeface="Times New Roman" pitchFamily="24"/>
                <a:ea typeface="Times New Roman" pitchFamily="24"/>
              </a:rPr>
              <a:t>.</a:t>
            </a:r>
          </a:p>
        </p:txBody>
      </p:sp>
      <p:pic>
        <p:nvPicPr>
          <p:cNvPr id="14338" name="yt_image_14338" title="H_147.69">
            <a:extLst>
              <a:ext uri="">
                <a16:creationId xmlns:a16="http://schemas.microsoft.com/office/drawing/2014/main" xmlns:a14="http://schemas.microsoft.com/office/drawing/2010/main" xmlns="" id="{5351258F-BC95-41E6-9372-C2FE361B0291}"/>
              </a:ext>
            </a:extLst>
          </p:cNvPr>
          <p:cNvPicPr>
            <a:picLocks noChangeAspect="1" noChangeArrowheads="1"/>
          </p:cNvPicPr>
          <p:nvPr/>
        </p:nvPicPr>
        <p:blipFill>
          <a:blip r:embed="rId2" cstate="print"/>
          <a:srcRect/>
          <a:stretch>
            <a:fillRect/>
          </a:stretch>
        </p:blipFill>
        <p:spPr bwMode="auto">
          <a:xfrm>
            <a:off x="4161638" y="3227067"/>
            <a:ext cx="3868723" cy="1875663"/>
          </a:xfrm>
          <a:prstGeom prst="rect">
            <a:avLst/>
          </a:prstGeom>
          <a:noFill/>
          <a:extLst>
            <a:ext uri="{909E8E84-426E-40DD-AFC4-6F175D3DCCD1}">
              <a14:hiddenFill xmlns:a14="http://schemas.microsoft.com/office/drawing/2010/main">
                <a:solidFill>
                  <a:srgbClr val="FFFFFF"/>
                </a:solidFill>
              </a14:hiddenFill>
            </a:ext>
          </a:extLst>
        </p:spPr>
      </p:pic>
      <p:sp>
        <p:nvSpPr>
          <p:cNvPr id="2" name="文本框 1">
            <a:extLst>
              <a:ext uri="{FF2B5EF4-FFF2-40B4-BE49-F238E27FC236}">
                <a16:creationId xmlns:a16="http://schemas.microsoft.com/office/drawing/2014/main" id="{A2250463-7743-72B9-1B82-11548DF32019}"/>
              </a:ext>
            </a:extLst>
          </p:cNvPr>
          <p:cNvSpPr txBox="1"/>
          <p:nvPr/>
        </p:nvSpPr>
        <p:spPr>
          <a:xfrm>
            <a:off x="5631708" y="2543950"/>
            <a:ext cx="6372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mn-cs"/>
              </a:rPr>
              <a:t>8</a:t>
            </a:r>
            <a:r>
              <a:rPr kumimoji="0" lang="zh-CN" altLang="zh-CN" sz="2400" b="0" i="0" strike="noStrike" kern="1200" cap="none" spc="0" normalizeH="0" baseline="0" noProof="0">
                <a:ln>
                  <a:noFill/>
                </a:ln>
                <a:solidFill>
                  <a:srgbClr val="FF0000"/>
                </a:solidFill>
                <a:effectLst/>
                <a:uLnTx/>
                <a:uFill>
                  <a:solidFill>
                    <a:srgbClr val="000000"/>
                  </a:solidFill>
                </a:uFill>
                <a:latin typeface="白正" pitchFamily="24"/>
                <a:ea typeface="宋体" pitchFamily="24"/>
                <a:cs typeface="+mn-cs"/>
              </a:rPr>
              <a:t>　</a:t>
            </a:r>
            <a:endParaRPr lang="zh-CN" altLang="en-US">
              <a:solidFill>
                <a:srgbClr val="FF0000"/>
              </a:solidFill>
            </a:endParaRPr>
          </a:p>
        </p:txBody>
      </p:sp>
      <p:sp>
        <p:nvSpPr>
          <p:cNvPr id="3" name="文本框 2">
            <a:extLst>
              <a:ext uri="{FF2B5EF4-FFF2-40B4-BE49-F238E27FC236}">
                <a16:creationId xmlns:a16="http://schemas.microsoft.com/office/drawing/2014/main" id="{291295BE-0299-6EB6-0153-CC023A1D8A23}"/>
              </a:ext>
            </a:extLst>
          </p:cNvPr>
          <p:cNvSpPr txBox="1"/>
          <p:nvPr/>
        </p:nvSpPr>
        <p:spPr>
          <a:xfrm>
            <a:off x="8527307" y="2543950"/>
            <a:ext cx="6372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mn-cs"/>
              </a:rPr>
              <a:t>9</a:t>
            </a:r>
            <a:r>
              <a:rPr kumimoji="0" lang="zh-CN" altLang="zh-CN" sz="2400" b="0" i="0" strike="noStrike" kern="1200" cap="none" spc="0" normalizeH="0" baseline="0" noProof="0">
                <a:ln>
                  <a:noFill/>
                </a:ln>
                <a:solidFill>
                  <a:srgbClr val="FF0000"/>
                </a:solidFill>
                <a:effectLst/>
                <a:uLnTx/>
                <a:uFill>
                  <a:solidFill>
                    <a:srgbClr val="000000"/>
                  </a:solidFill>
                </a:uFill>
                <a:latin typeface="白正" pitchFamily="24"/>
                <a:ea typeface="宋体" pitchFamily="24"/>
                <a:cs typeface="+mn-cs"/>
              </a:rPr>
              <a:t>　</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0A1C0A4B-83D7-7C22-982B-08B876DD2F71}"/>
              </a:ext>
            </a:extLst>
          </p:cNvPr>
          <p:cNvSpPr txBox="1"/>
          <p:nvPr/>
        </p:nvSpPr>
        <p:spPr>
          <a:xfrm>
            <a:off x="142504" y="82293"/>
            <a:ext cx="12049496"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4800" b="1"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mn-cs"/>
              </a:rPr>
              <a:t>课件使用说明</a:t>
            </a:r>
          </a:p>
        </p:txBody>
      </p:sp>
      <p:sp>
        <p:nvSpPr>
          <p:cNvPr id="9" name="TextBox 6">
            <a:extLst>
              <a:ext uri="{FF2B5EF4-FFF2-40B4-BE49-F238E27FC236}">
                <a16:creationId xmlns:a16="http://schemas.microsoft.com/office/drawing/2014/main" id="{F0F8EDD4-4148-C74D-F9A7-646405AE79F8}"/>
              </a:ext>
            </a:extLst>
          </p:cNvPr>
          <p:cNvSpPr txBox="1"/>
          <p:nvPr/>
        </p:nvSpPr>
        <p:spPr>
          <a:xfrm>
            <a:off x="558139" y="1019330"/>
            <a:ext cx="11162805" cy="4577663"/>
          </a:xfrm>
          <a:prstGeom prst="rect">
            <a:avLst/>
          </a:prstGeom>
          <a:noFill/>
          <a:ln>
            <a:solidFill>
              <a:schemeClr val="tx1"/>
            </a:solidFill>
          </a:ln>
        </p:spPr>
        <p:txBody>
          <a:bodyPr wrap="square" rtlCol="0">
            <a:spAutoFit/>
          </a:bodyPr>
          <a:lstStyle/>
          <a:p>
            <a:pPr marL="457200" marR="0" lvl="0" indent="-457200" algn="l" defTabSz="914400" rtl="0" eaLnBrk="1" fontAlgn="auto" latinLnBrk="0" hangingPunct="1">
              <a:lnSpc>
                <a:spcPct val="250000"/>
              </a:lnSpc>
              <a:spcBef>
                <a:spcPts val="0"/>
              </a:spcBef>
              <a:spcAft>
                <a:spcPts val="0"/>
              </a:spcAft>
              <a:buClrTx/>
              <a:buSzTx/>
              <a:buFontTx/>
              <a:buAutoNum type="arabicPeriod"/>
              <a:tabLst/>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本</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课件</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使用</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Office2016</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制作</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请使用相应软件打开并使用。</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457200" marR="0" lvl="0" indent="-457200" algn="l" defTabSz="914400" rtl="0" eaLnBrk="1" fontAlgn="auto" latinLnBrk="0" hangingPunct="1">
              <a:lnSpc>
                <a:spcPct val="250000"/>
              </a:lnSpc>
              <a:spcBef>
                <a:spcPts val="0"/>
              </a:spcBef>
              <a:spcAft>
                <a:spcPts val="0"/>
              </a:spcAft>
              <a:buClrTx/>
              <a:buSzTx/>
              <a:buFontTx/>
              <a:buAutoNum type="arabicPeriod"/>
              <a:tabLst/>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本课件文本框内容可编辑，单击文本框即可进行修改和编辑。</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457200" marR="0" lvl="0" indent="-457200" algn="l" defTabSz="914400" rtl="0" eaLnBrk="1" fontAlgn="auto" latinLnBrk="0" hangingPunct="1">
              <a:lnSpc>
                <a:spcPct val="250000"/>
              </a:lnSpc>
              <a:spcBef>
                <a:spcPts val="0"/>
              </a:spcBef>
              <a:spcAft>
                <a:spcPts val="0"/>
              </a:spcAft>
              <a:buClrTx/>
              <a:buSzTx/>
              <a:buFontTx/>
              <a:buAutoNum type="arabicPeriod"/>
              <a:tabLst/>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本课件理科公式均采用微软公式制作，</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如果您是</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Office2007</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或</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WPS</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 </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2021</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年</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4</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月份以前的版本，会</a:t>
            </a:r>
            <a:r>
              <a:rPr kumimoji="0" lang="zh-CN"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出现</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包含公式及数字无法编辑的情况</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，请您升级软件享受更优质体验。</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457200" marR="0" lvl="0" indent="-457200" algn="l" defTabSz="914400" rtl="0" eaLnBrk="1" fontAlgn="auto" latinLnBrk="0" hangingPunct="1">
              <a:lnSpc>
                <a:spcPct val="250000"/>
              </a:lnSpc>
              <a:spcBef>
                <a:spcPts val="0"/>
              </a:spcBef>
              <a:spcAft>
                <a:spcPts val="0"/>
              </a:spcAft>
              <a:buClrTx/>
              <a:buSzTx/>
              <a:buFontTx/>
              <a:buAutoNum type="arabicPeriod"/>
              <a:tabLst/>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由于</a:t>
            </a:r>
            <a:r>
              <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WPS</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软件原因，少量电脑可能存在理科公式无动画的问题，请您安装</a:t>
            </a:r>
            <a:r>
              <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Office</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 </a:t>
            </a:r>
            <a:r>
              <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2016</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或以上版本即可解决该问题。</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p:txBody>
      </p:sp>
    </p:spTree>
    <p:extLst>
      <p:ext uri="{BB962C8B-B14F-4D97-AF65-F5344CB8AC3E}">
        <p14:creationId xmlns:p14="http://schemas.microsoft.com/office/powerpoint/2010/main" val="427071165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pic>
        <p:nvPicPr>
          <p:cNvPr id="14260" name="yt_image_14260" title="H_25.92">
            <a:extLst>
              <a:ext uri="">
                <a16:creationId xmlns:a16="http://schemas.microsoft.com/office/drawing/2014/main" xmlns:mc="http://schemas.openxmlformats.org/markup-compatibility/2006" xmlns:p14="http://schemas.microsoft.com/office/powerpoint/2010/main" xmlns:a14="http://schemas.microsoft.com/office/drawing/2010/main" xmlns="" id="{5351258F-BC95-41E6-9372-C2FE361B0291}"/>
              </a:ext>
            </a:extLst>
          </p:cNvPr>
          <p:cNvPicPr>
            <a:picLocks noChangeAspect="1" noChangeArrowheads="1"/>
          </p:cNvPicPr>
          <p:nvPr/>
        </p:nvPicPr>
        <p:blipFill>
          <a:blip r:embed="rId2" cstate="print"/>
          <a:srcRect/>
          <a:stretch>
            <a:fillRect/>
          </a:stretch>
        </p:blipFill>
        <p:spPr bwMode="auto">
          <a:xfrm>
            <a:off x="4703711" y="1057682"/>
            <a:ext cx="2784576" cy="329184"/>
          </a:xfrm>
          <a:prstGeom prst="rect">
            <a:avLst/>
          </a:prstGeom>
          <a:noFill/>
          <a:extLst>
            <a:ext uri="{909E8E84-426E-40DD-AFC4-6F175D3DCCD1}">
              <a14:hiddenFill xmlns:a14="http://schemas.microsoft.com/office/drawing/2010/main">
                <a:solidFill>
                  <a:srgbClr val="FFFFFF"/>
                </a:solidFill>
              </a14:hiddenFill>
            </a:ext>
          </a:extLst>
        </p:spPr>
      </p:pic>
      <p:sp>
        <p:nvSpPr>
          <p:cNvPr id="14263" name="yt_shape_14263"/>
          <p:cNvSpPr txBox="1"/>
          <p:nvPr/>
        </p:nvSpPr>
        <p:spPr>
          <a:xfrm>
            <a:off x="540000" y="1656616"/>
            <a:ext cx="7694414" cy="435376"/>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D5004A"/>
                </a:solidFill>
                <a:effectLst/>
                <a:latin typeface="白正" pitchFamily="24"/>
                <a:ea typeface="黑体" pitchFamily="24"/>
              </a:rPr>
              <a:t>【例】</a:t>
            </a:r>
            <a:r>
              <a:rPr lang="zh-CN" altLang="zh-CN" sz="2400" b="0" i="0" u="none">
                <a:solidFill>
                  <a:srgbClr val="000000"/>
                </a:solidFill>
                <a:effectLst/>
                <a:latin typeface="白正" pitchFamily="24"/>
                <a:ea typeface="宋体" pitchFamily="24"/>
              </a:rPr>
              <a:t>某班</a:t>
            </a:r>
            <a:r>
              <a:rPr lang="en-US" altLang="zh-CN" sz="2400" b="0" i="0" u="none">
                <a:solidFill>
                  <a:srgbClr val="000000"/>
                </a:solidFill>
                <a:effectLst/>
                <a:latin typeface="Times New Roman" pitchFamily="24"/>
                <a:ea typeface="Times New Roman" pitchFamily="24"/>
              </a:rPr>
              <a:t>50</a:t>
            </a:r>
            <a:r>
              <a:rPr lang="zh-CN" altLang="zh-CN" sz="2400" b="0" i="0" u="none">
                <a:solidFill>
                  <a:srgbClr val="000000"/>
                </a:solidFill>
                <a:effectLst/>
                <a:latin typeface="白正" pitchFamily="24"/>
                <a:ea typeface="宋体" pitchFamily="24"/>
              </a:rPr>
              <a:t>名学生一周阅读课外书籍时间如下表所示：</a:t>
            </a:r>
          </a:p>
        </p:txBody>
      </p:sp>
      <p:graphicFrame>
        <p:nvGraphicFramePr>
          <p:cNvPr id="14264" name="yt_table_14264" title="H_89.28">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3977265984"/>
              </p:ext>
            </p:extLst>
          </p:nvPr>
        </p:nvGraphicFramePr>
        <p:xfrm>
          <a:off x="540000" y="2295144"/>
          <a:ext cx="11111998" cy="1133856"/>
        </p:xfrm>
        <a:graphic>
          <a:graphicData uri="http://schemas.openxmlformats.org/drawingml/2006/table">
            <a:tbl>
              <a:tblPr>
                <a:tableStyleId>{5940675A-B579-460E-94D1-54222C63F5DA}</a:tableStyleId>
              </a:tblPr>
              <a:tblGrid>
                <a:gridCol w="4167602">
                  <a:extLst>
                    <a:ext uri="{9D8B030D-6E8A-4147-A177-3AD203B41FA5}">
                      <a16:colId xmlns:a16="http://schemas.microsoft.com/office/drawing/2014/main" val="20000"/>
                    </a:ext>
                  </a:extLst>
                </a:gridCol>
                <a:gridCol w="1736443">
                  <a:extLst>
                    <a:ext uri="{9D8B030D-6E8A-4147-A177-3AD203B41FA5}">
                      <a16:colId xmlns:a16="http://schemas.microsoft.com/office/drawing/2014/main" val="20001"/>
                    </a:ext>
                  </a:extLst>
                </a:gridCol>
                <a:gridCol w="1736443">
                  <a:extLst>
                    <a:ext uri="{9D8B030D-6E8A-4147-A177-3AD203B41FA5}">
                      <a16:colId xmlns:a16="http://schemas.microsoft.com/office/drawing/2014/main" val="20002"/>
                    </a:ext>
                  </a:extLst>
                </a:gridCol>
                <a:gridCol w="1735755">
                  <a:extLst>
                    <a:ext uri="{9D8B030D-6E8A-4147-A177-3AD203B41FA5}">
                      <a16:colId xmlns:a16="http://schemas.microsoft.com/office/drawing/2014/main" val="20003"/>
                    </a:ext>
                  </a:extLst>
                </a:gridCol>
                <a:gridCol w="1735755">
                  <a:extLst>
                    <a:ext uri="{9D8B030D-6E8A-4147-A177-3AD203B41FA5}">
                      <a16:colId xmlns:a16="http://schemas.microsoft.com/office/drawing/2014/main" val="20004"/>
                    </a:ext>
                  </a:extLst>
                </a:gridCol>
              </a:tblGrid>
              <a:tr h="467999">
                <a:tc>
                  <a:txBody>
                    <a:bodyPr/>
                    <a:lstStyle/>
                    <a:p>
                      <a:pPr algn="ctr" eaLnBrk="1" fontAlgn="ctr" latinLnBrk="0" hangingPunct="0">
                        <a:lnSpc>
                          <a:spcPct val="129999"/>
                        </a:lnSpc>
                      </a:pPr>
                      <a:r>
                        <a:rPr lang="zh-CN" altLang="zh-CN" sz="2400" b="0" i="0" u="none">
                          <a:solidFill>
                            <a:srgbClr val="000000"/>
                          </a:solidFill>
                          <a:effectLst/>
                          <a:latin typeface="白正" pitchFamily="24"/>
                          <a:ea typeface="楷体" pitchFamily="24"/>
                        </a:rPr>
                        <a:t>时间</a:t>
                      </a:r>
                      <a:r>
                        <a:rPr lang="en-US" altLang="zh-CN" sz="2400" b="0" i="1" u="none">
                          <a:solidFill>
                            <a:srgbClr val="000000"/>
                          </a:solidFill>
                          <a:effectLst/>
                          <a:latin typeface="Times New Roman" pitchFamily="24"/>
                          <a:ea typeface="Times New Roman" pitchFamily="24"/>
                        </a:rPr>
                        <a:t>/</a:t>
                      </a:r>
                      <a:r>
                        <a:rPr lang="en-US" altLang="zh-CN" sz="2400" b="0" i="0" u="none">
                          <a:solidFill>
                            <a:srgbClr val="000000"/>
                          </a:solidFill>
                          <a:effectLst/>
                          <a:latin typeface="Times New Roman" pitchFamily="24"/>
                          <a:ea typeface="Times New Roman" pitchFamily="24"/>
                        </a:rPr>
                        <a:t>h</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6</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7</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8</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9</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extLst>
                  <a:ext uri="{0D108BD9-81ED-4DB2-BD59-A6C34878D82A}">
                    <a16:rowId xmlns:a16="http://schemas.microsoft.com/office/drawing/2014/main" val="10000"/>
                  </a:ext>
                </a:extLst>
              </a:tr>
              <a:tr h="467999">
                <a:tc>
                  <a:txBody>
                    <a:bodyPr/>
                    <a:lstStyle/>
                    <a:p>
                      <a:pPr algn="ctr" eaLnBrk="1" fontAlgn="ctr" latinLnBrk="0" hangingPunct="0">
                        <a:lnSpc>
                          <a:spcPct val="129999"/>
                        </a:lnSpc>
                      </a:pPr>
                      <a:r>
                        <a:rPr lang="zh-CN" altLang="zh-CN" sz="2400" b="0" i="0" u="none">
                          <a:solidFill>
                            <a:srgbClr val="000000"/>
                          </a:solidFill>
                          <a:effectLst/>
                          <a:latin typeface="白正" pitchFamily="24"/>
                          <a:ea typeface="楷体" pitchFamily="24"/>
                        </a:rPr>
                        <a:t>人数</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7</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18</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15</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10</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extLst>
                  <a:ext uri="{0D108BD9-81ED-4DB2-BD59-A6C34878D82A}">
                    <a16:rowId xmlns:a16="http://schemas.microsoft.com/office/drawing/2014/main" val="10001"/>
                  </a:ext>
                </a:extLst>
              </a:tr>
            </a:tbl>
          </a:graphicData>
        </a:graphic>
      </p:graphicFrame>
      <p:sp>
        <p:nvSpPr>
          <p:cNvPr id="14266" name="yt_shape_14266"/>
          <p:cNvSpPr txBox="1"/>
          <p:nvPr/>
        </p:nvSpPr>
        <p:spPr>
          <a:xfrm>
            <a:off x="540000" y="3698750"/>
            <a:ext cx="9848850" cy="428515"/>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000000"/>
                </a:solidFill>
                <a:effectLst/>
                <a:latin typeface="白正" pitchFamily="24"/>
                <a:ea typeface="宋体" pitchFamily="24"/>
              </a:rPr>
              <a:t>那么该班</a:t>
            </a:r>
            <a:r>
              <a:rPr lang="en-US" altLang="zh-CN" sz="2400" b="0" i="0" u="none">
                <a:solidFill>
                  <a:srgbClr val="000000"/>
                </a:solidFill>
                <a:effectLst/>
                <a:latin typeface="Times New Roman" pitchFamily="24"/>
                <a:ea typeface="Times New Roman" pitchFamily="24"/>
              </a:rPr>
              <a:t>50</a:t>
            </a:r>
            <a:r>
              <a:rPr lang="zh-CN" altLang="zh-CN" sz="2400" b="0" i="0" u="none">
                <a:solidFill>
                  <a:srgbClr val="000000"/>
                </a:solidFill>
                <a:effectLst/>
                <a:latin typeface="白正" pitchFamily="24"/>
                <a:ea typeface="宋体" pitchFamily="24"/>
              </a:rPr>
              <a:t>名学生一周阅读课外书籍时间的众数、中位数分别是</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宋体" pitchFamily="24"/>
              </a:rPr>
              <a:t>　　</a:t>
            </a:r>
            <a:r>
              <a:rPr lang="zh-CN" altLang="zh-CN" sz="2400" b="0" i="0" u="none">
                <a:solidFill>
                  <a:srgbClr val="000000"/>
                </a:solidFill>
                <a:effectLst/>
                <a:latin typeface="宋体" pitchFamily="24"/>
                <a:ea typeface="宋体" pitchFamily="24"/>
              </a:rPr>
              <a:t>）</a:t>
            </a:r>
          </a:p>
        </p:txBody>
      </p:sp>
      <p:graphicFrame>
        <p:nvGraphicFramePr>
          <p:cNvPr id="7" name="yt_table_14267" title="H_149.76">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2353408337"/>
              </p:ext>
            </p:extLst>
          </p:nvPr>
        </p:nvGraphicFramePr>
        <p:xfrm>
          <a:off x="540000" y="4129085"/>
          <a:ext cx="2328863" cy="1901952"/>
        </p:xfrm>
        <a:graphic>
          <a:graphicData uri="http://schemas.openxmlformats.org/drawingml/2006/table">
            <a:tbl>
              <a:tblPr/>
              <a:tblGrid>
                <a:gridCol w="2328863">
                  <a:extLst>
                    <a:ext uri="{9D8B030D-6E8A-4147-A177-3AD203B41FA5}">
                      <a16:colId xmlns:a16="http://schemas.microsoft.com/office/drawing/2014/main" val="10553"/>
                    </a:ext>
                  </a:extLst>
                </a:gridCol>
              </a:tblGrid>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A.18h</a:t>
                      </a:r>
                      <a:r>
                        <a:rPr lang="zh-CN" altLang="zh-CN" sz="2400" b="0" i="0" u="none">
                          <a:solidFill>
                            <a:srgbClr val="000000"/>
                          </a:solidFill>
                          <a:effectLst/>
                          <a:latin typeface="白正" pitchFamily="24"/>
                          <a:ea typeface="宋体" pitchFamily="24"/>
                        </a:rPr>
                        <a:t>，</a:t>
                      </a:r>
                      <a:r>
                        <a:rPr lang="en-US" altLang="zh-CN" sz="2400" b="0" i="0" u="none">
                          <a:solidFill>
                            <a:srgbClr val="000000"/>
                          </a:solidFill>
                          <a:effectLst/>
                          <a:latin typeface="Times New Roman" pitchFamily="24"/>
                          <a:ea typeface="Times New Roman" pitchFamily="24"/>
                        </a:rPr>
                        <a:t>16.5h</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331"/>
                  </a:ext>
                </a:extLst>
              </a:tr>
              <a:tr h="370840">
                <a:tc>
                  <a:txBody>
                    <a:bodyPr/>
                    <a:lstStyle/>
                    <a:p>
                      <a:pPr marL="0" indent="0" algn="l" eaLnBrk="1" fontAlgn="ctr" latinLnBrk="0" hangingPunct="0">
                        <a:lnSpc>
                          <a:spcPct val="129999"/>
                        </a:lnSpc>
                      </a:pPr>
                      <a:r>
                        <a:rPr lang="en-US" altLang="zh-CN" sz="2400" b="0" i="0" u="none" dirty="0">
                          <a:solidFill>
                            <a:srgbClr val="000000"/>
                          </a:solidFill>
                          <a:effectLst/>
                          <a:latin typeface="Times New Roman" pitchFamily="24"/>
                          <a:ea typeface="Times New Roman" pitchFamily="24"/>
                        </a:rPr>
                        <a:t>B.18h</a:t>
                      </a:r>
                      <a:r>
                        <a:rPr lang="zh-CN" altLang="zh-CN" sz="2400" b="0" i="0" u="none" dirty="0">
                          <a:solidFill>
                            <a:srgbClr val="000000"/>
                          </a:solidFill>
                          <a:effectLst/>
                          <a:latin typeface="白正" pitchFamily="24"/>
                          <a:ea typeface="宋体" pitchFamily="24"/>
                        </a:rPr>
                        <a:t>，</a:t>
                      </a:r>
                      <a:r>
                        <a:rPr lang="en-US" altLang="zh-CN" sz="2400" b="0" i="0" u="none" dirty="0">
                          <a:solidFill>
                            <a:srgbClr val="000000"/>
                          </a:solidFill>
                          <a:effectLst/>
                          <a:latin typeface="Times New Roman" pitchFamily="24"/>
                          <a:ea typeface="Times New Roman" pitchFamily="24"/>
                        </a:rPr>
                        <a:t>7.5h</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332"/>
                  </a:ext>
                </a:extLst>
              </a:tr>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C.7h</a:t>
                      </a:r>
                      <a:r>
                        <a:rPr lang="zh-CN" altLang="zh-CN" sz="2400" b="0" i="0" u="none">
                          <a:solidFill>
                            <a:srgbClr val="000000"/>
                          </a:solidFill>
                          <a:effectLst/>
                          <a:latin typeface="白正" pitchFamily="24"/>
                          <a:ea typeface="宋体" pitchFamily="24"/>
                        </a:rPr>
                        <a:t>，</a:t>
                      </a:r>
                      <a:r>
                        <a:rPr lang="en-US" altLang="zh-CN" sz="2400" b="0" i="0" u="none">
                          <a:solidFill>
                            <a:srgbClr val="000000"/>
                          </a:solidFill>
                          <a:effectLst/>
                          <a:latin typeface="Times New Roman" pitchFamily="24"/>
                          <a:ea typeface="Times New Roman" pitchFamily="24"/>
                        </a:rPr>
                        <a:t>8h</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333"/>
                  </a:ext>
                </a:extLst>
              </a:tr>
              <a:tr h="370840">
                <a:tc>
                  <a:txBody>
                    <a:bodyPr/>
                    <a:lstStyle/>
                    <a:p>
                      <a:pPr marL="0" indent="0" algn="l" eaLnBrk="1" fontAlgn="ctr" latinLnBrk="0" hangingPunct="0">
                        <a:lnSpc>
                          <a:spcPct val="129999"/>
                        </a:lnSpc>
                      </a:pPr>
                      <a:r>
                        <a:rPr lang="en-US" altLang="zh-CN" sz="2400" b="0" i="0" u="none" dirty="0">
                          <a:solidFill>
                            <a:srgbClr val="000000"/>
                          </a:solidFill>
                          <a:effectLst/>
                          <a:latin typeface="Times New Roman" pitchFamily="24"/>
                          <a:ea typeface="Times New Roman" pitchFamily="24"/>
                        </a:rPr>
                        <a:t>D.7h</a:t>
                      </a:r>
                      <a:r>
                        <a:rPr lang="zh-CN" altLang="zh-CN" sz="2400" b="0" i="0" u="none" dirty="0">
                          <a:solidFill>
                            <a:srgbClr val="000000"/>
                          </a:solidFill>
                          <a:effectLst/>
                          <a:latin typeface="白正" pitchFamily="24"/>
                          <a:ea typeface="宋体" pitchFamily="24"/>
                        </a:rPr>
                        <a:t>，</a:t>
                      </a:r>
                      <a:r>
                        <a:rPr lang="en-US" altLang="zh-CN" sz="2400" b="0" i="0" u="none" dirty="0">
                          <a:solidFill>
                            <a:srgbClr val="000000"/>
                          </a:solidFill>
                          <a:effectLst/>
                          <a:latin typeface="Times New Roman" pitchFamily="24"/>
                          <a:ea typeface="Times New Roman" pitchFamily="24"/>
                        </a:rPr>
                        <a:t>7.5h</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334"/>
                  </a:ext>
                </a:extLst>
              </a:tr>
            </a:tbl>
          </a:graphicData>
        </a:graphic>
      </p:graphicFrame>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4269" name="yt_shape_14269"/>
          <p:cNvSpPr txBox="1"/>
          <p:nvPr/>
        </p:nvSpPr>
        <p:spPr>
          <a:xfrm>
            <a:off x="540119" y="1844824"/>
            <a:ext cx="11111999" cy="2829172"/>
          </a:xfrm>
          <a:prstGeom prst="rect">
            <a:avLst/>
          </a:prstGeom>
        </p:spPr>
        <p:txBody>
          <a:bodyPr vert="horz" wrap="square" lIns="0" tIns="0" rIns="0" bIns="0" rtlCol="0">
            <a:spAutoFit/>
          </a:bodyPr>
          <a:lstStyle/>
          <a:p>
            <a:pPr algn="l" eaLnBrk="1" latinLnBrk="0" hangingPunct="0">
              <a:lnSpc>
                <a:spcPct val="129999"/>
              </a:lnSpc>
            </a:pPr>
            <a:r>
              <a:rPr lang="zh-CN" altLang="zh-CN" sz="2400" b="0" i="0" u="none" dirty="0">
                <a:solidFill>
                  <a:srgbClr val="D5004A"/>
                </a:solidFill>
                <a:effectLst/>
                <a:latin typeface="白正" pitchFamily="24"/>
                <a:ea typeface="黑体" pitchFamily="24"/>
              </a:rPr>
              <a:t>【思路分析】</a:t>
            </a:r>
            <a:r>
              <a:rPr lang="zh-CN" altLang="zh-CN" sz="2400" b="0" i="0" u="none" dirty="0">
                <a:solidFill>
                  <a:srgbClr val="000000"/>
                </a:solidFill>
                <a:effectLst/>
                <a:latin typeface="白正" pitchFamily="24"/>
                <a:ea typeface="楷体" pitchFamily="24"/>
              </a:rPr>
              <a:t>由统计表给出的数据可知阅读课外书籍的时间为</a:t>
            </a:r>
            <a:r>
              <a:rPr lang="en-US" altLang="zh-CN" sz="2400" b="0" i="0" u="none" dirty="0">
                <a:solidFill>
                  <a:srgbClr val="000000"/>
                </a:solidFill>
                <a:effectLst/>
                <a:latin typeface="Times New Roman" pitchFamily="24"/>
                <a:ea typeface="Times New Roman" pitchFamily="24"/>
              </a:rPr>
              <a:t>7h</a:t>
            </a:r>
            <a:r>
              <a:rPr lang="zh-CN" altLang="zh-CN" sz="2400" b="0" i="0" u="none" dirty="0">
                <a:solidFill>
                  <a:srgbClr val="000000"/>
                </a:solidFill>
                <a:effectLst/>
                <a:latin typeface="白正" pitchFamily="24"/>
                <a:ea typeface="楷体" pitchFamily="24"/>
              </a:rPr>
              <a:t>的有</a:t>
            </a:r>
            <a:r>
              <a:rPr lang="en-US" altLang="zh-CN" sz="2400" b="0" i="0" u="none" dirty="0">
                <a:solidFill>
                  <a:srgbClr val="000000"/>
                </a:solidFill>
                <a:effectLst/>
                <a:latin typeface="Times New Roman" pitchFamily="24"/>
                <a:ea typeface="Times New Roman" pitchFamily="24"/>
              </a:rPr>
              <a:t>18</a:t>
            </a:r>
            <a:r>
              <a:rPr lang="zh-CN" altLang="zh-CN" sz="2400" b="0" i="0" u="none" dirty="0">
                <a:solidFill>
                  <a:srgbClr val="000000"/>
                </a:solidFill>
                <a:effectLst/>
                <a:latin typeface="白正" pitchFamily="24"/>
                <a:ea typeface="楷体" pitchFamily="24"/>
              </a:rPr>
              <a:t>人，出现的次数最多，所以众数是</a:t>
            </a:r>
            <a:r>
              <a:rPr lang="en-US" altLang="zh-CN" sz="2400" b="0" i="0" u="none" dirty="0">
                <a:solidFill>
                  <a:srgbClr val="000000"/>
                </a:solidFill>
                <a:effectLst/>
                <a:latin typeface="Times New Roman" pitchFamily="24"/>
                <a:ea typeface="Times New Roman" pitchFamily="24"/>
              </a:rPr>
              <a:t>7h</a:t>
            </a:r>
            <a:r>
              <a:rPr lang="zh-CN" altLang="zh-CN" sz="2400" b="0" i="0" u="none" dirty="0">
                <a:solidFill>
                  <a:srgbClr val="000000"/>
                </a:solidFill>
                <a:effectLst/>
                <a:latin typeface="白正" pitchFamily="24"/>
                <a:ea typeface="楷体" pitchFamily="24"/>
              </a:rPr>
              <a:t>，因为有</a:t>
            </a:r>
            <a:r>
              <a:rPr lang="en-US" altLang="zh-CN" sz="2400" b="0" i="0" u="none" dirty="0">
                <a:solidFill>
                  <a:srgbClr val="000000"/>
                </a:solidFill>
                <a:effectLst/>
                <a:latin typeface="Times New Roman" pitchFamily="24"/>
                <a:ea typeface="Times New Roman" pitchFamily="24"/>
              </a:rPr>
              <a:t>50</a:t>
            </a:r>
            <a:r>
              <a:rPr lang="zh-CN" altLang="zh-CN" sz="2400" b="0" i="0" u="none" dirty="0">
                <a:solidFill>
                  <a:srgbClr val="000000"/>
                </a:solidFill>
                <a:effectLst/>
                <a:latin typeface="白正" pitchFamily="24"/>
                <a:ea typeface="楷体" pitchFamily="24"/>
              </a:rPr>
              <a:t>个学生，所以第</a:t>
            </a:r>
            <a:r>
              <a:rPr lang="en-US" altLang="zh-CN" sz="2400" b="0" i="0" u="none" dirty="0">
                <a:solidFill>
                  <a:srgbClr val="000000"/>
                </a:solidFill>
                <a:effectLst/>
                <a:latin typeface="Times New Roman" pitchFamily="24"/>
                <a:ea typeface="Times New Roman" pitchFamily="24"/>
              </a:rPr>
              <a:t>25</a:t>
            </a:r>
            <a:r>
              <a:rPr lang="zh-CN" altLang="zh-CN" sz="2400" b="0" i="0" u="none" dirty="0">
                <a:solidFill>
                  <a:srgbClr val="000000"/>
                </a:solidFill>
                <a:effectLst/>
                <a:latin typeface="白正" pitchFamily="24"/>
                <a:ea typeface="楷体" pitchFamily="24"/>
              </a:rPr>
              <a:t>，</a:t>
            </a:r>
            <a:r>
              <a:rPr lang="en-US" altLang="zh-CN" sz="2400" b="0" i="0" u="none" dirty="0">
                <a:solidFill>
                  <a:srgbClr val="000000"/>
                </a:solidFill>
                <a:effectLst/>
                <a:latin typeface="Times New Roman" pitchFamily="24"/>
                <a:ea typeface="Times New Roman" pitchFamily="24"/>
              </a:rPr>
              <a:t>26</a:t>
            </a:r>
            <a:r>
              <a:rPr lang="zh-CN" altLang="zh-CN" sz="2400" b="0" i="0" u="none" dirty="0">
                <a:solidFill>
                  <a:srgbClr val="000000"/>
                </a:solidFill>
                <a:effectLst/>
                <a:latin typeface="白正" pitchFamily="24"/>
                <a:ea typeface="楷体" pitchFamily="24"/>
              </a:rPr>
              <a:t>个数的平均数是中位数，又因为第</a:t>
            </a:r>
            <a:r>
              <a:rPr lang="en-US" altLang="zh-CN" sz="2400" b="0" i="0" u="none" dirty="0">
                <a:solidFill>
                  <a:srgbClr val="000000"/>
                </a:solidFill>
                <a:effectLst/>
                <a:latin typeface="Times New Roman" pitchFamily="24"/>
                <a:ea typeface="Times New Roman" pitchFamily="24"/>
              </a:rPr>
              <a:t>25</a:t>
            </a:r>
            <a:r>
              <a:rPr lang="zh-CN" altLang="zh-CN" sz="2400" b="0" i="0" u="none" dirty="0">
                <a:solidFill>
                  <a:srgbClr val="000000"/>
                </a:solidFill>
                <a:effectLst/>
                <a:latin typeface="白正" pitchFamily="24"/>
                <a:ea typeface="楷体" pitchFamily="24"/>
              </a:rPr>
              <a:t>，</a:t>
            </a:r>
            <a:r>
              <a:rPr lang="en-US" altLang="zh-CN" sz="2400" b="0" i="0" u="none" dirty="0">
                <a:solidFill>
                  <a:srgbClr val="000000"/>
                </a:solidFill>
                <a:effectLst/>
                <a:latin typeface="Times New Roman" pitchFamily="24"/>
                <a:ea typeface="Times New Roman" pitchFamily="24"/>
              </a:rPr>
              <a:t>26</a:t>
            </a:r>
            <a:r>
              <a:rPr lang="zh-CN" altLang="zh-CN" sz="2400" b="0" i="0" u="none" dirty="0">
                <a:solidFill>
                  <a:srgbClr val="000000"/>
                </a:solidFill>
                <a:effectLst/>
                <a:latin typeface="白正" pitchFamily="24"/>
                <a:ea typeface="楷体" pitchFamily="24"/>
              </a:rPr>
              <a:t>个数分别是</a:t>
            </a:r>
            <a:r>
              <a:rPr lang="en-US" altLang="zh-CN" sz="2400" b="0" i="0" u="none" dirty="0">
                <a:solidFill>
                  <a:srgbClr val="000000"/>
                </a:solidFill>
                <a:effectLst/>
                <a:latin typeface="Times New Roman" pitchFamily="24"/>
                <a:ea typeface="Times New Roman" pitchFamily="24"/>
              </a:rPr>
              <a:t>7</a:t>
            </a:r>
            <a:r>
              <a:rPr lang="zh-CN" altLang="zh-CN" sz="2400" b="0" i="0" u="none" dirty="0">
                <a:solidFill>
                  <a:srgbClr val="000000"/>
                </a:solidFill>
                <a:effectLst/>
                <a:latin typeface="白正" pitchFamily="24"/>
                <a:ea typeface="楷体" pitchFamily="24"/>
              </a:rPr>
              <a:t>，</a:t>
            </a:r>
            <a:r>
              <a:rPr lang="en-US" altLang="zh-CN" sz="2400" b="0" i="0" u="none" dirty="0">
                <a:solidFill>
                  <a:srgbClr val="000000"/>
                </a:solidFill>
                <a:effectLst/>
                <a:latin typeface="Times New Roman" pitchFamily="24"/>
                <a:ea typeface="Times New Roman" pitchFamily="24"/>
              </a:rPr>
              <a:t>8</a:t>
            </a:r>
            <a:r>
              <a:rPr lang="zh-CN" altLang="zh-CN" sz="2400" b="0" i="0" u="none" dirty="0">
                <a:solidFill>
                  <a:srgbClr val="000000"/>
                </a:solidFill>
                <a:effectLst/>
                <a:latin typeface="白正" pitchFamily="24"/>
                <a:ea typeface="楷体" pitchFamily="24"/>
              </a:rPr>
              <a:t>，所以中位数是</a:t>
            </a:r>
            <a:r>
              <a:rPr lang="en-US" altLang="zh-CN" sz="2400" b="0" i="0" u="none" dirty="0">
                <a:solidFill>
                  <a:srgbClr val="000000"/>
                </a:solidFill>
                <a:effectLst/>
                <a:latin typeface="Times New Roman" pitchFamily="24"/>
                <a:ea typeface="Times New Roman" pitchFamily="24"/>
              </a:rPr>
              <a:t>7.5h.</a:t>
            </a:r>
          </a:p>
          <a:p>
            <a:pPr algn="l" eaLnBrk="1" latinLnBrk="0" hangingPunct="0">
              <a:lnSpc>
                <a:spcPct val="129999"/>
              </a:lnSpc>
            </a:pPr>
            <a:r>
              <a:rPr lang="zh-CN" altLang="zh-CN" sz="2400" b="0" i="0" u="none" dirty="0">
                <a:solidFill>
                  <a:srgbClr val="D5004A"/>
                </a:solidFill>
                <a:effectLst/>
                <a:latin typeface="白正" pitchFamily="24"/>
                <a:ea typeface="黑体" pitchFamily="24"/>
              </a:rPr>
              <a:t>【自主解答】</a:t>
            </a:r>
            <a:r>
              <a:rPr lang="en-US" altLang="zh-CN" sz="2400" b="0" i="0" u="none" dirty="0">
                <a:solidFill>
                  <a:srgbClr val="000000"/>
                </a:solidFill>
                <a:effectLst/>
                <a:latin typeface="Times New Roman" pitchFamily="24"/>
                <a:ea typeface="Times New Roman" pitchFamily="24"/>
              </a:rPr>
              <a:t> </a:t>
            </a:r>
            <a:r>
              <a:rPr lang="en-US" altLang="zh-CN" sz="2400" b="1" u="none" dirty="0">
                <a:solidFill>
                  <a:srgbClr val="000000"/>
                </a:solidFill>
                <a:effectLst/>
                <a:latin typeface="Times New Roman" pitchFamily="24"/>
                <a:ea typeface="Times New Roman" pitchFamily="24"/>
              </a:rPr>
              <a:t>D</a:t>
            </a:r>
          </a:p>
          <a:p>
            <a:pPr algn="l" eaLnBrk="1" latinLnBrk="0" hangingPunct="0">
              <a:lnSpc>
                <a:spcPct val="129999"/>
              </a:lnSpc>
            </a:pPr>
            <a:r>
              <a:rPr lang="zh-CN" altLang="zh-CN" sz="2400" b="0" i="0" u="none" dirty="0">
                <a:solidFill>
                  <a:srgbClr val="D5004A"/>
                </a:solidFill>
                <a:effectLst/>
                <a:latin typeface="白正" pitchFamily="24"/>
                <a:ea typeface="黑体" pitchFamily="24"/>
              </a:rPr>
              <a:t>【方法归纳】</a:t>
            </a:r>
            <a:r>
              <a:rPr lang="zh-CN" altLang="zh-CN" sz="2400" b="0" i="0" u="none" dirty="0">
                <a:solidFill>
                  <a:srgbClr val="000000"/>
                </a:solidFill>
                <a:effectLst/>
                <a:latin typeface="白正" pitchFamily="24"/>
                <a:ea typeface="楷体" pitchFamily="24"/>
              </a:rPr>
              <a:t>注意找中位数的时候一定要先排好顺序，然后再根据数据个数是奇数或偶数个来确定中位数</a:t>
            </a:r>
            <a:r>
              <a:rPr lang="en-US" altLang="zh-CN" sz="2400" b="0" i="0" u="none" dirty="0">
                <a:solidFill>
                  <a:srgbClr val="000000"/>
                </a:solidFill>
                <a:effectLst/>
                <a:latin typeface="Times New Roman" pitchFamily="24"/>
                <a:ea typeface="Times New Roman" pitchFamily="24"/>
              </a:rPr>
              <a:t>.</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4273" name="yt_shape_14273"/>
          <p:cNvSpPr txBox="1"/>
          <p:nvPr/>
        </p:nvSpPr>
        <p:spPr>
          <a:xfrm>
            <a:off x="540000" y="1785050"/>
            <a:ext cx="4138505" cy="597664"/>
          </a:xfrm>
          <a:prstGeom prst="rect">
            <a:avLst/>
          </a:prstGeom>
        </p:spPr>
        <p:txBody>
          <a:bodyPr vert="horz" wrap="none" lIns="0" tIns="0" rIns="0" bIns="0" rtlCol="0">
            <a:spAutoFit/>
          </a:bodyPr>
          <a:lstStyle/>
          <a:p>
            <a:pPr algn="l" eaLnBrk="1" latinLnBrk="0" hangingPunct="0">
              <a:lnSpc>
                <a:spcPct val="129999"/>
              </a:lnSpc>
            </a:pPr>
            <a:r>
              <a:rPr lang="en-US" altLang="zh-CN" sz="3250" b="0" i="0" u="none" spc="-3250">
                <a:solidFill>
                  <a:srgbClr val="1EE3CF"/>
                </a:solidFill>
                <a:effectLst/>
                <a:latin typeface="白正" pitchFamily="32"/>
                <a:ea typeface="宋体" pitchFamily="32"/>
              </a:rPr>
              <a:t> </a:t>
            </a:r>
            <a:r>
              <a:rPr lang="en-US" altLang="zh-CN" sz="3250" b="0" i="0" u="none" spc="31534">
                <a:solidFill>
                  <a:srgbClr val="1EE3CF"/>
                </a:solidFill>
                <a:effectLst/>
                <a:latin typeface="白正" pitchFamily="32"/>
                <a:ea typeface="宋体" pitchFamily="32"/>
              </a:rPr>
              <a:t> </a:t>
            </a:r>
          </a:p>
        </p:txBody>
      </p:sp>
      <p:pic>
        <p:nvPicPr>
          <p:cNvPr id="14272" name="yt_image_14272" title="H_51.39">
            <a:extLst>
              <a:ext uri="">
                <a16:creationId xmlns:a16="http://schemas.microsoft.com/office/drawing/2014/main" xmlns:a14="http://schemas.microsoft.com/office/drawing/2010/main" xmlns:p14="http://schemas.microsoft.com/office/powerpoint/2010/main" xmlns="" id="{5351258F-BC95-41E6-9372-C2FE361B0291}"/>
              </a:ext>
            </a:extLst>
          </p:cNvPr>
          <p:cNvPicPr>
            <a:picLocks noChangeAspect="1" noChangeArrowheads="1"/>
          </p:cNvPicPr>
          <p:nvPr/>
        </p:nvPicPr>
        <p:blipFill>
          <a:blip r:embed="rId2" cstate="print"/>
          <a:srcRect/>
          <a:stretch>
            <a:fillRect/>
          </a:stretch>
        </p:blipFill>
        <p:spPr bwMode="auto">
          <a:xfrm>
            <a:off x="540000" y="1785050"/>
            <a:ext cx="4105485" cy="652653"/>
          </a:xfrm>
          <a:prstGeom prst="rect">
            <a:avLst/>
          </a:prstGeom>
          <a:noFill/>
          <a:extLst>
            <a:ext uri="{909E8E84-426E-40DD-AFC4-6F175D3DCCD1}">
              <a14:hiddenFill xmlns:a14="http://schemas.microsoft.com/office/drawing/2010/main">
                <a:solidFill>
                  <a:srgbClr val="FFFFFF"/>
                </a:solidFill>
              </a14:hiddenFill>
            </a:ext>
          </a:extLst>
        </p:spPr>
      </p:pic>
      <p:sp>
        <p:nvSpPr>
          <p:cNvPr id="14275" name="yt_shape_14275"/>
          <p:cNvSpPr txBox="1"/>
          <p:nvPr/>
        </p:nvSpPr>
        <p:spPr>
          <a:xfrm>
            <a:off x="540000" y="2488347"/>
            <a:ext cx="2600071" cy="453522"/>
          </a:xfrm>
          <a:prstGeom prst="rect">
            <a:avLst/>
          </a:prstGeom>
        </p:spPr>
        <p:txBody>
          <a:bodyPr vert="horz" wrap="none" lIns="0" tIns="0" rIns="0" bIns="0" rtlCol="0">
            <a:spAutoFit/>
          </a:bodyPr>
          <a:lstStyle/>
          <a:p>
            <a:pPr algn="l" eaLnBrk="1" latinLnBrk="0" hangingPunct="0">
              <a:lnSpc>
                <a:spcPct val="129999"/>
              </a:lnSpc>
            </a:pPr>
            <a:r>
              <a:rPr lang="zh-CN" altLang="zh-CN" sz="2500" b="0" i="0" u="none" spc="-2500">
                <a:noFill/>
                <a:effectLst/>
                <a:latin typeface="Times New Roman" pitchFamily="25"/>
                <a:ea typeface="Times New Roman" pitchFamily="25"/>
                <a:sym typeface="Finished"/>
              </a:rPr>
              <a:t>⁠</a:t>
            </a:r>
            <a:r>
              <a:rPr lang="en-US" altLang="zh-CN" sz="2400" b="0" i="0" u="none">
                <a:solidFill>
                  <a:srgbClr val="1EE3CF"/>
                </a:solidFill>
                <a:effectLst/>
                <a:latin typeface="Times New Roman" pitchFamily="24"/>
                <a:ea typeface="宋体" pitchFamily="24"/>
                <a:sym typeface=""/>
              </a:rPr>
              <a:t>                 </a:t>
            </a:r>
            <a:r>
              <a:rPr lang="en-US" altLang="zh-CN" sz="1900" b="0" i="0" u="none">
                <a:solidFill>
                  <a:srgbClr val="1EE3CF"/>
                </a:solidFill>
                <a:effectLst/>
                <a:latin typeface="Times New Roman" pitchFamily="19"/>
                <a:ea typeface="宋体" pitchFamily="19"/>
                <a:sym typeface=""/>
              </a:rPr>
              <a:t> </a:t>
            </a:r>
            <a:r>
              <a:rPr lang="zh-CN" altLang="zh-CN" sz="2400" b="0" i="0" u="none" spc="-2400">
                <a:noFill/>
                <a:effectLst/>
                <a:latin typeface="Times New Roman" pitchFamily="24"/>
                <a:ea typeface="Times New Roman" pitchFamily="24"/>
              </a:rPr>
              <a:t>⁠</a:t>
            </a:r>
            <a:r>
              <a:rPr lang="zh-CN" altLang="zh-CN" sz="2400" b="0" i="0" u="none">
                <a:solidFill>
                  <a:srgbClr val="000000"/>
                </a:solidFill>
                <a:effectLst/>
                <a:latin typeface="白正" pitchFamily="24"/>
                <a:ea typeface="宋体" pitchFamily="24"/>
              </a:rPr>
              <a:t>　</a:t>
            </a:r>
            <a:r>
              <a:rPr lang="zh-CN" altLang="zh-CN" sz="2400" b="0" i="0" u="none">
                <a:solidFill>
                  <a:srgbClr val="000000"/>
                </a:solidFill>
                <a:effectLst/>
                <a:latin typeface="白正" pitchFamily="24"/>
                <a:ea typeface="黑体" pitchFamily="24"/>
              </a:rPr>
              <a:t>中位数</a:t>
            </a:r>
          </a:p>
        </p:txBody>
      </p:sp>
      <p:sp>
        <p:nvSpPr>
          <p:cNvPr id="14276" name="yt_shape_14276"/>
          <p:cNvSpPr txBox="1"/>
          <p:nvPr/>
        </p:nvSpPr>
        <p:spPr>
          <a:xfrm>
            <a:off x="540000" y="2992657"/>
            <a:ext cx="10746532" cy="428515"/>
          </a:xfrm>
          <a:prstGeom prst="rect">
            <a:avLst/>
          </a:prstGeom>
        </p:spPr>
        <p:txBody>
          <a:bodyPr vert="horz" wrap="non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1.</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楷体" pitchFamily="24"/>
              </a:rPr>
              <a:t>苏州市中考</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宋体" pitchFamily="24"/>
              </a:rPr>
              <a:t>有一组数据：</a:t>
            </a:r>
            <a:r>
              <a:rPr lang="en-US" altLang="zh-CN" sz="2400" b="0" i="0" u="none">
                <a:solidFill>
                  <a:srgbClr val="000000"/>
                </a:solidFill>
                <a:effectLst/>
                <a:latin typeface="Times New Roman" pitchFamily="24"/>
                <a:ea typeface="Times New Roman" pitchFamily="24"/>
              </a:rPr>
              <a:t>2</a:t>
            </a:r>
            <a:r>
              <a:rPr lang="zh-CN" altLang="zh-CN" sz="2400" b="0" i="0" u="none">
                <a:solidFill>
                  <a:srgbClr val="000000"/>
                </a:solidFill>
                <a:effectLst/>
                <a:latin typeface="白正" pitchFamily="24"/>
                <a:ea typeface="宋体" pitchFamily="24"/>
              </a:rPr>
              <a:t>，</a:t>
            </a:r>
            <a:r>
              <a:rPr lang="en-US" altLang="zh-CN" sz="2400" b="0" i="0" u="none">
                <a:solidFill>
                  <a:srgbClr val="000000"/>
                </a:solidFill>
                <a:effectLst/>
                <a:latin typeface="Times New Roman" pitchFamily="24"/>
                <a:ea typeface="Times New Roman" pitchFamily="24"/>
              </a:rPr>
              <a:t>2</a:t>
            </a:r>
            <a:r>
              <a:rPr lang="zh-CN" altLang="zh-CN" sz="2400" b="0" i="0" u="none">
                <a:solidFill>
                  <a:srgbClr val="000000"/>
                </a:solidFill>
                <a:effectLst/>
                <a:latin typeface="白正" pitchFamily="24"/>
                <a:ea typeface="宋体" pitchFamily="24"/>
              </a:rPr>
              <a:t>，</a:t>
            </a:r>
            <a:r>
              <a:rPr lang="en-US" altLang="zh-CN" sz="2400" b="0" i="0" u="none">
                <a:solidFill>
                  <a:srgbClr val="000000"/>
                </a:solidFill>
                <a:effectLst/>
                <a:latin typeface="Times New Roman" pitchFamily="24"/>
                <a:ea typeface="Times New Roman" pitchFamily="24"/>
              </a:rPr>
              <a:t>4</a:t>
            </a:r>
            <a:r>
              <a:rPr lang="zh-CN" altLang="zh-CN" sz="2400" b="0" i="0" u="none">
                <a:solidFill>
                  <a:srgbClr val="000000"/>
                </a:solidFill>
                <a:effectLst/>
                <a:latin typeface="白正" pitchFamily="24"/>
                <a:ea typeface="宋体" pitchFamily="24"/>
              </a:rPr>
              <a:t>，</a:t>
            </a:r>
            <a:r>
              <a:rPr lang="en-US" altLang="zh-CN" sz="2400" b="0" i="0" u="none">
                <a:solidFill>
                  <a:srgbClr val="000000"/>
                </a:solidFill>
                <a:effectLst/>
                <a:latin typeface="Times New Roman" pitchFamily="24"/>
                <a:ea typeface="Times New Roman" pitchFamily="24"/>
              </a:rPr>
              <a:t>5</a:t>
            </a:r>
            <a:r>
              <a:rPr lang="zh-CN" altLang="zh-CN" sz="2400" b="0" i="0" u="none">
                <a:solidFill>
                  <a:srgbClr val="000000"/>
                </a:solidFill>
                <a:effectLst/>
                <a:latin typeface="白正" pitchFamily="24"/>
                <a:ea typeface="宋体" pitchFamily="24"/>
              </a:rPr>
              <a:t>，</a:t>
            </a:r>
            <a:r>
              <a:rPr lang="en-US" altLang="zh-CN" sz="2400" b="0" i="0" u="none">
                <a:solidFill>
                  <a:srgbClr val="000000"/>
                </a:solidFill>
                <a:effectLst/>
                <a:latin typeface="Times New Roman" pitchFamily="24"/>
                <a:ea typeface="Times New Roman" pitchFamily="24"/>
              </a:rPr>
              <a:t>7</a:t>
            </a:r>
            <a:r>
              <a:rPr lang="zh-CN" altLang="zh-CN" sz="2400" b="0" i="0" u="none">
                <a:solidFill>
                  <a:srgbClr val="000000"/>
                </a:solidFill>
                <a:effectLst/>
                <a:latin typeface="白正" pitchFamily="24"/>
                <a:ea typeface="宋体" pitchFamily="24"/>
              </a:rPr>
              <a:t>，这组数据的中位数为</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宋体" pitchFamily="24"/>
              </a:rPr>
              <a:t>　</a:t>
            </a:r>
            <a:r>
              <a:rPr lang="en-US" altLang="zh-CN" sz="2400" b="0" i="0" u="none">
                <a:solidFill>
                  <a:srgbClr val="FF0000">
                    <a:alpha val="0"/>
                  </a:srgbClr>
                </a:solidFill>
                <a:effectLst/>
                <a:latin typeface="Times New Roman" pitchFamily="24"/>
                <a:ea typeface="Times New Roman" pitchFamily="24"/>
              </a:rPr>
              <a:t>B</a:t>
            </a:r>
            <a:r>
              <a:rPr lang="zh-CN" altLang="zh-CN" sz="2400" b="0" i="0" u="none">
                <a:solidFill>
                  <a:srgbClr val="000000"/>
                </a:solidFill>
                <a:effectLst/>
                <a:latin typeface="白正" pitchFamily="24"/>
                <a:ea typeface="宋体" pitchFamily="24"/>
              </a:rPr>
              <a:t>　</a:t>
            </a:r>
            <a:r>
              <a:rPr lang="zh-CN" altLang="zh-CN" sz="2400" b="0" i="0" u="none">
                <a:solidFill>
                  <a:srgbClr val="000000"/>
                </a:solidFill>
                <a:effectLst/>
                <a:latin typeface="宋体" pitchFamily="24"/>
                <a:ea typeface="宋体" pitchFamily="24"/>
              </a:rPr>
              <a:t>）</a:t>
            </a:r>
          </a:p>
        </p:txBody>
      </p:sp>
      <p:graphicFrame>
        <p:nvGraphicFramePr>
          <p:cNvPr id="14277" name="yt_table_14277" title="H_37.44">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120461570"/>
              </p:ext>
            </p:extLst>
          </p:nvPr>
        </p:nvGraphicFramePr>
        <p:xfrm>
          <a:off x="540000" y="3471960"/>
          <a:ext cx="7352666" cy="475488"/>
        </p:xfrm>
        <a:graphic>
          <a:graphicData uri="http://schemas.openxmlformats.org/drawingml/2006/table">
            <a:tbl>
              <a:tblPr/>
              <a:tblGrid>
                <a:gridCol w="2118043">
                  <a:extLst>
                    <a:ext uri="{9D8B030D-6E8A-4147-A177-3AD203B41FA5}">
                      <a16:colId xmlns:a16="http://schemas.microsoft.com/office/drawing/2014/main" val="10554"/>
                    </a:ext>
                  </a:extLst>
                </a:gridCol>
                <a:gridCol w="2100580">
                  <a:extLst>
                    <a:ext uri="{9D8B030D-6E8A-4147-A177-3AD203B41FA5}">
                      <a16:colId xmlns:a16="http://schemas.microsoft.com/office/drawing/2014/main" val="10555"/>
                    </a:ext>
                  </a:extLst>
                </a:gridCol>
                <a:gridCol w="2100580">
                  <a:extLst>
                    <a:ext uri="{9D8B030D-6E8A-4147-A177-3AD203B41FA5}">
                      <a16:colId xmlns:a16="http://schemas.microsoft.com/office/drawing/2014/main" val="10556"/>
                    </a:ext>
                  </a:extLst>
                </a:gridCol>
                <a:gridCol w="1033463">
                  <a:extLst>
                    <a:ext uri="{9D8B030D-6E8A-4147-A177-3AD203B41FA5}">
                      <a16:colId xmlns:a16="http://schemas.microsoft.com/office/drawing/2014/main" val="10557"/>
                    </a:ext>
                  </a:extLst>
                </a:gridCol>
              </a:tblGrid>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A.2</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B.4</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C.5</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D.7</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335"/>
                  </a:ext>
                </a:extLst>
              </a:tr>
            </a:tbl>
          </a:graphicData>
        </a:graphic>
      </p:graphicFrame>
      <p:sp>
        <p:nvSpPr>
          <p:cNvPr id="14279" name="yt_shape_14279"/>
          <p:cNvSpPr txBox="1"/>
          <p:nvPr/>
        </p:nvSpPr>
        <p:spPr>
          <a:xfrm>
            <a:off x="540119" y="3998131"/>
            <a:ext cx="11111999" cy="908647"/>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2.</a:t>
            </a:r>
            <a:r>
              <a:rPr lang="zh-CN" altLang="zh-CN" sz="2400" b="0" i="0" u="none">
                <a:solidFill>
                  <a:srgbClr val="000000"/>
                </a:solidFill>
                <a:effectLst/>
                <a:latin typeface="白正" pitchFamily="24"/>
                <a:ea typeface="宋体" pitchFamily="24"/>
              </a:rPr>
              <a:t>某路段的一台机动车雷达测速仪记录了一段时间内通过的机动车的车速数据如下：</a:t>
            </a:r>
            <a:r>
              <a:rPr lang="en-US" altLang="zh-CN" sz="2400" b="0" i="0" u="none">
                <a:solidFill>
                  <a:srgbClr val="000000"/>
                </a:solidFill>
                <a:effectLst/>
                <a:latin typeface="Times New Roman" pitchFamily="24"/>
                <a:ea typeface="Times New Roman" pitchFamily="24"/>
              </a:rPr>
              <a:t>67</a:t>
            </a:r>
            <a:r>
              <a:rPr lang="zh-CN" altLang="zh-CN" sz="2400" b="0" i="0" u="none">
                <a:solidFill>
                  <a:srgbClr val="000000"/>
                </a:solidFill>
                <a:effectLst/>
                <a:latin typeface="白正" pitchFamily="24"/>
                <a:ea typeface="宋体" pitchFamily="24"/>
              </a:rPr>
              <a:t>，</a:t>
            </a:r>
            <a:r>
              <a:rPr lang="en-US" altLang="zh-CN" sz="2400" b="0" i="0" u="none">
                <a:solidFill>
                  <a:srgbClr val="000000"/>
                </a:solidFill>
                <a:effectLst/>
                <a:latin typeface="Times New Roman" pitchFamily="24"/>
                <a:ea typeface="Times New Roman" pitchFamily="24"/>
              </a:rPr>
              <a:t>63</a:t>
            </a:r>
            <a:r>
              <a:rPr lang="zh-CN" altLang="zh-CN" sz="2400" b="0" i="0" u="none">
                <a:solidFill>
                  <a:srgbClr val="000000"/>
                </a:solidFill>
                <a:effectLst/>
                <a:latin typeface="白正" pitchFamily="24"/>
                <a:ea typeface="宋体" pitchFamily="24"/>
              </a:rPr>
              <a:t>，</a:t>
            </a:r>
            <a:r>
              <a:rPr lang="en-US" altLang="zh-CN" sz="2400" b="0" i="0" u="none">
                <a:solidFill>
                  <a:srgbClr val="000000"/>
                </a:solidFill>
                <a:effectLst/>
                <a:latin typeface="Times New Roman" pitchFamily="24"/>
                <a:ea typeface="Times New Roman" pitchFamily="24"/>
              </a:rPr>
              <a:t>69</a:t>
            </a:r>
            <a:r>
              <a:rPr lang="zh-CN" altLang="zh-CN" sz="2400" b="0" i="0" u="none">
                <a:solidFill>
                  <a:srgbClr val="000000"/>
                </a:solidFill>
                <a:effectLst/>
                <a:latin typeface="白正" pitchFamily="24"/>
                <a:ea typeface="宋体" pitchFamily="24"/>
              </a:rPr>
              <a:t>，</a:t>
            </a:r>
            <a:r>
              <a:rPr lang="en-US" altLang="zh-CN" sz="2400" b="0" i="0" u="none">
                <a:solidFill>
                  <a:srgbClr val="000000"/>
                </a:solidFill>
                <a:effectLst/>
                <a:latin typeface="Times New Roman" pitchFamily="24"/>
                <a:ea typeface="Times New Roman" pitchFamily="24"/>
              </a:rPr>
              <a:t>55</a:t>
            </a:r>
            <a:r>
              <a:rPr lang="zh-CN" altLang="zh-CN" sz="2400" b="0" i="0" u="none">
                <a:solidFill>
                  <a:srgbClr val="000000"/>
                </a:solidFill>
                <a:effectLst/>
                <a:latin typeface="白正" pitchFamily="24"/>
                <a:ea typeface="宋体" pitchFamily="24"/>
              </a:rPr>
              <a:t>，</a:t>
            </a:r>
            <a:r>
              <a:rPr lang="en-US" altLang="zh-CN" sz="2400" b="0" i="0" u="none">
                <a:solidFill>
                  <a:srgbClr val="000000"/>
                </a:solidFill>
                <a:effectLst/>
                <a:latin typeface="Times New Roman" pitchFamily="24"/>
                <a:ea typeface="Times New Roman" pitchFamily="24"/>
              </a:rPr>
              <a:t>65</a:t>
            </a:r>
            <a:r>
              <a:rPr lang="zh-CN" altLang="zh-CN" sz="2400" b="0" i="0" u="none">
                <a:solidFill>
                  <a:srgbClr val="000000"/>
                </a:solidFill>
                <a:effectLst/>
                <a:latin typeface="白正" pitchFamily="24"/>
                <a:ea typeface="宋体" pitchFamily="24"/>
              </a:rPr>
              <a:t>，则该组数据的中位数为</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宋体" pitchFamily="24"/>
              </a:rPr>
              <a:t>　</a:t>
            </a:r>
            <a:r>
              <a:rPr lang="en-US" altLang="zh-CN" sz="2400" b="0" i="0" u="none">
                <a:solidFill>
                  <a:srgbClr val="FF0000">
                    <a:alpha val="0"/>
                  </a:srgbClr>
                </a:solidFill>
                <a:effectLst/>
                <a:latin typeface="Times New Roman" pitchFamily="24"/>
                <a:ea typeface="Times New Roman" pitchFamily="24"/>
              </a:rPr>
              <a:t>B</a:t>
            </a:r>
            <a:r>
              <a:rPr lang="zh-CN" altLang="zh-CN" sz="2400" b="0" i="0" u="none">
                <a:solidFill>
                  <a:srgbClr val="000000"/>
                </a:solidFill>
                <a:effectLst/>
                <a:latin typeface="白正" pitchFamily="24"/>
                <a:ea typeface="宋体" pitchFamily="24"/>
              </a:rPr>
              <a:t>　</a:t>
            </a:r>
            <a:r>
              <a:rPr lang="zh-CN" altLang="zh-CN" sz="2400" b="0" i="0" u="none">
                <a:solidFill>
                  <a:srgbClr val="000000"/>
                </a:solidFill>
                <a:effectLst/>
                <a:latin typeface="宋体" pitchFamily="24"/>
                <a:ea typeface="宋体" pitchFamily="24"/>
              </a:rPr>
              <a:t>）</a:t>
            </a:r>
          </a:p>
        </p:txBody>
      </p:sp>
      <p:graphicFrame>
        <p:nvGraphicFramePr>
          <p:cNvPr id="14280" name="yt_table_14280" title="H_37.44">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825804525"/>
              </p:ext>
            </p:extLst>
          </p:nvPr>
        </p:nvGraphicFramePr>
        <p:xfrm>
          <a:off x="540000" y="4957566"/>
          <a:ext cx="7505066" cy="475488"/>
        </p:xfrm>
        <a:graphic>
          <a:graphicData uri="http://schemas.openxmlformats.org/drawingml/2006/table">
            <a:tbl>
              <a:tblPr/>
              <a:tblGrid>
                <a:gridCol w="2118043">
                  <a:extLst>
                    <a:ext uri="{9D8B030D-6E8A-4147-A177-3AD203B41FA5}">
                      <a16:colId xmlns:a16="http://schemas.microsoft.com/office/drawing/2014/main" val="10558"/>
                    </a:ext>
                  </a:extLst>
                </a:gridCol>
                <a:gridCol w="2100580">
                  <a:extLst>
                    <a:ext uri="{9D8B030D-6E8A-4147-A177-3AD203B41FA5}">
                      <a16:colId xmlns:a16="http://schemas.microsoft.com/office/drawing/2014/main" val="10559"/>
                    </a:ext>
                  </a:extLst>
                </a:gridCol>
                <a:gridCol w="2100580">
                  <a:extLst>
                    <a:ext uri="{9D8B030D-6E8A-4147-A177-3AD203B41FA5}">
                      <a16:colId xmlns:a16="http://schemas.microsoft.com/office/drawing/2014/main" val="10560"/>
                    </a:ext>
                  </a:extLst>
                </a:gridCol>
                <a:gridCol w="1185863">
                  <a:extLst>
                    <a:ext uri="{9D8B030D-6E8A-4147-A177-3AD203B41FA5}">
                      <a16:colId xmlns:a16="http://schemas.microsoft.com/office/drawing/2014/main" val="10561"/>
                    </a:ext>
                  </a:extLst>
                </a:gridCol>
              </a:tblGrid>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A.63</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B.65</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C.66</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D.69</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336"/>
                  </a:ext>
                </a:extLst>
              </a:tr>
            </a:tbl>
          </a:graphicData>
        </a:graphic>
      </p:graphicFrame>
      <p:pic>
        <p:nvPicPr>
          <p:cNvPr id="3" name="yt_shape_1700218969400" title="H_28.801733">
            <a:extLst>
              <a:ext uri="{FF2B5EF4-FFF2-40B4-BE49-F238E27FC236}">
                <a16:creationId xmlns:a16="http://schemas.microsoft.com/office/drawing/2014/main" id="{E0E05742-F303-0566-8198-7A54BC7AB94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40000" y="2530024"/>
            <a:ext cx="1355917" cy="365782"/>
          </a:xfrm>
          <a:prstGeom prst="rect">
            <a:avLst/>
          </a:prstGeom>
        </p:spPr>
      </p:pic>
      <p:sp>
        <p:nvSpPr>
          <p:cNvPr id="2" name="文本框 1">
            <a:extLst>
              <a:ext uri="{FF2B5EF4-FFF2-40B4-BE49-F238E27FC236}">
                <a16:creationId xmlns:a16="http://schemas.microsoft.com/office/drawing/2014/main" id="{5E2BBD6D-8452-E65B-868B-63079CF74961}"/>
              </a:ext>
            </a:extLst>
          </p:cNvPr>
          <p:cNvSpPr txBox="1"/>
          <p:nvPr/>
        </p:nvSpPr>
        <p:spPr>
          <a:xfrm>
            <a:off x="10279789" y="2945851"/>
            <a:ext cx="3832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B</a:t>
            </a:r>
            <a:endParaRPr lang="zh-CN" altLang="en-US">
              <a:solidFill>
                <a:srgbClr val="FF0000"/>
              </a:solidFill>
            </a:endParaRPr>
          </a:p>
        </p:txBody>
      </p:sp>
      <p:sp>
        <p:nvSpPr>
          <p:cNvPr id="4" name="文本框 3">
            <a:extLst>
              <a:ext uri="{FF2B5EF4-FFF2-40B4-BE49-F238E27FC236}">
                <a16:creationId xmlns:a16="http://schemas.microsoft.com/office/drawing/2014/main" id="{E25B21FE-C480-AE76-71F0-B0C09743ECF1}"/>
              </a:ext>
            </a:extLst>
          </p:cNvPr>
          <p:cNvSpPr txBox="1"/>
          <p:nvPr/>
        </p:nvSpPr>
        <p:spPr>
          <a:xfrm>
            <a:off x="7765307" y="4426814"/>
            <a:ext cx="3832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B</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blinds(horizontal)">
                                      <p:cBhvr>
                                        <p:cTn id="12"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4" grpId="0" build="allAtOnce"/>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4282" name="yt_shape_14282"/>
          <p:cNvSpPr txBox="1"/>
          <p:nvPr/>
        </p:nvSpPr>
        <p:spPr>
          <a:xfrm>
            <a:off x="540119" y="1870524"/>
            <a:ext cx="11111999" cy="915507"/>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3.</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楷体" pitchFamily="24"/>
              </a:rPr>
              <a:t>本溪市中考</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宋体" pitchFamily="24"/>
              </a:rPr>
              <a:t>在一次中学生田径运动会上，参加男子跳高的</a:t>
            </a:r>
            <a:r>
              <a:rPr lang="en-US" altLang="zh-CN" sz="2400" b="0" i="0" u="none">
                <a:solidFill>
                  <a:srgbClr val="000000"/>
                </a:solidFill>
                <a:effectLst/>
                <a:latin typeface="Times New Roman" pitchFamily="24"/>
                <a:ea typeface="Times New Roman" pitchFamily="24"/>
              </a:rPr>
              <a:t>10</a:t>
            </a:r>
            <a:r>
              <a:rPr lang="zh-CN" altLang="zh-CN" sz="2400" b="0" i="0" u="none">
                <a:solidFill>
                  <a:srgbClr val="000000"/>
                </a:solidFill>
                <a:effectLst/>
                <a:latin typeface="白正" pitchFamily="24"/>
                <a:ea typeface="宋体" pitchFamily="24"/>
              </a:rPr>
              <a:t>名运动员的成绩如下表所示：</a:t>
            </a:r>
          </a:p>
        </p:txBody>
      </p:sp>
      <p:graphicFrame>
        <p:nvGraphicFramePr>
          <p:cNvPr id="14283" name="yt_table_14283" title="H_89.28">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4177540584"/>
              </p:ext>
            </p:extLst>
          </p:nvPr>
        </p:nvGraphicFramePr>
        <p:xfrm>
          <a:off x="540000" y="2989183"/>
          <a:ext cx="11111999" cy="1133856"/>
        </p:xfrm>
        <a:graphic>
          <a:graphicData uri="http://schemas.openxmlformats.org/drawingml/2006/table">
            <a:tbl>
              <a:tblPr>
                <a:tableStyleId>{5940675A-B579-460E-94D1-54222C63F5DA}</a:tableStyleId>
              </a:tblPr>
              <a:tblGrid>
                <a:gridCol w="3176824">
                  <a:extLst>
                    <a:ext uri="{9D8B030D-6E8A-4147-A177-3AD203B41FA5}">
                      <a16:colId xmlns:a16="http://schemas.microsoft.com/office/drawing/2014/main" val="20000"/>
                    </a:ext>
                  </a:extLst>
                </a:gridCol>
                <a:gridCol w="1587035">
                  <a:extLst>
                    <a:ext uri="{9D8B030D-6E8A-4147-A177-3AD203B41FA5}">
                      <a16:colId xmlns:a16="http://schemas.microsoft.com/office/drawing/2014/main" val="20001"/>
                    </a:ext>
                  </a:extLst>
                </a:gridCol>
                <a:gridCol w="1587035">
                  <a:extLst>
                    <a:ext uri="{9D8B030D-6E8A-4147-A177-3AD203B41FA5}">
                      <a16:colId xmlns:a16="http://schemas.microsoft.com/office/drawing/2014/main" val="20002"/>
                    </a:ext>
                  </a:extLst>
                </a:gridCol>
                <a:gridCol w="1587035">
                  <a:extLst>
                    <a:ext uri="{9D8B030D-6E8A-4147-A177-3AD203B41FA5}">
                      <a16:colId xmlns:a16="http://schemas.microsoft.com/office/drawing/2014/main" val="20003"/>
                    </a:ext>
                  </a:extLst>
                </a:gridCol>
                <a:gridCol w="1587035">
                  <a:extLst>
                    <a:ext uri="{9D8B030D-6E8A-4147-A177-3AD203B41FA5}">
                      <a16:colId xmlns:a16="http://schemas.microsoft.com/office/drawing/2014/main" val="20004"/>
                    </a:ext>
                  </a:extLst>
                </a:gridCol>
                <a:gridCol w="1587035">
                  <a:extLst>
                    <a:ext uri="{9D8B030D-6E8A-4147-A177-3AD203B41FA5}">
                      <a16:colId xmlns:a16="http://schemas.microsoft.com/office/drawing/2014/main" val="20005"/>
                    </a:ext>
                  </a:extLst>
                </a:gridCol>
              </a:tblGrid>
              <a:tr h="467999">
                <a:tc>
                  <a:txBody>
                    <a:bodyPr/>
                    <a:lstStyle/>
                    <a:p>
                      <a:pPr algn="ctr" eaLnBrk="1" fontAlgn="ctr" latinLnBrk="0" hangingPunct="0">
                        <a:lnSpc>
                          <a:spcPct val="129999"/>
                        </a:lnSpc>
                      </a:pPr>
                      <a:r>
                        <a:rPr lang="zh-CN" altLang="zh-CN" sz="2400" b="0" i="0" u="none">
                          <a:solidFill>
                            <a:srgbClr val="000000"/>
                          </a:solidFill>
                          <a:effectLst/>
                          <a:latin typeface="白正" pitchFamily="24"/>
                          <a:ea typeface="宋体" pitchFamily="24"/>
                        </a:rPr>
                        <a:t>成绩</a:t>
                      </a:r>
                      <a:r>
                        <a:rPr lang="en-US" altLang="zh-CN" sz="2400" b="0" i="1" u="none">
                          <a:solidFill>
                            <a:srgbClr val="000000"/>
                          </a:solidFill>
                          <a:effectLst/>
                          <a:latin typeface="Times New Roman" pitchFamily="24"/>
                          <a:ea typeface="Times New Roman" pitchFamily="24"/>
                        </a:rPr>
                        <a:t>/</a:t>
                      </a:r>
                      <a:r>
                        <a:rPr lang="en-US" altLang="zh-CN" sz="2400" b="0" i="0" u="none">
                          <a:solidFill>
                            <a:srgbClr val="000000"/>
                          </a:solidFill>
                          <a:effectLst/>
                          <a:latin typeface="Times New Roman" pitchFamily="24"/>
                          <a:ea typeface="Times New Roman" pitchFamily="24"/>
                        </a:rPr>
                        <a:t>m</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1.40</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1.50</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1.60</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1.70</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1.80</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extLst>
                  <a:ext uri="{0D108BD9-81ED-4DB2-BD59-A6C34878D82A}">
                    <a16:rowId xmlns:a16="http://schemas.microsoft.com/office/drawing/2014/main" val="10000"/>
                  </a:ext>
                </a:extLst>
              </a:tr>
              <a:tr h="467999">
                <a:tc>
                  <a:txBody>
                    <a:bodyPr/>
                    <a:lstStyle/>
                    <a:p>
                      <a:pPr algn="ctr" eaLnBrk="1" fontAlgn="ctr" latinLnBrk="0" hangingPunct="0">
                        <a:lnSpc>
                          <a:spcPct val="129999"/>
                        </a:lnSpc>
                      </a:pPr>
                      <a:r>
                        <a:rPr lang="zh-CN" altLang="zh-CN" sz="2400" b="0" i="0" u="none">
                          <a:solidFill>
                            <a:srgbClr val="000000"/>
                          </a:solidFill>
                          <a:effectLst/>
                          <a:latin typeface="白正" pitchFamily="24"/>
                          <a:ea typeface="宋体" pitchFamily="24"/>
                        </a:rPr>
                        <a:t>人数</a:t>
                      </a:r>
                      <a:r>
                        <a:rPr lang="en-US" altLang="zh-CN" sz="2400" b="0" i="1" u="none">
                          <a:solidFill>
                            <a:srgbClr val="000000"/>
                          </a:solidFill>
                          <a:effectLst/>
                          <a:latin typeface="Times New Roman" pitchFamily="24"/>
                          <a:ea typeface="Times New Roman" pitchFamily="24"/>
                        </a:rPr>
                        <a:t>/</a:t>
                      </a:r>
                      <a:r>
                        <a:rPr lang="zh-CN" altLang="zh-CN" sz="2400" b="0" i="0" u="none">
                          <a:solidFill>
                            <a:srgbClr val="000000"/>
                          </a:solidFill>
                          <a:effectLst/>
                          <a:latin typeface="白正" pitchFamily="24"/>
                          <a:ea typeface="宋体" pitchFamily="24"/>
                        </a:rPr>
                        <a:t>名</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1</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3</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2</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3</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1</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extLst>
                  <a:ext uri="{0D108BD9-81ED-4DB2-BD59-A6C34878D82A}">
                    <a16:rowId xmlns:a16="http://schemas.microsoft.com/office/drawing/2014/main" val="10001"/>
                  </a:ext>
                </a:extLst>
              </a:tr>
            </a:tbl>
          </a:graphicData>
        </a:graphic>
      </p:graphicFrame>
      <p:sp>
        <p:nvSpPr>
          <p:cNvPr id="14285" name="yt_shape_14285"/>
          <p:cNvSpPr txBox="1"/>
          <p:nvPr/>
        </p:nvSpPr>
        <p:spPr>
          <a:xfrm>
            <a:off x="540000" y="4392789"/>
            <a:ext cx="5745163" cy="428515"/>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000000"/>
                </a:solidFill>
                <a:effectLst/>
                <a:latin typeface="白正" pitchFamily="24"/>
                <a:ea typeface="宋体" pitchFamily="24"/>
              </a:rPr>
              <a:t>则这</a:t>
            </a:r>
            <a:r>
              <a:rPr lang="en-US" altLang="zh-CN" sz="2400" b="0" i="0" u="none">
                <a:solidFill>
                  <a:srgbClr val="000000"/>
                </a:solidFill>
                <a:effectLst/>
                <a:latin typeface="Times New Roman" pitchFamily="24"/>
                <a:ea typeface="Times New Roman" pitchFamily="24"/>
              </a:rPr>
              <a:t>10</a:t>
            </a:r>
            <a:r>
              <a:rPr lang="zh-CN" altLang="zh-CN" sz="2400" b="0" i="0" u="none">
                <a:solidFill>
                  <a:srgbClr val="000000"/>
                </a:solidFill>
                <a:effectLst/>
                <a:latin typeface="白正" pitchFamily="24"/>
                <a:ea typeface="宋体" pitchFamily="24"/>
              </a:rPr>
              <a:t>名运动员成绩的中位数是</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宋体" pitchFamily="24"/>
              </a:rPr>
              <a:t>　</a:t>
            </a:r>
            <a:r>
              <a:rPr lang="en-US" altLang="zh-CN" sz="2400" b="0" i="0" u="none">
                <a:solidFill>
                  <a:srgbClr val="FF0000">
                    <a:alpha val="0"/>
                  </a:srgbClr>
                </a:solidFill>
                <a:effectLst/>
                <a:latin typeface="Times New Roman" pitchFamily="24"/>
                <a:ea typeface="Times New Roman" pitchFamily="24"/>
              </a:rPr>
              <a:t>C</a:t>
            </a:r>
            <a:r>
              <a:rPr lang="zh-CN" altLang="zh-CN" sz="2400" b="0" i="0" u="none">
                <a:solidFill>
                  <a:srgbClr val="000000"/>
                </a:solidFill>
                <a:effectLst/>
                <a:latin typeface="白正" pitchFamily="24"/>
                <a:ea typeface="宋体" pitchFamily="24"/>
              </a:rPr>
              <a:t>　</a:t>
            </a:r>
            <a:r>
              <a:rPr lang="zh-CN" altLang="zh-CN" sz="2400" b="0" i="0" u="none">
                <a:solidFill>
                  <a:srgbClr val="000000"/>
                </a:solidFill>
                <a:effectLst/>
                <a:latin typeface="宋体" pitchFamily="24"/>
                <a:ea typeface="宋体" pitchFamily="24"/>
              </a:rPr>
              <a:t>）</a:t>
            </a:r>
          </a:p>
        </p:txBody>
      </p:sp>
      <p:graphicFrame>
        <p:nvGraphicFramePr>
          <p:cNvPr id="14286" name="yt_table_14286" title="H_37.44">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3402872027"/>
              </p:ext>
            </p:extLst>
          </p:nvPr>
        </p:nvGraphicFramePr>
        <p:xfrm>
          <a:off x="540000" y="4872092"/>
          <a:ext cx="9365616" cy="475488"/>
        </p:xfrm>
        <a:graphic>
          <a:graphicData uri="http://schemas.openxmlformats.org/drawingml/2006/table">
            <a:tbl>
              <a:tblPr/>
              <a:tblGrid>
                <a:gridCol w="2583180">
                  <a:extLst>
                    <a:ext uri="{9D8B030D-6E8A-4147-A177-3AD203B41FA5}">
                      <a16:colId xmlns:a16="http://schemas.microsoft.com/office/drawing/2014/main" val="10562"/>
                    </a:ext>
                  </a:extLst>
                </a:gridCol>
                <a:gridCol w="2565718">
                  <a:extLst>
                    <a:ext uri="{9D8B030D-6E8A-4147-A177-3AD203B41FA5}">
                      <a16:colId xmlns:a16="http://schemas.microsoft.com/office/drawing/2014/main" val="10563"/>
                    </a:ext>
                  </a:extLst>
                </a:gridCol>
                <a:gridCol w="2565718">
                  <a:extLst>
                    <a:ext uri="{9D8B030D-6E8A-4147-A177-3AD203B41FA5}">
                      <a16:colId xmlns:a16="http://schemas.microsoft.com/office/drawing/2014/main" val="10564"/>
                    </a:ext>
                  </a:extLst>
                </a:gridCol>
                <a:gridCol w="1651000">
                  <a:extLst>
                    <a:ext uri="{9D8B030D-6E8A-4147-A177-3AD203B41FA5}">
                      <a16:colId xmlns:a16="http://schemas.microsoft.com/office/drawing/2014/main" val="10565"/>
                    </a:ext>
                  </a:extLst>
                </a:gridCol>
              </a:tblGrid>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A.1.50m</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B.1.55m</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C.1.60m</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D.1.65m</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337"/>
                  </a:ext>
                </a:extLst>
              </a:tr>
            </a:tbl>
          </a:graphicData>
        </a:graphic>
      </p:graphicFrame>
      <p:sp>
        <p:nvSpPr>
          <p:cNvPr id="2" name="文本框 1">
            <a:extLst>
              <a:ext uri="{FF2B5EF4-FFF2-40B4-BE49-F238E27FC236}">
                <a16:creationId xmlns:a16="http://schemas.microsoft.com/office/drawing/2014/main" id="{82776879-891F-044C-0D4E-C5B93F251C2B}"/>
              </a:ext>
            </a:extLst>
          </p:cNvPr>
          <p:cNvSpPr txBox="1"/>
          <p:nvPr/>
        </p:nvSpPr>
        <p:spPr>
          <a:xfrm>
            <a:off x="5326789" y="4345983"/>
            <a:ext cx="3832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C</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14288" name="yt_shape_14288"/>
              <p:cNvSpPr txBox="1"/>
              <p:nvPr/>
            </p:nvSpPr>
            <p:spPr>
              <a:xfrm>
                <a:off x="540119" y="1374766"/>
                <a:ext cx="11111999" cy="4468467"/>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4.</a:t>
                </a:r>
                <a:r>
                  <a:rPr lang="zh-CN" altLang="zh-CN" sz="2400" b="0" i="0" u="none">
                    <a:solidFill>
                      <a:srgbClr val="000000"/>
                    </a:solidFill>
                    <a:effectLst/>
                    <a:latin typeface="白正" pitchFamily="24"/>
                    <a:ea typeface="宋体" pitchFamily="24"/>
                  </a:rPr>
                  <a:t>在一次测试中，抽取了</a:t>
                </a:r>
                <a:r>
                  <a:rPr lang="en-US" altLang="zh-CN" sz="2400" b="0" i="0" u="none">
                    <a:solidFill>
                      <a:srgbClr val="000000"/>
                    </a:solidFill>
                    <a:effectLst/>
                    <a:latin typeface="Times New Roman" pitchFamily="24"/>
                    <a:ea typeface="Times New Roman" pitchFamily="24"/>
                  </a:rPr>
                  <a:t>10</a:t>
                </a:r>
                <a:r>
                  <a:rPr lang="zh-CN" altLang="zh-CN" sz="2400" b="0" i="0" u="none">
                    <a:solidFill>
                      <a:srgbClr val="000000"/>
                    </a:solidFill>
                    <a:effectLst/>
                    <a:latin typeface="白正" pitchFamily="24"/>
                    <a:ea typeface="宋体" pitchFamily="24"/>
                  </a:rPr>
                  <a:t>名学生的成绩</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宋体" pitchFamily="24"/>
                  </a:rPr>
                  <a:t>单位：分</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宋体" pitchFamily="24"/>
                  </a:rPr>
                  <a:t>为</a:t>
                </a:r>
                <a:r>
                  <a:rPr lang="en-US" altLang="zh-CN" sz="2400" b="0" i="0" u="none">
                    <a:solidFill>
                      <a:srgbClr val="000000"/>
                    </a:solidFill>
                    <a:effectLst/>
                    <a:latin typeface="Times New Roman" pitchFamily="24"/>
                    <a:ea typeface="Times New Roman" pitchFamily="24"/>
                  </a:rPr>
                  <a:t>86</a:t>
                </a:r>
                <a:r>
                  <a:rPr lang="zh-CN" altLang="zh-CN" sz="2400" b="0" i="0" u="none">
                    <a:solidFill>
                      <a:srgbClr val="000000"/>
                    </a:solidFill>
                    <a:effectLst/>
                    <a:latin typeface="白正" pitchFamily="24"/>
                    <a:ea typeface="宋体" pitchFamily="24"/>
                  </a:rPr>
                  <a:t>，</a:t>
                </a:r>
                <a:r>
                  <a:rPr lang="en-US" altLang="zh-CN" sz="2400" b="0" i="0" u="none">
                    <a:solidFill>
                      <a:srgbClr val="000000"/>
                    </a:solidFill>
                    <a:effectLst/>
                    <a:latin typeface="Times New Roman" pitchFamily="24"/>
                    <a:ea typeface="Times New Roman" pitchFamily="24"/>
                  </a:rPr>
                  <a:t>92</a:t>
                </a:r>
                <a:r>
                  <a:rPr lang="zh-CN" altLang="zh-CN" sz="2400" b="0" i="0" u="none">
                    <a:solidFill>
                      <a:srgbClr val="000000"/>
                    </a:solidFill>
                    <a:effectLst/>
                    <a:latin typeface="白正" pitchFamily="24"/>
                    <a:ea typeface="宋体" pitchFamily="24"/>
                  </a:rPr>
                  <a:t>，</a:t>
                </a:r>
                <a:r>
                  <a:rPr lang="en-US" altLang="zh-CN" sz="2400" b="0" i="0" u="none">
                    <a:solidFill>
                      <a:srgbClr val="000000"/>
                    </a:solidFill>
                    <a:effectLst/>
                    <a:latin typeface="Times New Roman" pitchFamily="24"/>
                    <a:ea typeface="Times New Roman" pitchFamily="24"/>
                  </a:rPr>
                  <a:t>84</a:t>
                </a:r>
                <a:r>
                  <a:rPr lang="zh-CN" altLang="zh-CN" sz="2400" b="0" i="0" u="none">
                    <a:solidFill>
                      <a:srgbClr val="000000"/>
                    </a:solidFill>
                    <a:effectLst/>
                    <a:latin typeface="白正" pitchFamily="24"/>
                    <a:ea typeface="宋体" pitchFamily="24"/>
                  </a:rPr>
                  <a:t>，</a:t>
                </a:r>
                <a:r>
                  <a:rPr lang="en-US" altLang="zh-CN" sz="2400" b="0" i="0" u="none">
                    <a:solidFill>
                      <a:srgbClr val="000000"/>
                    </a:solidFill>
                    <a:effectLst/>
                    <a:latin typeface="Times New Roman" pitchFamily="24"/>
                    <a:ea typeface="Times New Roman" pitchFamily="24"/>
                  </a:rPr>
                  <a:t>92</a:t>
                </a:r>
                <a:r>
                  <a:rPr lang="zh-CN" altLang="zh-CN" sz="2400" b="0" i="0" u="none">
                    <a:solidFill>
                      <a:srgbClr val="000000"/>
                    </a:solidFill>
                    <a:effectLst/>
                    <a:latin typeface="白正" pitchFamily="24"/>
                    <a:ea typeface="宋体" pitchFamily="24"/>
                  </a:rPr>
                  <a:t>，</a:t>
                </a:r>
                <a:r>
                  <a:rPr lang="en-US" altLang="zh-CN" sz="2400" b="0" i="0" u="none">
                    <a:solidFill>
                      <a:srgbClr val="000000"/>
                    </a:solidFill>
                    <a:effectLst/>
                    <a:latin typeface="Times New Roman" pitchFamily="24"/>
                    <a:ea typeface="Times New Roman" pitchFamily="24"/>
                  </a:rPr>
                  <a:t>85</a:t>
                </a:r>
                <a:r>
                  <a:rPr lang="zh-CN" altLang="zh-CN" sz="2400" b="0" i="0" u="none">
                    <a:solidFill>
                      <a:srgbClr val="000000"/>
                    </a:solidFill>
                    <a:effectLst/>
                    <a:latin typeface="白正" pitchFamily="24"/>
                    <a:ea typeface="宋体" pitchFamily="24"/>
                  </a:rPr>
                  <a:t>，</a:t>
                </a:r>
                <a:r>
                  <a:rPr lang="en-US" altLang="zh-CN" sz="2400" b="0" i="0" u="none">
                    <a:solidFill>
                      <a:srgbClr val="000000"/>
                    </a:solidFill>
                    <a:effectLst/>
                    <a:latin typeface="Times New Roman" pitchFamily="24"/>
                    <a:ea typeface="Times New Roman" pitchFamily="24"/>
                  </a:rPr>
                  <a:t>85</a:t>
                </a:r>
                <a:r>
                  <a:rPr lang="zh-CN" altLang="zh-CN" sz="2400" b="0" i="0" u="none">
                    <a:solidFill>
                      <a:srgbClr val="000000"/>
                    </a:solidFill>
                    <a:effectLst/>
                    <a:latin typeface="白正" pitchFamily="24"/>
                    <a:ea typeface="宋体" pitchFamily="24"/>
                  </a:rPr>
                  <a:t>，</a:t>
                </a:r>
                <a:r>
                  <a:rPr lang="en-US" altLang="zh-CN" sz="2400" b="0" i="0" u="none">
                    <a:solidFill>
                      <a:srgbClr val="000000"/>
                    </a:solidFill>
                    <a:effectLst/>
                    <a:latin typeface="Times New Roman" pitchFamily="24"/>
                    <a:ea typeface="Times New Roman" pitchFamily="24"/>
                  </a:rPr>
                  <a:t>86</a:t>
                </a:r>
                <a:r>
                  <a:rPr lang="zh-CN" altLang="zh-CN" sz="2400" b="0" i="0" u="none">
                    <a:solidFill>
                      <a:srgbClr val="000000"/>
                    </a:solidFill>
                    <a:effectLst/>
                    <a:latin typeface="白正" pitchFamily="24"/>
                    <a:ea typeface="宋体" pitchFamily="24"/>
                  </a:rPr>
                  <a:t>，</a:t>
                </a:r>
                <a:r>
                  <a:rPr lang="en-US" altLang="zh-CN" sz="2400" b="0" i="0" u="none">
                    <a:solidFill>
                      <a:srgbClr val="000000"/>
                    </a:solidFill>
                    <a:effectLst/>
                    <a:latin typeface="Times New Roman" pitchFamily="24"/>
                    <a:ea typeface="Times New Roman" pitchFamily="24"/>
                  </a:rPr>
                  <a:t>94</a:t>
                </a:r>
                <a:r>
                  <a:rPr lang="zh-CN" altLang="zh-CN" sz="2400" b="0" i="0" u="none">
                    <a:solidFill>
                      <a:srgbClr val="000000"/>
                    </a:solidFill>
                    <a:effectLst/>
                    <a:latin typeface="白正" pitchFamily="24"/>
                    <a:ea typeface="宋体" pitchFamily="24"/>
                  </a:rPr>
                  <a:t>，</a:t>
                </a:r>
                <a:r>
                  <a:rPr lang="en-US" altLang="zh-CN" sz="2400" b="0" i="0" u="none">
                    <a:solidFill>
                      <a:srgbClr val="000000"/>
                    </a:solidFill>
                    <a:effectLst/>
                    <a:latin typeface="Times New Roman" pitchFamily="24"/>
                    <a:ea typeface="Times New Roman" pitchFamily="24"/>
                  </a:rPr>
                  <a:t>94</a:t>
                </a:r>
                <a:r>
                  <a:rPr lang="zh-CN" altLang="zh-CN" sz="2400" b="0" i="0" u="none">
                    <a:solidFill>
                      <a:srgbClr val="000000"/>
                    </a:solidFill>
                    <a:effectLst/>
                    <a:latin typeface="白正" pitchFamily="24"/>
                    <a:ea typeface="宋体" pitchFamily="24"/>
                  </a:rPr>
                  <a:t>，</a:t>
                </a:r>
                <a:r>
                  <a:rPr lang="en-US" altLang="zh-CN" sz="2400" b="0" i="0" u="none">
                    <a:solidFill>
                      <a:srgbClr val="000000"/>
                    </a:solidFill>
                    <a:effectLst/>
                    <a:latin typeface="Times New Roman" pitchFamily="24"/>
                    <a:ea typeface="Times New Roman" pitchFamily="24"/>
                  </a:rPr>
                  <a:t>83.</a:t>
                </a:r>
              </a:p>
              <a:p>
                <a:pPr algn="l" eaLnBrk="1" latinLnBrk="0" hangingPunct="0">
                  <a:lnSpc>
                    <a:spcPct val="129999"/>
                  </a:lnSpc>
                </a:pP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1</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宋体" pitchFamily="24"/>
                  </a:rPr>
                  <a:t>这个小组本次测试成绩的中位数是多少？</a:t>
                </a:r>
              </a:p>
              <a:p>
                <a:pPr algn="l" eaLnBrk="1" latinLnBrk="0" hangingPunct="0">
                  <a:lnSpc>
                    <a:spcPct val="129999"/>
                  </a:lnSpc>
                </a:pPr>
                <a:r>
                  <a:rPr lang="zh-CN" altLang="zh-CN" sz="2400" b="0" i="0" u="none">
                    <a:solidFill>
                      <a:srgbClr val="FF0000">
                        <a:alpha val="0"/>
                      </a:srgbClr>
                    </a:solidFill>
                    <a:effectLst/>
                    <a:latin typeface="白正" pitchFamily="24"/>
                    <a:ea typeface="楷体" pitchFamily="24"/>
                  </a:rPr>
                  <a:t>解：</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1</a:t>
                </a:r>
                <a:r>
                  <a:rPr lang="zh-CN"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白正" pitchFamily="24"/>
                    <a:ea typeface="楷体" pitchFamily="24"/>
                  </a:rPr>
                  <a:t>这组数据按从小到大的顺序排列为</a:t>
                </a:r>
                <a:r>
                  <a:rPr lang="en-US" altLang="zh-CN" sz="2400" b="0" i="0" u="none">
                    <a:solidFill>
                      <a:srgbClr val="FF0000">
                        <a:alpha val="0"/>
                      </a:srgbClr>
                    </a:solidFill>
                    <a:effectLst/>
                    <a:latin typeface="Times New Roman" pitchFamily="24"/>
                    <a:ea typeface="Times New Roman" pitchFamily="24"/>
                  </a:rPr>
                  <a:t>83</a:t>
                </a:r>
                <a:r>
                  <a:rPr lang="zh-CN" altLang="zh-CN" sz="2400" b="0" i="0" u="none">
                    <a:solidFill>
                      <a:srgbClr val="FF0000">
                        <a:alpha val="0"/>
                      </a:srgbClr>
                    </a:solidFill>
                    <a:effectLst/>
                    <a:latin typeface="白正" pitchFamily="24"/>
                    <a:ea typeface="楷体" pitchFamily="24"/>
                  </a:rPr>
                  <a:t>，</a:t>
                </a:r>
                <a:r>
                  <a:rPr lang="en-US" altLang="zh-CN" sz="2400" b="0" i="0" u="none">
                    <a:solidFill>
                      <a:srgbClr val="FF0000">
                        <a:alpha val="0"/>
                      </a:srgbClr>
                    </a:solidFill>
                    <a:effectLst/>
                    <a:latin typeface="Times New Roman" pitchFamily="24"/>
                    <a:ea typeface="Times New Roman" pitchFamily="24"/>
                  </a:rPr>
                  <a:t>84</a:t>
                </a:r>
                <a:r>
                  <a:rPr lang="zh-CN" altLang="zh-CN" sz="2400" b="0" i="0" u="none">
                    <a:solidFill>
                      <a:srgbClr val="FF0000">
                        <a:alpha val="0"/>
                      </a:srgbClr>
                    </a:solidFill>
                    <a:effectLst/>
                    <a:latin typeface="白正" pitchFamily="24"/>
                    <a:ea typeface="楷体" pitchFamily="24"/>
                  </a:rPr>
                  <a:t>，</a:t>
                </a:r>
                <a:r>
                  <a:rPr lang="en-US" altLang="zh-CN" sz="2400" b="0" i="0" u="none">
                    <a:solidFill>
                      <a:srgbClr val="FF0000">
                        <a:alpha val="0"/>
                      </a:srgbClr>
                    </a:solidFill>
                    <a:effectLst/>
                    <a:latin typeface="Times New Roman" pitchFamily="24"/>
                    <a:ea typeface="Times New Roman" pitchFamily="24"/>
                  </a:rPr>
                  <a:t>85</a:t>
                </a:r>
                <a:r>
                  <a:rPr lang="zh-CN" altLang="zh-CN" sz="2400" b="0" i="0" u="none">
                    <a:solidFill>
                      <a:srgbClr val="FF0000">
                        <a:alpha val="0"/>
                      </a:srgbClr>
                    </a:solidFill>
                    <a:effectLst/>
                    <a:latin typeface="白正" pitchFamily="24"/>
                    <a:ea typeface="楷体" pitchFamily="24"/>
                  </a:rPr>
                  <a:t>，</a:t>
                </a:r>
                <a:r>
                  <a:rPr lang="en-US" altLang="zh-CN" sz="2400" b="0" i="0" u="none">
                    <a:solidFill>
                      <a:srgbClr val="FF0000">
                        <a:alpha val="0"/>
                      </a:srgbClr>
                    </a:solidFill>
                    <a:effectLst/>
                    <a:latin typeface="Times New Roman" pitchFamily="24"/>
                    <a:ea typeface="Times New Roman" pitchFamily="24"/>
                  </a:rPr>
                  <a:t>85</a:t>
                </a:r>
                <a:r>
                  <a:rPr lang="zh-CN" altLang="zh-CN" sz="2400" b="0" i="0" u="none">
                    <a:solidFill>
                      <a:srgbClr val="FF0000">
                        <a:alpha val="0"/>
                      </a:srgbClr>
                    </a:solidFill>
                    <a:effectLst/>
                    <a:latin typeface="白正" pitchFamily="24"/>
                    <a:ea typeface="楷体" pitchFamily="24"/>
                  </a:rPr>
                  <a:t>，</a:t>
                </a:r>
                <a:r>
                  <a:rPr lang="en-US" altLang="zh-CN" sz="2400" b="0" i="0" u="none">
                    <a:solidFill>
                      <a:srgbClr val="FF0000">
                        <a:alpha val="0"/>
                      </a:srgbClr>
                    </a:solidFill>
                    <a:effectLst/>
                    <a:latin typeface="Times New Roman" pitchFamily="24"/>
                    <a:ea typeface="Times New Roman" pitchFamily="24"/>
                  </a:rPr>
                  <a:t>86</a:t>
                </a:r>
                <a:r>
                  <a:rPr lang="zh-CN" altLang="zh-CN" sz="2400" b="0" i="0" u="none">
                    <a:solidFill>
                      <a:srgbClr val="FF0000">
                        <a:alpha val="0"/>
                      </a:srgbClr>
                    </a:solidFill>
                    <a:effectLst/>
                    <a:latin typeface="白正" pitchFamily="24"/>
                    <a:ea typeface="楷体" pitchFamily="24"/>
                  </a:rPr>
                  <a:t>，</a:t>
                </a:r>
                <a:r>
                  <a:rPr lang="en-US" altLang="zh-CN" sz="2400" b="0" i="0" u="none">
                    <a:solidFill>
                      <a:srgbClr val="FF0000">
                        <a:alpha val="0"/>
                      </a:srgbClr>
                    </a:solidFill>
                    <a:effectLst/>
                    <a:latin typeface="Times New Roman" pitchFamily="24"/>
                    <a:ea typeface="Times New Roman" pitchFamily="24"/>
                  </a:rPr>
                  <a:t>86</a:t>
                </a:r>
                <a:r>
                  <a:rPr lang="zh-CN" altLang="zh-CN" sz="2400" b="0" i="0" u="none">
                    <a:solidFill>
                      <a:srgbClr val="FF0000">
                        <a:alpha val="0"/>
                      </a:srgbClr>
                    </a:solidFill>
                    <a:effectLst/>
                    <a:latin typeface="白正" pitchFamily="24"/>
                    <a:ea typeface="楷体" pitchFamily="24"/>
                  </a:rPr>
                  <a:t>，</a:t>
                </a:r>
                <a:r>
                  <a:rPr lang="en-US" altLang="zh-CN" sz="2400" b="0" i="0" u="none">
                    <a:solidFill>
                      <a:srgbClr val="FF0000">
                        <a:alpha val="0"/>
                      </a:srgbClr>
                    </a:solidFill>
                    <a:effectLst/>
                    <a:latin typeface="Times New Roman" pitchFamily="24"/>
                    <a:ea typeface="Times New Roman" pitchFamily="24"/>
                  </a:rPr>
                  <a:t>92</a:t>
                </a:r>
                <a:r>
                  <a:rPr lang="zh-CN" altLang="zh-CN" sz="2400" b="0" i="0" u="none">
                    <a:solidFill>
                      <a:srgbClr val="FF0000">
                        <a:alpha val="0"/>
                      </a:srgbClr>
                    </a:solidFill>
                    <a:effectLst/>
                    <a:latin typeface="白正" pitchFamily="24"/>
                    <a:ea typeface="楷体" pitchFamily="24"/>
                  </a:rPr>
                  <a:t>，</a:t>
                </a:r>
                <a:r>
                  <a:rPr lang="en-US" altLang="zh-CN" sz="2400" b="0" i="0" u="none">
                    <a:solidFill>
                      <a:srgbClr val="FF0000">
                        <a:alpha val="0"/>
                      </a:srgbClr>
                    </a:solidFill>
                    <a:effectLst/>
                    <a:latin typeface="Times New Roman" pitchFamily="24"/>
                    <a:ea typeface="Times New Roman" pitchFamily="24"/>
                  </a:rPr>
                  <a:t>92</a:t>
                </a:r>
                <a:r>
                  <a:rPr lang="zh-CN" altLang="zh-CN" sz="2400" b="0" i="0" u="none">
                    <a:solidFill>
                      <a:srgbClr val="FF0000">
                        <a:alpha val="0"/>
                      </a:srgbClr>
                    </a:solidFill>
                    <a:effectLst/>
                    <a:latin typeface="白正" pitchFamily="24"/>
                    <a:ea typeface="楷体" pitchFamily="24"/>
                  </a:rPr>
                  <a:t>，</a:t>
                </a:r>
                <a:r>
                  <a:rPr lang="en-US" altLang="zh-CN" sz="2400" b="0" i="0" u="none">
                    <a:solidFill>
                      <a:srgbClr val="FF0000">
                        <a:alpha val="0"/>
                      </a:srgbClr>
                    </a:solidFill>
                    <a:effectLst/>
                    <a:latin typeface="Times New Roman" pitchFamily="24"/>
                    <a:ea typeface="Times New Roman" pitchFamily="24"/>
                  </a:rPr>
                  <a:t>94</a:t>
                </a:r>
                <a:r>
                  <a:rPr lang="zh-CN" altLang="zh-CN" sz="2400" b="0" i="0" u="none">
                    <a:solidFill>
                      <a:srgbClr val="FF0000">
                        <a:alpha val="0"/>
                      </a:srgbClr>
                    </a:solidFill>
                    <a:effectLst/>
                    <a:latin typeface="白正" pitchFamily="24"/>
                    <a:ea typeface="楷体" pitchFamily="24"/>
                  </a:rPr>
                  <a:t>，</a:t>
                </a:r>
                <a:r>
                  <a:rPr lang="en-US" altLang="zh-CN" sz="2400" b="0" i="0" u="none">
                    <a:solidFill>
                      <a:srgbClr val="FF0000">
                        <a:alpha val="0"/>
                      </a:srgbClr>
                    </a:solidFill>
                    <a:effectLst/>
                    <a:latin typeface="Times New Roman" pitchFamily="24"/>
                    <a:ea typeface="Times New Roman" pitchFamily="24"/>
                  </a:rPr>
                  <a:t>94</a:t>
                </a:r>
                <a:r>
                  <a:rPr lang="zh-CN" altLang="zh-CN" sz="2400" b="0" i="0" u="none">
                    <a:solidFill>
                      <a:srgbClr val="FF0000">
                        <a:alpha val="0"/>
                      </a:srgbClr>
                    </a:solidFill>
                    <a:effectLst/>
                    <a:latin typeface="白正" pitchFamily="24"/>
                    <a:ea typeface="楷体" pitchFamily="24"/>
                  </a:rPr>
                  <a:t>，则中位数是</a:t>
                </a: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86+86</m:t>
                        </m:r>
                      </m:num>
                      <m:den>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2</m:t>
                        </m:r>
                      </m:den>
                    </m:f>
                  </m:oMath>
                </a14:m>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86</a:t>
                </a:r>
                <a:r>
                  <a:rPr lang="zh-CN"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白正" pitchFamily="24"/>
                    <a:ea typeface="楷体" pitchFamily="24"/>
                  </a:rPr>
                  <a:t>分</a:t>
                </a:r>
                <a:r>
                  <a:rPr lang="zh-CN"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白正" pitchFamily="24"/>
                    <a:ea typeface="楷体" pitchFamily="24"/>
                  </a:rPr>
                  <a:t>；</a:t>
                </a:r>
                <a:r>
                  <a:rPr lang="zh-CN" altLang="zh-CN" sz="100" b="0" i="0" u="none" spc="-100">
                    <a:noFill/>
                    <a:effectLst/>
                    <a:latin typeface="白正"/>
                    <a:ea typeface="宋体"/>
                  </a:rPr>
                  <a:t>⁠</a:t>
                </a:r>
              </a:p>
              <a:p>
                <a:pPr algn="l" eaLnBrk="1" latinLnBrk="0" hangingPunct="0">
                  <a:lnSpc>
                    <a:spcPct val="129999"/>
                  </a:lnSpc>
                </a:pP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2</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宋体" pitchFamily="24"/>
                  </a:rPr>
                  <a:t>小聪同学此次的成绩是</a:t>
                </a:r>
                <a:r>
                  <a:rPr lang="en-US" altLang="zh-CN" sz="2400" b="0" i="0" u="none">
                    <a:solidFill>
                      <a:srgbClr val="000000"/>
                    </a:solidFill>
                    <a:effectLst/>
                    <a:latin typeface="Times New Roman" pitchFamily="24"/>
                    <a:ea typeface="Times New Roman" pitchFamily="24"/>
                  </a:rPr>
                  <a:t>88</a:t>
                </a:r>
                <a:r>
                  <a:rPr lang="zh-CN" altLang="zh-CN" sz="2400" b="0" i="0" u="none">
                    <a:solidFill>
                      <a:srgbClr val="000000"/>
                    </a:solidFill>
                    <a:effectLst/>
                    <a:latin typeface="白正" pitchFamily="24"/>
                    <a:ea typeface="宋体" pitchFamily="24"/>
                  </a:rPr>
                  <a:t>分，他的成绩如何？</a:t>
                </a:r>
              </a:p>
              <a:p>
                <a:pPr algn="l" eaLnBrk="1" latinLnBrk="0" hangingPunct="0">
                  <a:lnSpc>
                    <a:spcPct val="129999"/>
                  </a:lnSpc>
                </a:pPr>
                <a:r>
                  <a:rPr lang="zh-CN" altLang="zh-CN" sz="2400" b="0" i="0" u="none">
                    <a:solidFill>
                      <a:srgbClr val="FF0000">
                        <a:alpha val="0"/>
                      </a:srgbClr>
                    </a:solidFill>
                    <a:effectLst/>
                    <a:latin typeface="白正" pitchFamily="24"/>
                    <a:ea typeface="楷体" pitchFamily="24"/>
                  </a:rPr>
                  <a:t>解：</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2</a:t>
                </a:r>
                <a:r>
                  <a:rPr lang="zh-CN"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白正" pitchFamily="24"/>
                    <a:ea typeface="楷体" pitchFamily="24"/>
                  </a:rPr>
                  <a:t>根据</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1</a:t>
                </a:r>
                <a:r>
                  <a:rPr lang="zh-CN"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白正" pitchFamily="24"/>
                    <a:ea typeface="楷体" pitchFamily="24"/>
                  </a:rPr>
                  <a:t>中得到的样本数据的中位数可以估计，在这次测试中，大约有一半学生的成绩高于</a:t>
                </a:r>
                <a:r>
                  <a:rPr lang="en-US" altLang="zh-CN" sz="2400" b="0" i="0" u="none">
                    <a:solidFill>
                      <a:srgbClr val="FF0000">
                        <a:alpha val="0"/>
                      </a:srgbClr>
                    </a:solidFill>
                    <a:effectLst/>
                    <a:latin typeface="Times New Roman" pitchFamily="24"/>
                    <a:ea typeface="Times New Roman" pitchFamily="24"/>
                  </a:rPr>
                  <a:t>86</a:t>
                </a:r>
                <a:r>
                  <a:rPr lang="zh-CN" altLang="zh-CN" sz="2400" b="0" i="0" u="none">
                    <a:solidFill>
                      <a:srgbClr val="FF0000">
                        <a:alpha val="0"/>
                      </a:srgbClr>
                    </a:solidFill>
                    <a:effectLst/>
                    <a:latin typeface="白正" pitchFamily="24"/>
                    <a:ea typeface="楷体" pitchFamily="24"/>
                  </a:rPr>
                  <a:t>分</a:t>
                </a:r>
                <a:r>
                  <a:rPr lang="en-US" altLang="zh-CN" sz="2400" b="0" i="0" u="none">
                    <a:solidFill>
                      <a:srgbClr val="FF0000">
                        <a:alpha val="0"/>
                      </a:srgbClr>
                    </a:solidFill>
                    <a:effectLst/>
                    <a:latin typeface="Times New Roman" pitchFamily="24"/>
                    <a:ea typeface="Times New Roman" pitchFamily="24"/>
                  </a:rPr>
                  <a:t>.</a:t>
                </a:r>
                <a:r>
                  <a:rPr lang="zh-CN" altLang="zh-CN" sz="2400" b="0" i="0" u="none">
                    <a:solidFill>
                      <a:srgbClr val="FF0000">
                        <a:alpha val="0"/>
                      </a:srgbClr>
                    </a:solidFill>
                    <a:effectLst/>
                    <a:latin typeface="白正" pitchFamily="24"/>
                    <a:ea typeface="楷体" pitchFamily="24"/>
                  </a:rPr>
                  <a:t>小聪同学的成绩是</a:t>
                </a:r>
                <a:r>
                  <a:rPr lang="en-US" altLang="zh-CN" sz="2400" b="0" i="0" u="none">
                    <a:solidFill>
                      <a:srgbClr val="FF0000">
                        <a:alpha val="0"/>
                      </a:srgbClr>
                    </a:solidFill>
                    <a:effectLst/>
                    <a:latin typeface="Times New Roman" pitchFamily="24"/>
                    <a:ea typeface="Times New Roman" pitchFamily="24"/>
                  </a:rPr>
                  <a:t>88</a:t>
                </a:r>
                <a:r>
                  <a:rPr lang="zh-CN" altLang="zh-CN" sz="2400" b="0" i="0" u="none">
                    <a:solidFill>
                      <a:srgbClr val="FF0000">
                        <a:alpha val="0"/>
                      </a:srgbClr>
                    </a:solidFill>
                    <a:effectLst/>
                    <a:latin typeface="白正" pitchFamily="24"/>
                    <a:ea typeface="楷体" pitchFamily="24"/>
                  </a:rPr>
                  <a:t>分，大于中位数</a:t>
                </a:r>
                <a:r>
                  <a:rPr lang="en-US" altLang="zh-CN" sz="2400" b="0" i="0" u="none">
                    <a:solidFill>
                      <a:srgbClr val="FF0000">
                        <a:alpha val="0"/>
                      </a:srgbClr>
                    </a:solidFill>
                    <a:effectLst/>
                    <a:latin typeface="Times New Roman" pitchFamily="24"/>
                    <a:ea typeface="Times New Roman" pitchFamily="24"/>
                  </a:rPr>
                  <a:t>86</a:t>
                </a:r>
                <a:r>
                  <a:rPr lang="zh-CN" altLang="zh-CN" sz="2400" b="0" i="0" u="none">
                    <a:solidFill>
                      <a:srgbClr val="FF0000">
                        <a:alpha val="0"/>
                      </a:srgbClr>
                    </a:solidFill>
                    <a:effectLst/>
                    <a:latin typeface="白正" pitchFamily="24"/>
                    <a:ea typeface="楷体" pitchFamily="24"/>
                  </a:rPr>
                  <a:t>分，可以推测他的成绩比一半以上同学的成绩好</a:t>
                </a:r>
                <a:r>
                  <a:rPr lang="en-US" altLang="zh-CN" sz="2400" b="0" i="0" u="none">
                    <a:solidFill>
                      <a:srgbClr val="FF0000">
                        <a:alpha val="0"/>
                      </a:srgbClr>
                    </a:solidFill>
                    <a:effectLst/>
                    <a:latin typeface="Times New Roman" pitchFamily="24"/>
                    <a:ea typeface="Times New Roman" pitchFamily="24"/>
                  </a:rPr>
                  <a:t>.</a:t>
                </a:r>
                <a:r>
                  <a:rPr lang="zh-CN" altLang="zh-CN" sz="100" b="0" i="0" u="none" spc="-100">
                    <a:noFill/>
                    <a:effectLst/>
                    <a:latin typeface="白正"/>
                    <a:ea typeface="宋体"/>
                  </a:rPr>
                  <a:t>⁠</a:t>
                </a:r>
              </a:p>
            </p:txBody>
          </p:sp>
        </mc:Choice>
        <mc:Fallback xmlns:a16="http://schemas.microsoft.com/office/drawing/2014/main" xmlns="">
          <p:sp>
            <p:nvSpPr>
              <p:cNvPr id="14288" name="yt_shape_14288" descr="{&quot;rangeId&quot;:8,&quot;hasSerialNum&quot;:1,&quot;pageBreak&quot;:true}"/>
              <p:cNvSpPr txBox="1">
                <a:spLocks noRot="1" noChangeAspect="1" noMove="1" noResize="1" noEditPoints="1" noAdjustHandles="1" noChangeArrowheads="1" noChangeShapeType="1" noTextEdit="1"/>
              </p:cNvSpPr>
              <p:nvPr/>
            </p:nvSpPr>
            <p:spPr>
              <a:xfrm>
                <a:off x="540119" y="1374766"/>
                <a:ext cx="11111999" cy="4468467"/>
              </a:xfrm>
              <a:prstGeom prst="rect">
                <a:avLst/>
              </a:prstGeom>
              <a:blipFill>
                <a:blip r:embed="rId2"/>
                <a:stretch>
                  <a:fillRect l="-1701" t="-1228" r="-1153" b="-3274"/>
                </a:stretch>
              </a:blipFill>
            </p:spPr>
            <p:txBody>
              <a:bodyPr/>
              <a:lstStyle/>
              <a:p>
                <a:r>
                  <a:rPr lang="zh-CN" altLang="en-US">
                    <a:noFill/>
                  </a:rPr>
                  <a:t> </a:t>
                </a:r>
              </a:p>
            </p:txBody>
          </p:sp>
        </mc:Fallback>
      </mc:AlternateContent>
      <p:sp>
        <p:nvSpPr>
          <p:cNvPr id="2" name="文本框 1">
            <a:extLst>
              <a:ext uri="{FF2B5EF4-FFF2-40B4-BE49-F238E27FC236}">
                <a16:creationId xmlns:a16="http://schemas.microsoft.com/office/drawing/2014/main" id="{9C04729D-E230-EABD-AB85-42C53BFFC15C}"/>
              </a:ext>
            </a:extLst>
          </p:cNvPr>
          <p:cNvSpPr txBox="1"/>
          <p:nvPr/>
        </p:nvSpPr>
        <p:spPr>
          <a:xfrm>
            <a:off x="450108" y="2754424"/>
            <a:ext cx="11000422"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解：</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1</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这组数据按从小到大的顺序排列为</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83</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84</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85</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85</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86</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86</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92</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92</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a:t>
            </a:r>
            <a:endParaRPr lang="zh-CN" altLang="en-US">
              <a:solidFill>
                <a:srgbClr val="FF0000"/>
              </a:solidFill>
            </a:endParaRPr>
          </a:p>
        </p:txBody>
      </p:sp>
      <mc:AlternateContent xmlns:mc="http://schemas.openxmlformats.org/markup-compatibility/2006" xmlns:a14="http://schemas.microsoft.com/office/drawing/2010/main">
        <mc:Choice Requires="a14">
          <p:sp>
            <p:nvSpPr>
              <p:cNvPr id="3" name="文本框 2">
                <a:extLst>
                  <a:ext uri="{FF2B5EF4-FFF2-40B4-BE49-F238E27FC236}">
                    <a16:creationId xmlns:a16="http://schemas.microsoft.com/office/drawing/2014/main" id="{09AA8A47-2CA8-7C10-5650-DD4FFE899876}"/>
                  </a:ext>
                </a:extLst>
              </p:cNvPr>
              <p:cNvSpPr txBox="1"/>
              <p:nvPr/>
            </p:nvSpPr>
            <p:spPr>
              <a:xfrm>
                <a:off x="450108" y="3229912"/>
                <a:ext cx="5428361" cy="766077"/>
              </a:xfrm>
              <a:prstGeom prst="rect">
                <a:avLst/>
              </a:prstGeom>
              <a:noFill/>
            </p:spPr>
            <p:txBody>
              <a:bodyPr vert="horz" wrap="none" rtlCol="0" anchor="ctr">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rPr>
                  <a:t>94</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rPr>
                  <a:t>94</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rPr>
                  <a:t>，则中位数是</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86+86</m:t>
                        </m:r>
                      </m:num>
                      <m:den>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2</m:t>
                        </m:r>
                      </m:den>
                    </m:f>
                  </m:oMath>
                </a14:m>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rPr>
                  <a:t>86</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rPr>
                  <a:t>分</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rPr>
                  <a:t>；</a:t>
                </a:r>
                <a:endParaRPr lang="zh-CN" altLang="en-US">
                  <a:solidFill>
                    <a:srgbClr val="FF0000"/>
                  </a:solidFill>
                </a:endParaRPr>
              </a:p>
            </p:txBody>
          </p:sp>
        </mc:Choice>
        <mc:Fallback xmlns:a16="http://schemas.microsoft.com/office/drawing/2014/main" xmlns="">
          <p:sp>
            <p:nvSpPr>
              <p:cNvPr id="3" name="文本框 2" descr="{'rangeId': 8, 'hasSerialNum': 1, 'pageBreak': True}">
                <a:extLst>
                  <a:ext uri="{FF2B5EF4-FFF2-40B4-BE49-F238E27FC236}">
                    <a16:creationId xmlns:a16="http://schemas.microsoft.com/office/drawing/2014/main" id="{09AA8A47-2CA8-7C10-5650-DD4FFE899876}"/>
                  </a:ext>
                </a:extLst>
              </p:cNvPr>
              <p:cNvSpPr txBox="1">
                <a:spLocks noRot="1" noChangeAspect="1" noMove="1" noResize="1" noEditPoints="1" noAdjustHandles="1" noChangeArrowheads="1" noChangeShapeType="1" noTextEdit="1"/>
              </p:cNvSpPr>
              <p:nvPr/>
            </p:nvSpPr>
            <p:spPr>
              <a:xfrm>
                <a:off x="450108" y="3229912"/>
                <a:ext cx="5428361" cy="766077"/>
              </a:xfrm>
              <a:prstGeom prst="rect">
                <a:avLst/>
              </a:prstGeom>
              <a:blipFill>
                <a:blip r:embed="rId3"/>
                <a:stretch>
                  <a:fillRect l="-1798" r="-1798" b="-4762"/>
                </a:stretch>
              </a:blipFill>
            </p:spPr>
            <p:txBody>
              <a:bodyPr/>
              <a:lstStyle/>
              <a:p>
                <a:r>
                  <a:rPr lang="zh-CN" altLang="en-US">
                    <a:noFill/>
                  </a:rPr>
                  <a:t> </a:t>
                </a:r>
              </a:p>
            </p:txBody>
          </p:sp>
        </mc:Fallback>
      </mc:AlternateContent>
      <p:sp>
        <p:nvSpPr>
          <p:cNvPr id="4" name="文本框 3">
            <a:extLst>
              <a:ext uri="{FF2B5EF4-FFF2-40B4-BE49-F238E27FC236}">
                <a16:creationId xmlns:a16="http://schemas.microsoft.com/office/drawing/2014/main" id="{A2730260-5628-FD95-261E-1E1B75372AD9}"/>
              </a:ext>
            </a:extLst>
          </p:cNvPr>
          <p:cNvSpPr txBox="1"/>
          <p:nvPr/>
        </p:nvSpPr>
        <p:spPr>
          <a:xfrm>
            <a:off x="450108" y="4377865"/>
            <a:ext cx="11152822"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解：</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2</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根据</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1</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中得到的样本数据的中位数可以估计，在这次测试中，大约有</a:t>
            </a:r>
            <a:endParaRPr lang="zh-CN" altLang="en-US">
              <a:solidFill>
                <a:srgbClr val="FF0000"/>
              </a:solidFill>
            </a:endParaRPr>
          </a:p>
        </p:txBody>
      </p:sp>
      <p:sp>
        <p:nvSpPr>
          <p:cNvPr id="5" name="文本框 4">
            <a:extLst>
              <a:ext uri="{FF2B5EF4-FFF2-40B4-BE49-F238E27FC236}">
                <a16:creationId xmlns:a16="http://schemas.microsoft.com/office/drawing/2014/main" id="{C7385BF5-92F2-27EA-AB25-EE4C7579A044}"/>
              </a:ext>
            </a:extLst>
          </p:cNvPr>
          <p:cNvSpPr txBox="1"/>
          <p:nvPr/>
        </p:nvSpPr>
        <p:spPr>
          <a:xfrm>
            <a:off x="450108" y="4853353"/>
            <a:ext cx="11229022"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一半学生的成绩高于</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86</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分</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小聪同学的成绩是</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88</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分，大于中位数</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86</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分，可以推测他的</a:t>
            </a:r>
            <a:endParaRPr lang="zh-CN" altLang="en-US">
              <a:solidFill>
                <a:srgbClr val="FF0000"/>
              </a:solidFill>
            </a:endParaRPr>
          </a:p>
        </p:txBody>
      </p:sp>
      <p:sp>
        <p:nvSpPr>
          <p:cNvPr id="6" name="文本框 5">
            <a:extLst>
              <a:ext uri="{FF2B5EF4-FFF2-40B4-BE49-F238E27FC236}">
                <a16:creationId xmlns:a16="http://schemas.microsoft.com/office/drawing/2014/main" id="{A7E7166D-1800-8FA3-9E85-C98979CA1E25}"/>
              </a:ext>
            </a:extLst>
          </p:cNvPr>
          <p:cNvSpPr txBox="1"/>
          <p:nvPr/>
        </p:nvSpPr>
        <p:spPr>
          <a:xfrm>
            <a:off x="450108" y="5328841"/>
            <a:ext cx="4218686" cy="51798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成绩比一半以上同学的成绩好</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blinds(horizontal)">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4">
                                            <p:txEl>
                                              <p:pRg st="0" end="0"/>
                                            </p:txEl>
                                          </p:spTgt>
                                        </p:tgtEl>
                                        <p:attrNameLst>
                                          <p:attrName>style.visibility</p:attrName>
                                        </p:attrNameLst>
                                      </p:cBhvr>
                                      <p:to>
                                        <p:strVal val="visible"/>
                                      </p:to>
                                    </p:set>
                                    <p:animEffect transition="in" filter="blinds(horizontal)">
                                      <p:cBhvr>
                                        <p:cTn id="15" dur="500"/>
                                        <p:tgtEl>
                                          <p:spTgt spid="4">
                                            <p:txEl>
                                              <p:pRg st="0" end="0"/>
                                            </p:txEl>
                                          </p:spTgt>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5">
                                            <p:txEl>
                                              <p:pRg st="0" end="0"/>
                                            </p:txEl>
                                          </p:spTgt>
                                        </p:tgtEl>
                                        <p:attrNameLst>
                                          <p:attrName>style.visibility</p:attrName>
                                        </p:attrNameLst>
                                      </p:cBhvr>
                                      <p:to>
                                        <p:strVal val="visible"/>
                                      </p:to>
                                    </p:set>
                                    <p:animEffect transition="in" filter="blinds(horizontal)">
                                      <p:cBhvr>
                                        <p:cTn id="18" dur="500"/>
                                        <p:tgtEl>
                                          <p:spTgt spid="5">
                                            <p:txEl>
                                              <p:pRg st="0" end="0"/>
                                            </p:txEl>
                                          </p:spTgt>
                                        </p:tgtEl>
                                      </p:cBhvr>
                                    </p:animEffect>
                                  </p:childTnLst>
                                </p:cTn>
                              </p:par>
                              <p:par>
                                <p:cTn id="19" presetID="3" presetClass="entr" presetSubtype="10" fill="hold" grpId="0" nodeType="withEffect">
                                  <p:stCondLst>
                                    <p:cond delay="0"/>
                                  </p:stCondLst>
                                  <p:childTnLst>
                                    <p:set>
                                      <p:cBhvr>
                                        <p:cTn id="20" dur="1" fill="hold">
                                          <p:stCondLst>
                                            <p:cond delay="0"/>
                                          </p:stCondLst>
                                        </p:cTn>
                                        <p:tgtEl>
                                          <p:spTgt spid="6">
                                            <p:txEl>
                                              <p:pRg st="0" end="0"/>
                                            </p:txEl>
                                          </p:spTgt>
                                        </p:tgtEl>
                                        <p:attrNameLst>
                                          <p:attrName>style.visibility</p:attrName>
                                        </p:attrNameLst>
                                      </p:cBhvr>
                                      <p:to>
                                        <p:strVal val="visible"/>
                                      </p:to>
                                    </p:set>
                                    <p:animEffect transition="in" filter="blinds(horizontal)">
                                      <p:cBhvr>
                                        <p:cTn id="21"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P spid="4" grpId="0" build="allAtOnce"/>
      <p:bldP spid="5" grpId="0" build="allAtOnce"/>
      <p:bldP spid="6" grpId="0" build="allAtOnce"/>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4294" name="yt_shape_14294"/>
          <p:cNvSpPr txBox="1"/>
          <p:nvPr/>
        </p:nvSpPr>
        <p:spPr>
          <a:xfrm>
            <a:off x="540000" y="1224827"/>
            <a:ext cx="2292294" cy="453522"/>
          </a:xfrm>
          <a:prstGeom prst="rect">
            <a:avLst/>
          </a:prstGeom>
        </p:spPr>
        <p:txBody>
          <a:bodyPr vert="horz" wrap="none" lIns="0" tIns="0" rIns="0" bIns="0" rtlCol="0">
            <a:spAutoFit/>
          </a:bodyPr>
          <a:lstStyle/>
          <a:p>
            <a:pPr algn="l" eaLnBrk="1" latinLnBrk="0" hangingPunct="0">
              <a:lnSpc>
                <a:spcPct val="129999"/>
              </a:lnSpc>
            </a:pPr>
            <a:r>
              <a:rPr lang="zh-CN" altLang="zh-CN" sz="2500" b="0" i="0" u="none" spc="-2500">
                <a:noFill/>
                <a:effectLst/>
                <a:latin typeface="Times New Roman" pitchFamily="25"/>
                <a:ea typeface="Times New Roman" pitchFamily="25"/>
                <a:sym typeface="Finished"/>
              </a:rPr>
              <a:t>⁠</a:t>
            </a:r>
            <a:r>
              <a:rPr lang="en-US" altLang="zh-CN" sz="2400" b="0" i="0" u="none">
                <a:solidFill>
                  <a:srgbClr val="1EE3CF"/>
                </a:solidFill>
                <a:effectLst/>
                <a:latin typeface="Times New Roman" pitchFamily="24"/>
                <a:ea typeface="宋体" pitchFamily="24"/>
                <a:sym typeface=""/>
              </a:rPr>
              <a:t>                 </a:t>
            </a:r>
            <a:r>
              <a:rPr lang="en-US" altLang="zh-CN" sz="1900" b="0" i="0" u="none">
                <a:solidFill>
                  <a:srgbClr val="1EE3CF"/>
                </a:solidFill>
                <a:effectLst/>
                <a:latin typeface="Times New Roman" pitchFamily="19"/>
                <a:ea typeface="宋体" pitchFamily="19"/>
                <a:sym typeface=""/>
              </a:rPr>
              <a:t> </a:t>
            </a:r>
            <a:r>
              <a:rPr lang="zh-CN" altLang="zh-CN" sz="2400" b="0" i="0" u="none" spc="-2400">
                <a:noFill/>
                <a:effectLst/>
                <a:latin typeface="Times New Roman" pitchFamily="24"/>
                <a:ea typeface="Times New Roman" pitchFamily="24"/>
              </a:rPr>
              <a:t>⁠</a:t>
            </a:r>
            <a:r>
              <a:rPr lang="zh-CN" altLang="zh-CN" sz="2400" b="0" i="0" u="none">
                <a:solidFill>
                  <a:srgbClr val="000000"/>
                </a:solidFill>
                <a:effectLst/>
                <a:latin typeface="白正" pitchFamily="24"/>
                <a:ea typeface="宋体" pitchFamily="24"/>
              </a:rPr>
              <a:t>　</a:t>
            </a:r>
            <a:r>
              <a:rPr lang="zh-CN" altLang="zh-CN" sz="2400" b="0" i="0" u="none">
                <a:solidFill>
                  <a:srgbClr val="000000"/>
                </a:solidFill>
                <a:effectLst/>
                <a:latin typeface="白正" pitchFamily="24"/>
                <a:ea typeface="黑体" pitchFamily="24"/>
              </a:rPr>
              <a:t>众数</a:t>
            </a:r>
          </a:p>
        </p:txBody>
      </p:sp>
      <p:sp>
        <p:nvSpPr>
          <p:cNvPr id="14295" name="yt_shape_14295"/>
          <p:cNvSpPr txBox="1"/>
          <p:nvPr/>
        </p:nvSpPr>
        <p:spPr>
          <a:xfrm>
            <a:off x="540000" y="1729137"/>
            <a:ext cx="6899325" cy="428515"/>
          </a:xfrm>
          <a:prstGeom prst="rect">
            <a:avLst/>
          </a:prstGeom>
        </p:spPr>
        <p:txBody>
          <a:bodyPr vert="horz" wrap="non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5.</a:t>
            </a:r>
            <a:r>
              <a:rPr lang="zh-CN" altLang="zh-CN" sz="2400" b="0" i="0" u="none">
                <a:solidFill>
                  <a:srgbClr val="000000"/>
                </a:solidFill>
                <a:effectLst/>
                <a:latin typeface="白正" pitchFamily="24"/>
                <a:ea typeface="宋体" pitchFamily="24"/>
              </a:rPr>
              <a:t>一组数据</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3</a:t>
            </a:r>
            <a:r>
              <a:rPr lang="zh-CN" altLang="zh-CN" sz="2400" b="0" i="0" u="none">
                <a:solidFill>
                  <a:srgbClr val="000000"/>
                </a:solidFill>
                <a:effectLst/>
                <a:latin typeface="白正" pitchFamily="24"/>
                <a:ea typeface="宋体" pitchFamily="24"/>
              </a:rPr>
              <a:t>，</a:t>
            </a:r>
            <a:r>
              <a:rPr lang="en-US" altLang="zh-CN" sz="2400" b="0" i="0" u="none">
                <a:solidFill>
                  <a:srgbClr val="000000"/>
                </a:solidFill>
                <a:effectLst/>
                <a:latin typeface="Times New Roman" pitchFamily="24"/>
                <a:ea typeface="Times New Roman" pitchFamily="24"/>
              </a:rPr>
              <a:t>2</a:t>
            </a:r>
            <a:r>
              <a:rPr lang="zh-CN" altLang="zh-CN" sz="2400" b="0" i="0" u="none">
                <a:solidFill>
                  <a:srgbClr val="000000"/>
                </a:solidFill>
                <a:effectLst/>
                <a:latin typeface="白正" pitchFamily="24"/>
                <a:ea typeface="宋体" pitchFamily="24"/>
              </a:rPr>
              <a:t>，</a:t>
            </a:r>
            <a:r>
              <a:rPr lang="en-US" altLang="zh-CN" sz="2400" b="0" i="0" u="none">
                <a:solidFill>
                  <a:srgbClr val="000000"/>
                </a:solidFill>
                <a:effectLst/>
                <a:latin typeface="Times New Roman" pitchFamily="24"/>
                <a:ea typeface="Times New Roman" pitchFamily="24"/>
              </a:rPr>
              <a:t>2</a:t>
            </a:r>
            <a:r>
              <a:rPr lang="zh-CN" altLang="zh-CN" sz="2400" b="0" i="0" u="none">
                <a:solidFill>
                  <a:srgbClr val="000000"/>
                </a:solidFill>
                <a:effectLst/>
                <a:latin typeface="白正" pitchFamily="24"/>
                <a:ea typeface="宋体" pitchFamily="24"/>
              </a:rPr>
              <a:t>，</a:t>
            </a:r>
            <a:r>
              <a:rPr lang="en-US" altLang="zh-CN" sz="2400" b="0" i="0" u="none">
                <a:solidFill>
                  <a:srgbClr val="000000"/>
                </a:solidFill>
                <a:effectLst/>
                <a:latin typeface="Times New Roman" pitchFamily="24"/>
                <a:ea typeface="Times New Roman" pitchFamily="24"/>
              </a:rPr>
              <a:t>0</a:t>
            </a:r>
            <a:r>
              <a:rPr lang="zh-CN" altLang="zh-CN" sz="2400" b="0" i="0" u="none">
                <a:solidFill>
                  <a:srgbClr val="000000"/>
                </a:solidFill>
                <a:effectLst/>
                <a:latin typeface="白正" pitchFamily="24"/>
                <a:ea typeface="宋体" pitchFamily="24"/>
              </a:rPr>
              <a:t>，</a:t>
            </a:r>
            <a:r>
              <a:rPr lang="en-US" altLang="zh-CN" sz="2400" b="0" i="0" u="none">
                <a:solidFill>
                  <a:srgbClr val="000000"/>
                </a:solidFill>
                <a:effectLst/>
                <a:latin typeface="Times New Roman" pitchFamily="24"/>
                <a:ea typeface="Times New Roman" pitchFamily="24"/>
              </a:rPr>
              <a:t>2</a:t>
            </a:r>
            <a:r>
              <a:rPr lang="zh-CN" altLang="zh-CN" sz="2400" b="0" i="0" u="none">
                <a:solidFill>
                  <a:srgbClr val="000000"/>
                </a:solidFill>
                <a:effectLst/>
                <a:latin typeface="白正" pitchFamily="24"/>
                <a:ea typeface="宋体" pitchFamily="24"/>
              </a:rPr>
              <a:t>，</a:t>
            </a:r>
            <a:r>
              <a:rPr lang="en-US" altLang="zh-CN" sz="2400" b="0" i="0" u="none">
                <a:solidFill>
                  <a:srgbClr val="000000"/>
                </a:solidFill>
                <a:effectLst/>
                <a:latin typeface="Times New Roman" pitchFamily="24"/>
                <a:ea typeface="Times New Roman" pitchFamily="24"/>
              </a:rPr>
              <a:t>1</a:t>
            </a:r>
            <a:r>
              <a:rPr lang="zh-CN" altLang="zh-CN" sz="2400" b="0" i="0" u="none">
                <a:solidFill>
                  <a:srgbClr val="000000"/>
                </a:solidFill>
                <a:effectLst/>
                <a:latin typeface="白正" pitchFamily="24"/>
                <a:ea typeface="宋体" pitchFamily="24"/>
              </a:rPr>
              <a:t>的众数是</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宋体" pitchFamily="24"/>
              </a:rPr>
              <a:t>　</a:t>
            </a:r>
            <a:r>
              <a:rPr lang="en-US" altLang="zh-CN" sz="2400" b="0" i="0" u="none">
                <a:solidFill>
                  <a:srgbClr val="FF0000">
                    <a:alpha val="0"/>
                  </a:srgbClr>
                </a:solidFill>
                <a:effectLst/>
                <a:latin typeface="Times New Roman" pitchFamily="24"/>
                <a:ea typeface="Times New Roman" pitchFamily="24"/>
              </a:rPr>
              <a:t>B</a:t>
            </a:r>
            <a:r>
              <a:rPr lang="zh-CN" altLang="zh-CN" sz="2400" b="0" i="0" u="none">
                <a:solidFill>
                  <a:srgbClr val="000000"/>
                </a:solidFill>
                <a:effectLst/>
                <a:latin typeface="白正" pitchFamily="24"/>
                <a:ea typeface="宋体" pitchFamily="24"/>
              </a:rPr>
              <a:t>　</a:t>
            </a:r>
            <a:r>
              <a:rPr lang="zh-CN" altLang="zh-CN" sz="2400" b="0" i="0" u="none">
                <a:solidFill>
                  <a:srgbClr val="000000"/>
                </a:solidFill>
                <a:effectLst/>
                <a:latin typeface="宋体" pitchFamily="24"/>
                <a:ea typeface="宋体" pitchFamily="24"/>
              </a:rPr>
              <a:t>）</a:t>
            </a:r>
          </a:p>
        </p:txBody>
      </p:sp>
      <p:graphicFrame>
        <p:nvGraphicFramePr>
          <p:cNvPr id="14296" name="yt_table_14296" title="H_37.44">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1880576399"/>
              </p:ext>
            </p:extLst>
          </p:nvPr>
        </p:nvGraphicFramePr>
        <p:xfrm>
          <a:off x="540000" y="2208440"/>
          <a:ext cx="7657466" cy="475488"/>
        </p:xfrm>
        <a:graphic>
          <a:graphicData uri="http://schemas.openxmlformats.org/drawingml/2006/table">
            <a:tbl>
              <a:tblPr/>
              <a:tblGrid>
                <a:gridCol w="2270443">
                  <a:extLst>
                    <a:ext uri="{9D8B030D-6E8A-4147-A177-3AD203B41FA5}">
                      <a16:colId xmlns:a16="http://schemas.microsoft.com/office/drawing/2014/main" val="10566"/>
                    </a:ext>
                  </a:extLst>
                </a:gridCol>
                <a:gridCol w="2176780">
                  <a:extLst>
                    <a:ext uri="{9D8B030D-6E8A-4147-A177-3AD203B41FA5}">
                      <a16:colId xmlns:a16="http://schemas.microsoft.com/office/drawing/2014/main" val="10567"/>
                    </a:ext>
                  </a:extLst>
                </a:gridCol>
                <a:gridCol w="2176780">
                  <a:extLst>
                    <a:ext uri="{9D8B030D-6E8A-4147-A177-3AD203B41FA5}">
                      <a16:colId xmlns:a16="http://schemas.microsoft.com/office/drawing/2014/main" val="10568"/>
                    </a:ext>
                  </a:extLst>
                </a:gridCol>
                <a:gridCol w="1033463">
                  <a:extLst>
                    <a:ext uri="{9D8B030D-6E8A-4147-A177-3AD203B41FA5}">
                      <a16:colId xmlns:a16="http://schemas.microsoft.com/office/drawing/2014/main" val="10569"/>
                    </a:ext>
                  </a:extLst>
                </a:gridCol>
              </a:tblGrid>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A.</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3</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B.2</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C.0</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D.1</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338"/>
                  </a:ext>
                </a:extLst>
              </a:tr>
            </a:tbl>
          </a:graphicData>
        </a:graphic>
      </p:graphicFrame>
      <p:sp>
        <p:nvSpPr>
          <p:cNvPr id="14298" name="yt_shape_14298"/>
          <p:cNvSpPr txBox="1"/>
          <p:nvPr/>
        </p:nvSpPr>
        <p:spPr>
          <a:xfrm>
            <a:off x="540120" y="2734611"/>
            <a:ext cx="11111999" cy="1388778"/>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6.</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楷体" pitchFamily="24"/>
              </a:rPr>
              <a:t>普洱市期末</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宋体" pitchFamily="24"/>
              </a:rPr>
              <a:t>彩云中学八年级</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1</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宋体" pitchFamily="24"/>
              </a:rPr>
              <a:t>班同学举行</a:t>
            </a:r>
            <a:r>
              <a:rPr lang="en-US"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宋体" pitchFamily="24"/>
              </a:rPr>
              <a:t>奥运在我心中</a:t>
            </a:r>
            <a:r>
              <a:rPr lang="en-US"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宋体" pitchFamily="24"/>
              </a:rPr>
              <a:t>演讲比赛，第三小组的六名同学成绩如下</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宋体" pitchFamily="24"/>
              </a:rPr>
              <a:t>单位：分</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宋体" pitchFamily="24"/>
              </a:rPr>
              <a:t>：</a:t>
            </a:r>
            <a:r>
              <a:rPr lang="en-US" altLang="zh-CN" sz="2400" b="0" i="0" u="none">
                <a:solidFill>
                  <a:srgbClr val="000000"/>
                </a:solidFill>
                <a:effectLst/>
                <a:latin typeface="Times New Roman" pitchFamily="24"/>
                <a:ea typeface="Times New Roman" pitchFamily="24"/>
              </a:rPr>
              <a:t>9.1</a:t>
            </a:r>
            <a:r>
              <a:rPr lang="zh-CN" altLang="zh-CN" sz="2400" b="0" i="0" u="none">
                <a:solidFill>
                  <a:srgbClr val="000000"/>
                </a:solidFill>
                <a:effectLst/>
                <a:latin typeface="白正" pitchFamily="24"/>
                <a:ea typeface="宋体" pitchFamily="24"/>
              </a:rPr>
              <a:t>，</a:t>
            </a:r>
            <a:r>
              <a:rPr lang="en-US" altLang="zh-CN" sz="2400" b="0" i="0" u="none">
                <a:solidFill>
                  <a:srgbClr val="000000"/>
                </a:solidFill>
                <a:effectLst/>
                <a:latin typeface="Times New Roman" pitchFamily="24"/>
                <a:ea typeface="Times New Roman" pitchFamily="24"/>
              </a:rPr>
              <a:t>9.3</a:t>
            </a:r>
            <a:r>
              <a:rPr lang="zh-CN" altLang="zh-CN" sz="2400" b="0" i="0" u="none">
                <a:solidFill>
                  <a:srgbClr val="000000"/>
                </a:solidFill>
                <a:effectLst/>
                <a:latin typeface="白正" pitchFamily="24"/>
                <a:ea typeface="宋体" pitchFamily="24"/>
              </a:rPr>
              <a:t>，</a:t>
            </a:r>
            <a:r>
              <a:rPr lang="en-US" altLang="zh-CN" sz="2400" b="0" i="0" u="none">
                <a:solidFill>
                  <a:srgbClr val="000000"/>
                </a:solidFill>
                <a:effectLst/>
                <a:latin typeface="Times New Roman" pitchFamily="24"/>
                <a:ea typeface="Times New Roman" pitchFamily="24"/>
              </a:rPr>
              <a:t>9.5</a:t>
            </a:r>
            <a:r>
              <a:rPr lang="zh-CN" altLang="zh-CN" sz="2400" b="0" i="0" u="none">
                <a:solidFill>
                  <a:srgbClr val="000000"/>
                </a:solidFill>
                <a:effectLst/>
                <a:latin typeface="白正" pitchFamily="24"/>
                <a:ea typeface="宋体" pitchFamily="24"/>
              </a:rPr>
              <a:t>，</a:t>
            </a:r>
            <a:r>
              <a:rPr lang="en-US" altLang="zh-CN" sz="2400" b="0" i="0" u="none">
                <a:solidFill>
                  <a:srgbClr val="000000"/>
                </a:solidFill>
                <a:effectLst/>
                <a:latin typeface="Times New Roman" pitchFamily="24"/>
                <a:ea typeface="Times New Roman" pitchFamily="24"/>
              </a:rPr>
              <a:t>9.2</a:t>
            </a:r>
            <a:r>
              <a:rPr lang="zh-CN" altLang="zh-CN" sz="2400" b="0" i="0" u="none">
                <a:solidFill>
                  <a:srgbClr val="000000"/>
                </a:solidFill>
                <a:effectLst/>
                <a:latin typeface="白正" pitchFamily="24"/>
                <a:ea typeface="宋体" pitchFamily="24"/>
              </a:rPr>
              <a:t>，</a:t>
            </a:r>
            <a:r>
              <a:rPr lang="en-US" altLang="zh-CN" sz="2400" b="0" i="0" u="none">
                <a:solidFill>
                  <a:srgbClr val="000000"/>
                </a:solidFill>
                <a:effectLst/>
                <a:latin typeface="Times New Roman" pitchFamily="24"/>
                <a:ea typeface="Times New Roman" pitchFamily="24"/>
              </a:rPr>
              <a:t>9.4</a:t>
            </a:r>
            <a:r>
              <a:rPr lang="zh-CN" altLang="zh-CN" sz="2400" b="0" i="0" u="none">
                <a:solidFill>
                  <a:srgbClr val="000000"/>
                </a:solidFill>
                <a:effectLst/>
                <a:latin typeface="白正" pitchFamily="24"/>
                <a:ea typeface="宋体" pitchFamily="24"/>
              </a:rPr>
              <a:t>，</a:t>
            </a:r>
            <a:r>
              <a:rPr lang="en-US" altLang="zh-CN" sz="2400" b="0" i="0" u="none">
                <a:solidFill>
                  <a:srgbClr val="000000"/>
                </a:solidFill>
                <a:effectLst/>
                <a:latin typeface="Times New Roman" pitchFamily="24"/>
                <a:ea typeface="Times New Roman" pitchFamily="24"/>
              </a:rPr>
              <a:t>9.2.</a:t>
            </a:r>
            <a:r>
              <a:rPr lang="zh-CN" altLang="zh-CN" sz="2400" b="0" i="0" u="none">
                <a:solidFill>
                  <a:srgbClr val="000000"/>
                </a:solidFill>
                <a:effectLst/>
                <a:latin typeface="白正" pitchFamily="24"/>
                <a:ea typeface="宋体" pitchFamily="24"/>
              </a:rPr>
              <a:t>则这组数据的众数是</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宋体" pitchFamily="24"/>
              </a:rPr>
              <a:t>　</a:t>
            </a:r>
            <a:r>
              <a:rPr lang="en-US" altLang="zh-CN" sz="2400" b="0" i="0" u="none">
                <a:solidFill>
                  <a:srgbClr val="FF0000">
                    <a:alpha val="0"/>
                  </a:srgbClr>
                </a:solidFill>
                <a:effectLst/>
                <a:latin typeface="Times New Roman" pitchFamily="24"/>
                <a:ea typeface="Times New Roman" pitchFamily="24"/>
              </a:rPr>
              <a:t>B</a:t>
            </a:r>
            <a:r>
              <a:rPr lang="zh-CN" altLang="zh-CN" sz="2400" b="0" i="0" u="none">
                <a:solidFill>
                  <a:srgbClr val="000000"/>
                </a:solidFill>
                <a:effectLst/>
                <a:latin typeface="白正" pitchFamily="24"/>
                <a:ea typeface="宋体" pitchFamily="24"/>
              </a:rPr>
              <a:t>　</a:t>
            </a:r>
            <a:r>
              <a:rPr lang="zh-CN" altLang="zh-CN" sz="2400" b="0" i="0" u="none">
                <a:solidFill>
                  <a:srgbClr val="000000"/>
                </a:solidFill>
                <a:effectLst/>
                <a:latin typeface="宋体" pitchFamily="24"/>
                <a:ea typeface="宋体" pitchFamily="24"/>
              </a:rPr>
              <a:t>）</a:t>
            </a:r>
          </a:p>
        </p:txBody>
      </p:sp>
      <p:graphicFrame>
        <p:nvGraphicFramePr>
          <p:cNvPr id="14299" name="yt_table_14299" title="H_37.44">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1621620692"/>
              </p:ext>
            </p:extLst>
          </p:nvPr>
        </p:nvGraphicFramePr>
        <p:xfrm>
          <a:off x="540000" y="4174177"/>
          <a:ext cx="7886066" cy="475488"/>
        </p:xfrm>
        <a:graphic>
          <a:graphicData uri="http://schemas.openxmlformats.org/drawingml/2006/table">
            <a:tbl>
              <a:tblPr/>
              <a:tblGrid>
                <a:gridCol w="2270443">
                  <a:extLst>
                    <a:ext uri="{9D8B030D-6E8A-4147-A177-3AD203B41FA5}">
                      <a16:colId xmlns:a16="http://schemas.microsoft.com/office/drawing/2014/main" val="10570"/>
                    </a:ext>
                  </a:extLst>
                </a:gridCol>
                <a:gridCol w="2176780">
                  <a:extLst>
                    <a:ext uri="{9D8B030D-6E8A-4147-A177-3AD203B41FA5}">
                      <a16:colId xmlns:a16="http://schemas.microsoft.com/office/drawing/2014/main" val="10571"/>
                    </a:ext>
                  </a:extLst>
                </a:gridCol>
                <a:gridCol w="2176780">
                  <a:extLst>
                    <a:ext uri="{9D8B030D-6E8A-4147-A177-3AD203B41FA5}">
                      <a16:colId xmlns:a16="http://schemas.microsoft.com/office/drawing/2014/main" val="10572"/>
                    </a:ext>
                  </a:extLst>
                </a:gridCol>
                <a:gridCol w="1262063">
                  <a:extLst>
                    <a:ext uri="{9D8B030D-6E8A-4147-A177-3AD203B41FA5}">
                      <a16:colId xmlns:a16="http://schemas.microsoft.com/office/drawing/2014/main" val="10573"/>
                    </a:ext>
                  </a:extLst>
                </a:gridCol>
              </a:tblGrid>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A.9.1</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B.9.2</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C.9.3</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D.9.5</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339"/>
                  </a:ext>
                </a:extLst>
              </a:tr>
            </a:tbl>
          </a:graphicData>
        </a:graphic>
      </p:graphicFrame>
      <p:sp>
        <p:nvSpPr>
          <p:cNvPr id="14301" name="yt_shape_14301"/>
          <p:cNvSpPr txBox="1"/>
          <p:nvPr/>
        </p:nvSpPr>
        <p:spPr>
          <a:xfrm>
            <a:off x="540000" y="4700348"/>
            <a:ext cx="5370060" cy="453522"/>
          </a:xfrm>
          <a:prstGeom prst="rect">
            <a:avLst/>
          </a:prstGeom>
        </p:spPr>
        <p:txBody>
          <a:bodyPr vert="horz" wrap="none" lIns="0" tIns="0" rIns="0" bIns="0" rtlCol="0">
            <a:spAutoFit/>
          </a:bodyPr>
          <a:lstStyle/>
          <a:p>
            <a:pPr algn="l" eaLnBrk="1" latinLnBrk="0" hangingPunct="0">
              <a:lnSpc>
                <a:spcPct val="129999"/>
              </a:lnSpc>
            </a:pPr>
            <a:r>
              <a:rPr lang="zh-CN" altLang="zh-CN" sz="2500" b="0" i="0" u="none" spc="-2500">
                <a:noFill/>
                <a:effectLst/>
                <a:latin typeface="Times New Roman" pitchFamily="25"/>
                <a:ea typeface="Times New Roman" pitchFamily="25"/>
                <a:sym typeface="Finished"/>
              </a:rPr>
              <a:t>⁠</a:t>
            </a:r>
            <a:r>
              <a:rPr lang="en-US" altLang="zh-CN" sz="2400" b="0" i="0" u="none">
                <a:solidFill>
                  <a:srgbClr val="1EE3CF"/>
                </a:solidFill>
                <a:effectLst/>
                <a:latin typeface="Times New Roman" pitchFamily="24"/>
                <a:ea typeface="宋体" pitchFamily="24"/>
                <a:sym typeface=""/>
              </a:rPr>
              <a:t>                 </a:t>
            </a:r>
            <a:r>
              <a:rPr lang="en-US" altLang="zh-CN" sz="1900" b="0" i="0" u="none">
                <a:solidFill>
                  <a:srgbClr val="1EE3CF"/>
                </a:solidFill>
                <a:effectLst/>
                <a:latin typeface="Times New Roman" pitchFamily="19"/>
                <a:ea typeface="宋体" pitchFamily="19"/>
                <a:sym typeface=""/>
              </a:rPr>
              <a:t> </a:t>
            </a:r>
            <a:r>
              <a:rPr lang="zh-CN" altLang="zh-CN" sz="2400" b="0" i="0" u="none" spc="-2400">
                <a:noFill/>
                <a:effectLst/>
                <a:latin typeface="Times New Roman" pitchFamily="24"/>
                <a:ea typeface="Times New Roman" pitchFamily="24"/>
              </a:rPr>
              <a:t>⁠</a:t>
            </a:r>
            <a:r>
              <a:rPr lang="zh-CN" altLang="zh-CN" sz="2400" b="0" i="0" u="none">
                <a:solidFill>
                  <a:srgbClr val="000000"/>
                </a:solidFill>
                <a:effectLst/>
                <a:latin typeface="白正" pitchFamily="24"/>
                <a:ea typeface="宋体" pitchFamily="24"/>
              </a:rPr>
              <a:t>　</a:t>
            </a:r>
            <a:r>
              <a:rPr lang="zh-CN" altLang="zh-CN" sz="2400" b="0" i="0" u="none">
                <a:solidFill>
                  <a:srgbClr val="000000"/>
                </a:solidFill>
                <a:effectLst/>
                <a:latin typeface="白正" pitchFamily="24"/>
                <a:ea typeface="黑体" pitchFamily="24"/>
              </a:rPr>
              <a:t>求中位数时忘记排序而出错</a:t>
            </a:r>
          </a:p>
        </p:txBody>
      </p:sp>
      <p:pic>
        <p:nvPicPr>
          <p:cNvPr id="3" name="yt_shape_1700218969475" title="H_28.801733">
            <a:extLst>
              <a:ext uri="{FF2B5EF4-FFF2-40B4-BE49-F238E27FC236}">
                <a16:creationId xmlns:a16="http://schemas.microsoft.com/office/drawing/2014/main" id="{6D5FF6CE-6894-E7ED-8D7D-5A0DA6C5910F}"/>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40000" y="1266504"/>
            <a:ext cx="1355917" cy="365782"/>
          </a:xfrm>
          <a:prstGeom prst="rect">
            <a:avLst/>
          </a:prstGeom>
        </p:spPr>
      </p:pic>
      <p:pic>
        <p:nvPicPr>
          <p:cNvPr id="5" name="yt_shape_1700218969529" title="H_28.801733">
            <a:extLst>
              <a:ext uri="{FF2B5EF4-FFF2-40B4-BE49-F238E27FC236}">
                <a16:creationId xmlns:a16="http://schemas.microsoft.com/office/drawing/2014/main" id="{2111C829-E9A9-B99A-1493-7638F930DD7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40000" y="4742025"/>
            <a:ext cx="1355917" cy="365782"/>
          </a:xfrm>
          <a:prstGeom prst="rect">
            <a:avLst/>
          </a:prstGeom>
        </p:spPr>
      </p:pic>
      <p:sp>
        <p:nvSpPr>
          <p:cNvPr id="2" name="文本框 1">
            <a:extLst>
              <a:ext uri="{FF2B5EF4-FFF2-40B4-BE49-F238E27FC236}">
                <a16:creationId xmlns:a16="http://schemas.microsoft.com/office/drawing/2014/main" id="{EC3E32C2-FBFD-F0E7-754D-6E8FEC9D19D8}"/>
              </a:ext>
            </a:extLst>
          </p:cNvPr>
          <p:cNvSpPr txBox="1"/>
          <p:nvPr/>
        </p:nvSpPr>
        <p:spPr>
          <a:xfrm>
            <a:off x="6469789" y="1682331"/>
            <a:ext cx="3832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B</a:t>
            </a:r>
            <a:endParaRPr lang="zh-CN" altLang="en-US">
              <a:solidFill>
                <a:srgbClr val="FF0000"/>
              </a:solidFill>
            </a:endParaRPr>
          </a:p>
        </p:txBody>
      </p:sp>
      <p:sp>
        <p:nvSpPr>
          <p:cNvPr id="4" name="文本框 3">
            <a:extLst>
              <a:ext uri="{FF2B5EF4-FFF2-40B4-BE49-F238E27FC236}">
                <a16:creationId xmlns:a16="http://schemas.microsoft.com/office/drawing/2014/main" id="{2167FDEC-7745-166E-2417-61A931E8BF96}"/>
              </a:ext>
            </a:extLst>
          </p:cNvPr>
          <p:cNvSpPr txBox="1"/>
          <p:nvPr/>
        </p:nvSpPr>
        <p:spPr>
          <a:xfrm>
            <a:off x="2583709" y="3638781"/>
            <a:ext cx="3832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B</a:t>
            </a:r>
            <a:endParaRPr lang="zh-CN" altLang="en-US">
              <a:solidFill>
                <a:srgbClr val="FF0000"/>
              </a:solidFill>
            </a:endParaRPr>
          </a:p>
        </p:txBody>
      </p:sp>
      <p:sp>
        <p:nvSpPr>
          <p:cNvPr id="12" name="yt_shape_14302"/>
          <p:cNvSpPr txBox="1"/>
          <p:nvPr/>
        </p:nvSpPr>
        <p:spPr>
          <a:xfrm>
            <a:off x="540000" y="5232095"/>
            <a:ext cx="6309420" cy="428515"/>
          </a:xfrm>
          <a:prstGeom prst="rect">
            <a:avLst/>
          </a:prstGeom>
        </p:spPr>
        <p:txBody>
          <a:bodyPr vert="horz" wrap="non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7.</a:t>
            </a:r>
            <a:r>
              <a:rPr lang="zh-CN" altLang="zh-CN" sz="2400" b="0" i="0" u="none">
                <a:solidFill>
                  <a:srgbClr val="000000"/>
                </a:solidFill>
                <a:effectLst/>
                <a:latin typeface="白正" pitchFamily="24"/>
                <a:ea typeface="宋体" pitchFamily="24"/>
              </a:rPr>
              <a:t>一组数据</a:t>
            </a:r>
            <a:r>
              <a:rPr lang="en-US" altLang="zh-CN" sz="2400" b="0" i="0" u="none">
                <a:solidFill>
                  <a:srgbClr val="000000"/>
                </a:solidFill>
                <a:effectLst/>
                <a:latin typeface="Times New Roman" pitchFamily="24"/>
                <a:ea typeface="Times New Roman" pitchFamily="24"/>
              </a:rPr>
              <a:t>3</a:t>
            </a:r>
            <a:r>
              <a:rPr lang="zh-CN" altLang="zh-CN" sz="2400" b="0" i="0" u="none">
                <a:solidFill>
                  <a:srgbClr val="000000"/>
                </a:solidFill>
                <a:effectLst/>
                <a:latin typeface="白正" pitchFamily="24"/>
                <a:ea typeface="宋体" pitchFamily="24"/>
              </a:rPr>
              <a:t>，</a:t>
            </a:r>
            <a:r>
              <a:rPr lang="en-US" altLang="zh-CN" sz="2400" b="0" i="0" u="none">
                <a:solidFill>
                  <a:srgbClr val="000000"/>
                </a:solidFill>
                <a:effectLst/>
                <a:latin typeface="Times New Roman" pitchFamily="24"/>
                <a:ea typeface="Times New Roman" pitchFamily="24"/>
              </a:rPr>
              <a:t>5</a:t>
            </a:r>
            <a:r>
              <a:rPr lang="zh-CN" altLang="zh-CN" sz="2400" b="0" i="0" u="none">
                <a:solidFill>
                  <a:srgbClr val="000000"/>
                </a:solidFill>
                <a:effectLst/>
                <a:latin typeface="白正" pitchFamily="24"/>
                <a:ea typeface="宋体" pitchFamily="24"/>
              </a:rPr>
              <a:t>，</a:t>
            </a:r>
            <a:r>
              <a:rPr lang="en-US" altLang="zh-CN" sz="2400" b="0" i="0" u="none">
                <a:solidFill>
                  <a:srgbClr val="000000"/>
                </a:solidFill>
                <a:effectLst/>
                <a:latin typeface="Times New Roman" pitchFamily="24"/>
                <a:ea typeface="Times New Roman" pitchFamily="24"/>
              </a:rPr>
              <a:t>8</a:t>
            </a:r>
            <a:r>
              <a:rPr lang="zh-CN" altLang="zh-CN" sz="2400" b="0" i="0" u="none">
                <a:solidFill>
                  <a:srgbClr val="000000"/>
                </a:solidFill>
                <a:effectLst/>
                <a:latin typeface="白正" pitchFamily="24"/>
                <a:ea typeface="宋体" pitchFamily="24"/>
              </a:rPr>
              <a:t>，</a:t>
            </a:r>
            <a:r>
              <a:rPr lang="en-US" altLang="zh-CN" sz="2400" b="0" i="0" u="none">
                <a:solidFill>
                  <a:srgbClr val="000000"/>
                </a:solidFill>
                <a:effectLst/>
                <a:latin typeface="Times New Roman" pitchFamily="24"/>
                <a:ea typeface="Times New Roman" pitchFamily="24"/>
              </a:rPr>
              <a:t>7</a:t>
            </a:r>
            <a:r>
              <a:rPr lang="zh-CN" altLang="zh-CN" sz="2400" b="0" i="0" u="none">
                <a:solidFill>
                  <a:srgbClr val="000000"/>
                </a:solidFill>
                <a:effectLst/>
                <a:latin typeface="白正" pitchFamily="24"/>
                <a:ea typeface="宋体" pitchFamily="24"/>
              </a:rPr>
              <a:t>，</a:t>
            </a:r>
            <a:r>
              <a:rPr lang="en-US" altLang="zh-CN" sz="2400" b="0" i="0" u="none">
                <a:solidFill>
                  <a:srgbClr val="000000"/>
                </a:solidFill>
                <a:effectLst/>
                <a:latin typeface="Times New Roman" pitchFamily="24"/>
                <a:ea typeface="Times New Roman" pitchFamily="24"/>
              </a:rPr>
              <a:t>5</a:t>
            </a:r>
            <a:r>
              <a:rPr lang="zh-CN" altLang="zh-CN" sz="2400" b="0" i="0" u="none">
                <a:solidFill>
                  <a:srgbClr val="000000"/>
                </a:solidFill>
                <a:effectLst/>
                <a:latin typeface="白正" pitchFamily="24"/>
                <a:ea typeface="宋体" pitchFamily="24"/>
              </a:rPr>
              <a:t>，</a:t>
            </a:r>
            <a:r>
              <a:rPr lang="en-US" altLang="zh-CN" sz="2400" b="0" i="0" u="none">
                <a:solidFill>
                  <a:srgbClr val="000000"/>
                </a:solidFill>
                <a:effectLst/>
                <a:latin typeface="Times New Roman" pitchFamily="24"/>
                <a:ea typeface="Times New Roman" pitchFamily="24"/>
              </a:rPr>
              <a:t>8</a:t>
            </a:r>
            <a:r>
              <a:rPr lang="zh-CN" altLang="zh-CN" sz="2400" b="0" i="0" u="none">
                <a:solidFill>
                  <a:srgbClr val="000000"/>
                </a:solidFill>
                <a:effectLst/>
                <a:latin typeface="白正" pitchFamily="24"/>
                <a:ea typeface="宋体" pitchFamily="24"/>
              </a:rPr>
              <a:t>的中位数为</a:t>
            </a:r>
            <a:r>
              <a:rPr lang="zh-CN" altLang="zh-CN" sz="100" b="0" i="0" spc="-100">
                <a:solidFill>
                  <a:srgbClr val="FF0000"/>
                </a:solidFill>
                <a:effectLst/>
                <a:latin typeface="白正" pitchFamily="24"/>
                <a:ea typeface="宋体" pitchFamily="24"/>
              </a:rPr>
              <a:t> </a:t>
            </a:r>
            <a:r>
              <a:rPr lang="zh-CN" altLang="zh-CN" sz="2400" b="0" i="0" u="sng">
                <a:solidFill>
                  <a:srgbClr val="FF0000"/>
                </a:solidFill>
                <a:effectLst/>
                <a:uFill>
                  <a:solidFill>
                    <a:srgbClr val="000000"/>
                  </a:solidFill>
                </a:uFill>
                <a:latin typeface="白正" pitchFamily="24"/>
                <a:ea typeface="宋体" pitchFamily="24"/>
              </a:rPr>
              <a:t>　</a:t>
            </a:r>
            <a:r>
              <a:rPr lang="en-US" altLang="zh-CN" sz="2400" b="0" i="0" u="sng">
                <a:solidFill>
                  <a:srgbClr val="FF0000">
                    <a:alpha val="0"/>
                  </a:srgbClr>
                </a:solidFill>
                <a:effectLst/>
                <a:uFill>
                  <a:solidFill>
                    <a:srgbClr val="000000"/>
                  </a:solidFill>
                </a:uFill>
                <a:latin typeface="Times New Roman" pitchFamily="24"/>
                <a:ea typeface="Times New Roman" pitchFamily="24"/>
              </a:rPr>
              <a:t>6</a:t>
            </a:r>
            <a:r>
              <a:rPr lang="zh-CN" altLang="zh-CN" sz="2400" b="0" i="0" u="sng">
                <a:solidFill>
                  <a:srgbClr val="FF0000">
                    <a:alpha val="0"/>
                  </a:srgbClr>
                </a:solidFill>
                <a:effectLst/>
                <a:uFill>
                  <a:solidFill>
                    <a:srgbClr val="000000"/>
                  </a:solidFill>
                </a:uFill>
                <a:latin typeface="白正" pitchFamily="24"/>
                <a:ea typeface="宋体" pitchFamily="24"/>
              </a:rPr>
              <a:t>　</a:t>
            </a:r>
            <a:r>
              <a:rPr lang="zh-CN" altLang="zh-CN" sz="100" b="0" i="0" spc="-100">
                <a:noFill/>
                <a:effectLst/>
                <a:latin typeface="白正" pitchFamily="24"/>
                <a:ea typeface="宋体" pitchFamily="24"/>
              </a:rPr>
              <a:t>⁠</a:t>
            </a:r>
            <a:r>
              <a:rPr lang="en-US" altLang="zh-CN" sz="2400" b="0" i="0" u="none">
                <a:solidFill>
                  <a:srgbClr val="000000"/>
                </a:solidFill>
                <a:effectLst/>
                <a:latin typeface="Times New Roman" pitchFamily="24"/>
                <a:ea typeface="Times New Roman" pitchFamily="24"/>
              </a:rPr>
              <a:t>.</a:t>
            </a:r>
          </a:p>
        </p:txBody>
      </p:sp>
      <p:sp>
        <p:nvSpPr>
          <p:cNvPr id="13" name="文本框 12">
            <a:extLst>
              <a:ext uri="{FF2B5EF4-FFF2-40B4-BE49-F238E27FC236}">
                <a16:creationId xmlns:a16="http://schemas.microsoft.com/office/drawing/2014/main" id="{9895F8FD-F368-5A20-AB2D-6671AD771150}"/>
              </a:ext>
            </a:extLst>
          </p:cNvPr>
          <p:cNvSpPr txBox="1"/>
          <p:nvPr/>
        </p:nvSpPr>
        <p:spPr>
          <a:xfrm>
            <a:off x="6164989" y="5185289"/>
            <a:ext cx="6372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mn-cs"/>
              </a:rPr>
              <a:t>6</a:t>
            </a:r>
            <a:r>
              <a:rPr kumimoji="0" lang="zh-CN" altLang="zh-CN" sz="2400" b="0" i="0" strike="noStrike" kern="1200" cap="none" spc="0" normalizeH="0" baseline="0" noProof="0">
                <a:ln>
                  <a:noFill/>
                </a:ln>
                <a:solidFill>
                  <a:srgbClr val="FF0000"/>
                </a:solidFill>
                <a:effectLst/>
                <a:uLnTx/>
                <a:uFill>
                  <a:solidFill>
                    <a:srgbClr val="000000"/>
                  </a:solidFill>
                </a:uFill>
                <a:latin typeface="白正" pitchFamily="24"/>
                <a:ea typeface="宋体" pitchFamily="24"/>
                <a:cs typeface="+mn-cs"/>
              </a:rPr>
              <a:t>　</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blinds(horizontal)">
                                      <p:cBhvr>
                                        <p:cTn id="12" dur="500"/>
                                        <p:tgtEl>
                                          <p:spTgt spid="4">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3">
                                            <p:txEl>
                                              <p:pRg st="0" end="0"/>
                                            </p:txEl>
                                          </p:spTgt>
                                        </p:tgtEl>
                                        <p:attrNameLst>
                                          <p:attrName>style.visibility</p:attrName>
                                        </p:attrNameLst>
                                      </p:cBhvr>
                                      <p:to>
                                        <p:strVal val="visible"/>
                                      </p:to>
                                    </p:set>
                                    <p:animEffect transition="in" filter="blinds(horizontal)">
                                      <p:cBhvr>
                                        <p:cTn id="17"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4" grpId="0" build="allAtOnce"/>
      <p:bldP spid="13" grpId="0" build="allAtOnce"/>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4304" name="yt_shape_14304"/>
          <p:cNvSpPr txBox="1"/>
          <p:nvPr/>
        </p:nvSpPr>
        <p:spPr>
          <a:xfrm>
            <a:off x="540000" y="1491474"/>
            <a:ext cx="3966727" cy="588494"/>
          </a:xfrm>
          <a:prstGeom prst="rect">
            <a:avLst/>
          </a:prstGeom>
        </p:spPr>
        <p:txBody>
          <a:bodyPr vert="horz" wrap="none" lIns="0" tIns="0" rIns="0" bIns="0" rtlCol="0">
            <a:spAutoFit/>
          </a:bodyPr>
          <a:lstStyle/>
          <a:p>
            <a:pPr algn="l" eaLnBrk="1" latinLnBrk="0" hangingPunct="0">
              <a:lnSpc>
                <a:spcPct val="129999"/>
              </a:lnSpc>
            </a:pPr>
            <a:r>
              <a:rPr lang="en-US" altLang="zh-CN" sz="3200" b="0" i="0" u="none" spc="-3200">
                <a:solidFill>
                  <a:srgbClr val="1EE3CF"/>
                </a:solidFill>
                <a:effectLst/>
                <a:latin typeface="白正" pitchFamily="32"/>
                <a:ea typeface="宋体" pitchFamily="32"/>
              </a:rPr>
              <a:t> </a:t>
            </a:r>
            <a:r>
              <a:rPr lang="en-US" altLang="zh-CN" sz="3200" b="0" i="0" u="none" spc="30207">
                <a:solidFill>
                  <a:srgbClr val="1EE3CF"/>
                </a:solidFill>
                <a:effectLst/>
                <a:latin typeface="白正" pitchFamily="32"/>
                <a:ea typeface="宋体" pitchFamily="32"/>
              </a:rPr>
              <a:t> </a:t>
            </a:r>
          </a:p>
        </p:txBody>
      </p:sp>
      <p:pic>
        <p:nvPicPr>
          <p:cNvPr id="14303" name="yt_image_14303" title="H_50.49">
            <a:extLst>
              <a:ext uri="">
                <a16:creationId xmlns:a16="http://schemas.microsoft.com/office/drawing/2014/main" xmlns:a14="http://schemas.microsoft.com/office/drawing/2010/main" xmlns:p14="http://schemas.microsoft.com/office/powerpoint/2010/main" xmlns="" id="{5351258F-BC95-41E6-9372-C2FE361B0291}"/>
              </a:ext>
            </a:extLst>
          </p:cNvPr>
          <p:cNvPicPr>
            <a:picLocks noChangeAspect="1" noChangeArrowheads="1"/>
          </p:cNvPicPr>
          <p:nvPr/>
        </p:nvPicPr>
        <p:blipFill>
          <a:blip r:embed="rId2" cstate="print"/>
          <a:srcRect/>
          <a:stretch>
            <a:fillRect/>
          </a:stretch>
        </p:blipFill>
        <p:spPr bwMode="auto">
          <a:xfrm>
            <a:off x="540000" y="1491474"/>
            <a:ext cx="3937001" cy="641223"/>
          </a:xfrm>
          <a:prstGeom prst="rect">
            <a:avLst/>
          </a:prstGeom>
          <a:noFill/>
          <a:extLst>
            <a:ext uri="{909E8E84-426E-40DD-AFC4-6F175D3DCCD1}">
              <a14:hiddenFill xmlns:a14="http://schemas.microsoft.com/office/drawing/2010/main">
                <a:solidFill>
                  <a:srgbClr val="FFFFFF"/>
                </a:solidFill>
              </a14:hiddenFill>
            </a:ext>
          </a:extLst>
        </p:spPr>
      </p:pic>
      <p:sp>
        <p:nvSpPr>
          <p:cNvPr id="14306" name="yt_shape_14306"/>
          <p:cNvSpPr txBox="1"/>
          <p:nvPr/>
        </p:nvSpPr>
        <p:spPr>
          <a:xfrm>
            <a:off x="540120" y="2183343"/>
            <a:ext cx="11111999" cy="1388778"/>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8.</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楷体" pitchFamily="24"/>
              </a:rPr>
              <a:t>弄璋中学单元卷</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宋体" pitchFamily="24"/>
              </a:rPr>
              <a:t>小红在班上做节水意识调查，收集了班上</a:t>
            </a:r>
            <a:r>
              <a:rPr lang="en-US" altLang="zh-CN" sz="2400" b="0" i="0" u="none">
                <a:solidFill>
                  <a:srgbClr val="000000"/>
                </a:solidFill>
                <a:effectLst/>
                <a:latin typeface="Times New Roman" pitchFamily="24"/>
                <a:ea typeface="Times New Roman" pitchFamily="24"/>
              </a:rPr>
              <a:t>7</a:t>
            </a:r>
            <a:r>
              <a:rPr lang="zh-CN" altLang="zh-CN" sz="2400" b="0" i="0" u="none">
                <a:solidFill>
                  <a:srgbClr val="000000"/>
                </a:solidFill>
                <a:effectLst/>
                <a:latin typeface="白正" pitchFamily="24"/>
                <a:ea typeface="宋体" pitchFamily="24"/>
              </a:rPr>
              <a:t>位同学家里上个月的用水量</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宋体" pitchFamily="24"/>
              </a:rPr>
              <a:t>单位：吨</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宋体" pitchFamily="24"/>
              </a:rPr>
              <a:t>如下：</a:t>
            </a:r>
            <a:r>
              <a:rPr lang="en-US" altLang="zh-CN" sz="2400" b="0" i="0" u="none">
                <a:solidFill>
                  <a:srgbClr val="000000"/>
                </a:solidFill>
                <a:effectLst/>
                <a:latin typeface="Times New Roman" pitchFamily="24"/>
                <a:ea typeface="Times New Roman" pitchFamily="24"/>
              </a:rPr>
              <a:t>5</a:t>
            </a:r>
            <a:r>
              <a:rPr lang="zh-CN" altLang="zh-CN" sz="2400" b="0" i="0" u="none">
                <a:solidFill>
                  <a:srgbClr val="000000"/>
                </a:solidFill>
                <a:effectLst/>
                <a:latin typeface="白正" pitchFamily="24"/>
                <a:ea typeface="宋体" pitchFamily="24"/>
              </a:rPr>
              <a:t>，</a:t>
            </a:r>
            <a:r>
              <a:rPr lang="en-US" altLang="zh-CN" sz="2400" b="0" i="0" u="none">
                <a:solidFill>
                  <a:srgbClr val="000000"/>
                </a:solidFill>
                <a:effectLst/>
                <a:latin typeface="Times New Roman" pitchFamily="24"/>
                <a:ea typeface="Times New Roman" pitchFamily="24"/>
              </a:rPr>
              <a:t>5</a:t>
            </a:r>
            <a:r>
              <a:rPr lang="zh-CN" altLang="zh-CN" sz="2400" b="0" i="0" u="none">
                <a:solidFill>
                  <a:srgbClr val="000000"/>
                </a:solidFill>
                <a:effectLst/>
                <a:latin typeface="白正" pitchFamily="24"/>
                <a:ea typeface="宋体" pitchFamily="24"/>
              </a:rPr>
              <a:t>，</a:t>
            </a:r>
            <a:r>
              <a:rPr lang="en-US" altLang="zh-CN" sz="2400" b="0" i="0" u="none">
                <a:solidFill>
                  <a:srgbClr val="000000"/>
                </a:solidFill>
                <a:effectLst/>
                <a:latin typeface="Times New Roman" pitchFamily="24"/>
                <a:ea typeface="Times New Roman" pitchFamily="24"/>
              </a:rPr>
              <a:t>6</a:t>
            </a:r>
            <a:r>
              <a:rPr lang="zh-CN" altLang="zh-CN" sz="2400" b="0" i="0" u="none">
                <a:solidFill>
                  <a:srgbClr val="000000"/>
                </a:solidFill>
                <a:effectLst/>
                <a:latin typeface="白正" pitchFamily="24"/>
                <a:ea typeface="宋体" pitchFamily="24"/>
              </a:rPr>
              <a:t>，</a:t>
            </a:r>
            <a:r>
              <a:rPr lang="en-US" altLang="zh-CN" sz="2400" b="0" i="0" u="none">
                <a:solidFill>
                  <a:srgbClr val="000000"/>
                </a:solidFill>
                <a:effectLst/>
                <a:latin typeface="Times New Roman" pitchFamily="24"/>
                <a:ea typeface="Times New Roman" pitchFamily="24"/>
              </a:rPr>
              <a:t>7</a:t>
            </a:r>
            <a:r>
              <a:rPr lang="zh-CN" altLang="zh-CN" sz="2400" b="0" i="0" u="none">
                <a:solidFill>
                  <a:srgbClr val="000000"/>
                </a:solidFill>
                <a:effectLst/>
                <a:latin typeface="白正" pitchFamily="24"/>
                <a:ea typeface="宋体" pitchFamily="24"/>
              </a:rPr>
              <a:t>，</a:t>
            </a:r>
            <a:r>
              <a:rPr lang="en-US" altLang="zh-CN" sz="2400" b="0" i="0" u="none">
                <a:solidFill>
                  <a:srgbClr val="000000"/>
                </a:solidFill>
                <a:effectLst/>
                <a:latin typeface="Times New Roman" pitchFamily="24"/>
                <a:ea typeface="Times New Roman" pitchFamily="24"/>
              </a:rPr>
              <a:t>8</a:t>
            </a:r>
            <a:r>
              <a:rPr lang="zh-CN" altLang="zh-CN" sz="2400" b="0" i="0" u="none">
                <a:solidFill>
                  <a:srgbClr val="000000"/>
                </a:solidFill>
                <a:effectLst/>
                <a:latin typeface="白正" pitchFamily="24"/>
                <a:ea typeface="宋体" pitchFamily="24"/>
              </a:rPr>
              <a:t>，</a:t>
            </a:r>
            <a:r>
              <a:rPr lang="en-US" altLang="zh-CN" sz="2400" b="0" i="0" u="none">
                <a:solidFill>
                  <a:srgbClr val="000000"/>
                </a:solidFill>
                <a:effectLst/>
                <a:latin typeface="Times New Roman" pitchFamily="24"/>
                <a:ea typeface="Times New Roman" pitchFamily="24"/>
              </a:rPr>
              <a:t>9</a:t>
            </a:r>
            <a:r>
              <a:rPr lang="zh-CN" altLang="zh-CN" sz="2400" b="0" i="0" u="none">
                <a:solidFill>
                  <a:srgbClr val="000000"/>
                </a:solidFill>
                <a:effectLst/>
                <a:latin typeface="白正" pitchFamily="24"/>
                <a:ea typeface="宋体" pitchFamily="24"/>
              </a:rPr>
              <a:t>，</a:t>
            </a:r>
            <a:r>
              <a:rPr lang="en-US" altLang="zh-CN" sz="2400" b="0" i="0" u="none">
                <a:solidFill>
                  <a:srgbClr val="000000"/>
                </a:solidFill>
                <a:effectLst/>
                <a:latin typeface="Times New Roman" pitchFamily="24"/>
                <a:ea typeface="Times New Roman" pitchFamily="24"/>
              </a:rPr>
              <a:t>10.</a:t>
            </a:r>
            <a:r>
              <a:rPr lang="zh-CN" altLang="zh-CN" sz="2400" b="0" i="0" u="none">
                <a:solidFill>
                  <a:srgbClr val="000000"/>
                </a:solidFill>
                <a:effectLst/>
                <a:latin typeface="白正" pitchFamily="24"/>
                <a:ea typeface="宋体" pitchFamily="24"/>
              </a:rPr>
              <a:t>她发现，若去掉其中两个数据后，这组数据的中位数、众数保持不变，则去掉的两个数据可能是</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宋体" pitchFamily="24"/>
              </a:rPr>
              <a:t>　</a:t>
            </a:r>
            <a:r>
              <a:rPr lang="en-US" altLang="zh-CN" sz="2400" b="0" i="0" u="none">
                <a:solidFill>
                  <a:srgbClr val="FF0000">
                    <a:alpha val="0"/>
                  </a:srgbClr>
                </a:solidFill>
                <a:effectLst/>
                <a:latin typeface="Times New Roman" pitchFamily="24"/>
                <a:ea typeface="Times New Roman" pitchFamily="24"/>
              </a:rPr>
              <a:t>C</a:t>
            </a:r>
            <a:r>
              <a:rPr lang="zh-CN" altLang="zh-CN" sz="2400" b="0" i="0" u="none">
                <a:solidFill>
                  <a:srgbClr val="000000"/>
                </a:solidFill>
                <a:effectLst/>
                <a:latin typeface="白正" pitchFamily="24"/>
                <a:ea typeface="宋体" pitchFamily="24"/>
              </a:rPr>
              <a:t>　</a:t>
            </a:r>
            <a:r>
              <a:rPr lang="zh-CN" altLang="zh-CN" sz="2400" b="0" i="0" u="none">
                <a:solidFill>
                  <a:srgbClr val="000000"/>
                </a:solidFill>
                <a:effectLst/>
                <a:latin typeface="宋体" pitchFamily="24"/>
                <a:ea typeface="宋体" pitchFamily="24"/>
              </a:rPr>
              <a:t>）</a:t>
            </a:r>
          </a:p>
        </p:txBody>
      </p:sp>
      <p:graphicFrame>
        <p:nvGraphicFramePr>
          <p:cNvPr id="14307" name="yt_table_14307" title="H_37.44">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2222865683"/>
              </p:ext>
            </p:extLst>
          </p:nvPr>
        </p:nvGraphicFramePr>
        <p:xfrm>
          <a:off x="540000" y="3622909"/>
          <a:ext cx="8876666" cy="475488"/>
        </p:xfrm>
        <a:graphic>
          <a:graphicData uri="http://schemas.openxmlformats.org/drawingml/2006/table">
            <a:tbl>
              <a:tblPr/>
              <a:tblGrid>
                <a:gridCol w="2575243">
                  <a:extLst>
                    <a:ext uri="{9D8B030D-6E8A-4147-A177-3AD203B41FA5}">
                      <a16:colId xmlns:a16="http://schemas.microsoft.com/office/drawing/2014/main" val="10574"/>
                    </a:ext>
                  </a:extLst>
                </a:gridCol>
                <a:gridCol w="2405380">
                  <a:extLst>
                    <a:ext uri="{9D8B030D-6E8A-4147-A177-3AD203B41FA5}">
                      <a16:colId xmlns:a16="http://schemas.microsoft.com/office/drawing/2014/main" val="10575"/>
                    </a:ext>
                  </a:extLst>
                </a:gridCol>
                <a:gridCol w="2405380">
                  <a:extLst>
                    <a:ext uri="{9D8B030D-6E8A-4147-A177-3AD203B41FA5}">
                      <a16:colId xmlns:a16="http://schemas.microsoft.com/office/drawing/2014/main" val="10576"/>
                    </a:ext>
                  </a:extLst>
                </a:gridCol>
                <a:gridCol w="1490663">
                  <a:extLst>
                    <a:ext uri="{9D8B030D-6E8A-4147-A177-3AD203B41FA5}">
                      <a16:colId xmlns:a16="http://schemas.microsoft.com/office/drawing/2014/main" val="10577"/>
                    </a:ext>
                  </a:extLst>
                </a:gridCol>
              </a:tblGrid>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A.5</a:t>
                      </a:r>
                      <a:r>
                        <a:rPr lang="zh-CN" altLang="zh-CN" sz="2400" b="0" i="0" u="none">
                          <a:solidFill>
                            <a:srgbClr val="000000"/>
                          </a:solidFill>
                          <a:effectLst/>
                          <a:latin typeface="白正" pitchFamily="24"/>
                          <a:ea typeface="宋体" pitchFamily="24"/>
                        </a:rPr>
                        <a:t>，</a:t>
                      </a:r>
                      <a:r>
                        <a:rPr lang="en-US" altLang="zh-CN" sz="2400" b="0" i="0" u="none">
                          <a:solidFill>
                            <a:srgbClr val="000000"/>
                          </a:solidFill>
                          <a:effectLst/>
                          <a:latin typeface="Times New Roman" pitchFamily="24"/>
                          <a:ea typeface="Times New Roman" pitchFamily="24"/>
                        </a:rPr>
                        <a:t>10</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B.5</a:t>
                      </a:r>
                      <a:r>
                        <a:rPr lang="zh-CN" altLang="zh-CN" sz="2400" b="0" i="0" u="none">
                          <a:solidFill>
                            <a:srgbClr val="000000"/>
                          </a:solidFill>
                          <a:effectLst/>
                          <a:latin typeface="白正" pitchFamily="24"/>
                          <a:ea typeface="宋体" pitchFamily="24"/>
                        </a:rPr>
                        <a:t>，</a:t>
                      </a:r>
                      <a:r>
                        <a:rPr lang="en-US" altLang="zh-CN" sz="2400" b="0" i="0" u="none">
                          <a:solidFill>
                            <a:srgbClr val="000000"/>
                          </a:solidFill>
                          <a:effectLst/>
                          <a:latin typeface="Times New Roman" pitchFamily="24"/>
                          <a:ea typeface="Times New Roman" pitchFamily="24"/>
                        </a:rPr>
                        <a:t>9</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C.6</a:t>
                      </a:r>
                      <a:r>
                        <a:rPr lang="zh-CN" altLang="zh-CN" sz="2400" b="0" i="0" u="none">
                          <a:solidFill>
                            <a:srgbClr val="000000"/>
                          </a:solidFill>
                          <a:effectLst/>
                          <a:latin typeface="白正" pitchFamily="24"/>
                          <a:ea typeface="宋体" pitchFamily="24"/>
                        </a:rPr>
                        <a:t>，</a:t>
                      </a:r>
                      <a:r>
                        <a:rPr lang="en-US" altLang="zh-CN" sz="2400" b="0" i="0" u="none">
                          <a:solidFill>
                            <a:srgbClr val="000000"/>
                          </a:solidFill>
                          <a:effectLst/>
                          <a:latin typeface="Times New Roman" pitchFamily="24"/>
                          <a:ea typeface="Times New Roman" pitchFamily="24"/>
                        </a:rPr>
                        <a:t>8</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D.7</a:t>
                      </a:r>
                      <a:r>
                        <a:rPr lang="zh-CN" altLang="zh-CN" sz="2400" b="0" i="0" u="none">
                          <a:solidFill>
                            <a:srgbClr val="000000"/>
                          </a:solidFill>
                          <a:effectLst/>
                          <a:latin typeface="白正" pitchFamily="24"/>
                          <a:ea typeface="宋体" pitchFamily="24"/>
                        </a:rPr>
                        <a:t>，</a:t>
                      </a:r>
                      <a:r>
                        <a:rPr lang="en-US" altLang="zh-CN" sz="2400" b="0" i="0" u="none">
                          <a:solidFill>
                            <a:srgbClr val="000000"/>
                          </a:solidFill>
                          <a:effectLst/>
                          <a:latin typeface="Times New Roman" pitchFamily="24"/>
                          <a:ea typeface="Times New Roman" pitchFamily="24"/>
                        </a:rPr>
                        <a:t>8</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340"/>
                  </a:ext>
                </a:extLst>
              </a:tr>
            </a:tbl>
          </a:graphicData>
        </a:graphic>
      </p:graphicFrame>
      <p:sp>
        <p:nvSpPr>
          <p:cNvPr id="14309" name="yt_shape_14309"/>
          <p:cNvSpPr txBox="1"/>
          <p:nvPr/>
        </p:nvSpPr>
        <p:spPr>
          <a:xfrm>
            <a:off x="540119" y="4149080"/>
            <a:ext cx="11111999" cy="908647"/>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dirty="0">
                <a:solidFill>
                  <a:srgbClr val="000000"/>
                </a:solidFill>
                <a:effectLst/>
                <a:latin typeface="Times New Roman" pitchFamily="24"/>
                <a:ea typeface="Times New Roman" pitchFamily="24"/>
              </a:rPr>
              <a:t>9.</a:t>
            </a:r>
            <a:r>
              <a:rPr lang="zh-CN" altLang="zh-CN" sz="2400" b="0" i="0" u="none" dirty="0">
                <a:solidFill>
                  <a:srgbClr val="000000"/>
                </a:solidFill>
                <a:effectLst/>
                <a:latin typeface="白正" pitchFamily="24"/>
                <a:ea typeface="宋体" pitchFamily="24"/>
              </a:rPr>
              <a:t>一组从小到大排列的数据：</a:t>
            </a:r>
            <a:r>
              <a:rPr lang="en-US" altLang="zh-CN" sz="2400" b="0" i="1" u="none" dirty="0">
                <a:solidFill>
                  <a:srgbClr val="000000"/>
                </a:solidFill>
                <a:effectLst/>
                <a:latin typeface="Times New Roman" pitchFamily="24"/>
                <a:ea typeface="Times New Roman" pitchFamily="24"/>
              </a:rPr>
              <a:t>a</a:t>
            </a:r>
            <a:r>
              <a:rPr lang="zh-CN" altLang="zh-CN" sz="2400" b="0" i="0" u="none" dirty="0">
                <a:solidFill>
                  <a:srgbClr val="000000"/>
                </a:solidFill>
                <a:effectLst/>
                <a:latin typeface="白正" pitchFamily="24"/>
                <a:ea typeface="宋体" pitchFamily="24"/>
              </a:rPr>
              <a:t>，</a:t>
            </a:r>
            <a:r>
              <a:rPr lang="en-US" altLang="zh-CN" sz="2400" b="0" i="0" u="none" dirty="0">
                <a:solidFill>
                  <a:srgbClr val="000000"/>
                </a:solidFill>
                <a:effectLst/>
                <a:latin typeface="Times New Roman" pitchFamily="24"/>
                <a:ea typeface="Times New Roman" pitchFamily="24"/>
              </a:rPr>
              <a:t>3</a:t>
            </a:r>
            <a:r>
              <a:rPr lang="zh-CN" altLang="zh-CN" sz="2400" b="0" i="0" u="none" dirty="0">
                <a:solidFill>
                  <a:srgbClr val="000000"/>
                </a:solidFill>
                <a:effectLst/>
                <a:latin typeface="白正" pitchFamily="24"/>
                <a:ea typeface="宋体" pitchFamily="24"/>
              </a:rPr>
              <a:t>，</a:t>
            </a:r>
            <a:r>
              <a:rPr lang="en-US" altLang="zh-CN" sz="2400" b="0" i="0" u="none" dirty="0">
                <a:solidFill>
                  <a:srgbClr val="000000"/>
                </a:solidFill>
                <a:effectLst/>
                <a:latin typeface="Times New Roman" pitchFamily="24"/>
                <a:ea typeface="Times New Roman" pitchFamily="24"/>
              </a:rPr>
              <a:t>4</a:t>
            </a:r>
            <a:r>
              <a:rPr lang="zh-CN" altLang="zh-CN" sz="2400" b="0" i="0" u="none" dirty="0">
                <a:solidFill>
                  <a:srgbClr val="000000"/>
                </a:solidFill>
                <a:effectLst/>
                <a:latin typeface="白正" pitchFamily="24"/>
                <a:ea typeface="宋体" pitchFamily="24"/>
              </a:rPr>
              <a:t>，</a:t>
            </a:r>
            <a:r>
              <a:rPr lang="en-US" altLang="zh-CN" sz="2400" b="0" i="0" u="none" dirty="0">
                <a:solidFill>
                  <a:srgbClr val="000000"/>
                </a:solidFill>
                <a:effectLst/>
                <a:latin typeface="Times New Roman" pitchFamily="24"/>
                <a:ea typeface="Times New Roman" pitchFamily="24"/>
              </a:rPr>
              <a:t>4</a:t>
            </a:r>
            <a:r>
              <a:rPr lang="zh-CN" altLang="zh-CN" sz="2400" b="0" i="0" u="none" dirty="0">
                <a:solidFill>
                  <a:srgbClr val="000000"/>
                </a:solidFill>
                <a:effectLst/>
                <a:latin typeface="白正" pitchFamily="24"/>
                <a:ea typeface="宋体" pitchFamily="24"/>
              </a:rPr>
              <a:t>，</a:t>
            </a:r>
            <a:r>
              <a:rPr lang="en-US" altLang="zh-CN" sz="2400" b="0" i="0" u="none" dirty="0">
                <a:solidFill>
                  <a:srgbClr val="000000"/>
                </a:solidFill>
                <a:effectLst/>
                <a:latin typeface="Times New Roman" pitchFamily="24"/>
                <a:ea typeface="Times New Roman" pitchFamily="24"/>
              </a:rPr>
              <a:t>6</a:t>
            </a:r>
            <a:r>
              <a:rPr lang="zh-CN" altLang="zh-CN" sz="2400" b="0" i="0" u="none" dirty="0">
                <a:solidFill>
                  <a:srgbClr val="000000"/>
                </a:solidFill>
                <a:effectLst/>
                <a:latin typeface="宋体" pitchFamily="24"/>
                <a:ea typeface="宋体" pitchFamily="24"/>
              </a:rPr>
              <a:t>（</a:t>
            </a:r>
            <a:r>
              <a:rPr lang="en-US" altLang="zh-CN" sz="2400" b="0" i="1" u="none" dirty="0">
                <a:solidFill>
                  <a:srgbClr val="000000"/>
                </a:solidFill>
                <a:effectLst/>
                <a:latin typeface="Times New Roman" pitchFamily="24"/>
                <a:ea typeface="Times New Roman" pitchFamily="24"/>
              </a:rPr>
              <a:t>a</a:t>
            </a:r>
            <a:r>
              <a:rPr lang="zh-CN" altLang="zh-CN" sz="2400" b="0" i="0" u="none" dirty="0">
                <a:solidFill>
                  <a:srgbClr val="000000"/>
                </a:solidFill>
                <a:effectLst/>
                <a:latin typeface="白正" pitchFamily="24"/>
                <a:ea typeface="宋体" pitchFamily="24"/>
              </a:rPr>
              <a:t>为正整数</a:t>
            </a:r>
            <a:r>
              <a:rPr lang="zh-CN"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Times New Roman" pitchFamily="24"/>
              </a:rPr>
              <a:t>.</a:t>
            </a:r>
            <a:r>
              <a:rPr lang="zh-CN" altLang="zh-CN" sz="2400" b="0" i="0" u="none" dirty="0">
                <a:solidFill>
                  <a:srgbClr val="000000"/>
                </a:solidFill>
                <a:effectLst/>
                <a:latin typeface="白正" pitchFamily="24"/>
                <a:ea typeface="宋体" pitchFamily="24"/>
              </a:rPr>
              <a:t>唯一的众数是</a:t>
            </a:r>
            <a:r>
              <a:rPr lang="en-US" altLang="zh-CN" sz="2400" b="0" i="0" u="none" dirty="0">
                <a:solidFill>
                  <a:srgbClr val="000000"/>
                </a:solidFill>
                <a:effectLst/>
                <a:latin typeface="Times New Roman" pitchFamily="24"/>
                <a:ea typeface="Times New Roman" pitchFamily="24"/>
              </a:rPr>
              <a:t>4</a:t>
            </a:r>
            <a:r>
              <a:rPr lang="zh-CN" altLang="zh-CN" sz="2400" b="0" i="0" u="none" dirty="0">
                <a:solidFill>
                  <a:srgbClr val="000000"/>
                </a:solidFill>
                <a:effectLst/>
                <a:latin typeface="白正" pitchFamily="24"/>
                <a:ea typeface="宋体" pitchFamily="24"/>
              </a:rPr>
              <a:t>，则该组数据的平均数是</a:t>
            </a:r>
            <a:r>
              <a:rPr lang="zh-CN" altLang="zh-CN" sz="100" b="0" i="0" spc="-100" dirty="0">
                <a:solidFill>
                  <a:srgbClr val="FF0000"/>
                </a:solidFill>
                <a:effectLst/>
                <a:latin typeface="白正" pitchFamily="24"/>
                <a:ea typeface="宋体" pitchFamily="24"/>
              </a:rPr>
              <a:t> </a:t>
            </a:r>
            <a:r>
              <a:rPr lang="zh-CN" altLang="zh-CN" sz="2400" b="0" i="0" u="sng" dirty="0">
                <a:solidFill>
                  <a:srgbClr val="FF0000"/>
                </a:solidFill>
                <a:effectLst/>
                <a:uFill>
                  <a:solidFill>
                    <a:srgbClr val="000000"/>
                  </a:solidFill>
                </a:uFill>
                <a:latin typeface="白正" pitchFamily="24"/>
                <a:ea typeface="宋体" pitchFamily="24"/>
              </a:rPr>
              <a:t>　</a:t>
            </a:r>
            <a:r>
              <a:rPr lang="en-US" altLang="zh-CN" sz="2400" b="0" i="0" u="sng" dirty="0">
                <a:solidFill>
                  <a:srgbClr val="FF0000">
                    <a:alpha val="0"/>
                  </a:srgbClr>
                </a:solidFill>
                <a:effectLst/>
                <a:uFill>
                  <a:solidFill>
                    <a:srgbClr val="000000"/>
                  </a:solidFill>
                </a:uFill>
                <a:latin typeface="Times New Roman" pitchFamily="24"/>
                <a:ea typeface="Times New Roman" pitchFamily="24"/>
              </a:rPr>
              <a:t>3.6</a:t>
            </a:r>
            <a:r>
              <a:rPr lang="zh-CN" altLang="zh-CN" sz="2400" b="0" i="0" u="sng" dirty="0">
                <a:solidFill>
                  <a:srgbClr val="FF0000">
                    <a:alpha val="0"/>
                  </a:srgbClr>
                </a:solidFill>
                <a:effectLst/>
                <a:uFill>
                  <a:solidFill>
                    <a:srgbClr val="000000"/>
                  </a:solidFill>
                </a:uFill>
                <a:latin typeface="白正" pitchFamily="24"/>
                <a:ea typeface="楷体" pitchFamily="24"/>
              </a:rPr>
              <a:t>或</a:t>
            </a:r>
            <a:r>
              <a:rPr lang="en-US" altLang="zh-CN" sz="2400" b="0" i="0" u="sng" dirty="0">
                <a:solidFill>
                  <a:srgbClr val="FF0000">
                    <a:alpha val="0"/>
                  </a:srgbClr>
                </a:solidFill>
                <a:effectLst/>
                <a:uFill>
                  <a:solidFill>
                    <a:srgbClr val="000000"/>
                  </a:solidFill>
                </a:uFill>
                <a:latin typeface="Times New Roman" pitchFamily="24"/>
                <a:ea typeface="Times New Roman" pitchFamily="24"/>
              </a:rPr>
              <a:t>3.8</a:t>
            </a:r>
            <a:r>
              <a:rPr lang="zh-CN" altLang="zh-CN" sz="2400" b="0" i="0" u="sng" dirty="0">
                <a:solidFill>
                  <a:srgbClr val="FF0000">
                    <a:alpha val="0"/>
                  </a:srgbClr>
                </a:solidFill>
                <a:effectLst/>
                <a:uFill>
                  <a:solidFill>
                    <a:srgbClr val="000000"/>
                  </a:solidFill>
                </a:uFill>
                <a:latin typeface="白正" pitchFamily="24"/>
                <a:ea typeface="宋体" pitchFamily="24"/>
              </a:rPr>
              <a:t>　</a:t>
            </a:r>
            <a:r>
              <a:rPr lang="zh-CN" altLang="zh-CN" sz="100" b="0" i="0" spc="-100" dirty="0">
                <a:noFill/>
                <a:effectLst/>
                <a:latin typeface="白正" pitchFamily="24"/>
                <a:ea typeface="宋体" pitchFamily="24"/>
              </a:rPr>
              <a:t>⁠</a:t>
            </a:r>
            <a:r>
              <a:rPr lang="en-US" altLang="zh-CN" sz="2400" b="0" i="0" u="none" dirty="0">
                <a:solidFill>
                  <a:srgbClr val="000000"/>
                </a:solidFill>
                <a:effectLst/>
                <a:latin typeface="Times New Roman" pitchFamily="24"/>
                <a:ea typeface="Times New Roman" pitchFamily="24"/>
              </a:rPr>
              <a:t>.</a:t>
            </a:r>
          </a:p>
        </p:txBody>
      </p:sp>
      <p:sp>
        <p:nvSpPr>
          <p:cNvPr id="2" name="文本框 1">
            <a:extLst>
              <a:ext uri="{FF2B5EF4-FFF2-40B4-BE49-F238E27FC236}">
                <a16:creationId xmlns:a16="http://schemas.microsoft.com/office/drawing/2014/main" id="{2441A739-5CFE-5269-B944-DE5B70C980E4}"/>
              </a:ext>
            </a:extLst>
          </p:cNvPr>
          <p:cNvSpPr txBox="1"/>
          <p:nvPr/>
        </p:nvSpPr>
        <p:spPr>
          <a:xfrm>
            <a:off x="9898908" y="3087513"/>
            <a:ext cx="3832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C</a:t>
            </a:r>
            <a:endParaRPr lang="zh-CN" altLang="en-US">
              <a:solidFill>
                <a:srgbClr val="FF0000"/>
              </a:solidFill>
            </a:endParaRPr>
          </a:p>
        </p:txBody>
      </p:sp>
      <p:sp>
        <p:nvSpPr>
          <p:cNvPr id="3" name="文本框 2">
            <a:extLst>
              <a:ext uri="{FF2B5EF4-FFF2-40B4-BE49-F238E27FC236}">
                <a16:creationId xmlns:a16="http://schemas.microsoft.com/office/drawing/2014/main" id="{85227BB4-2759-8AD9-2B51-E154608A3BBD}"/>
              </a:ext>
            </a:extLst>
          </p:cNvPr>
          <p:cNvSpPr txBox="1"/>
          <p:nvPr/>
        </p:nvSpPr>
        <p:spPr>
          <a:xfrm>
            <a:off x="3193308" y="4577762"/>
            <a:ext cx="1551687"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mn-cs"/>
              </a:rPr>
              <a:t>3.6</a:t>
            </a:r>
            <a:r>
              <a:rPr kumimoji="0" lang="zh-CN" altLang="zh-CN" sz="2400" b="0" i="0" strike="noStrike" kern="1200" cap="none" spc="0" normalizeH="0" baseline="0" noProof="0">
                <a:ln>
                  <a:noFill/>
                </a:ln>
                <a:solidFill>
                  <a:srgbClr val="FF0000"/>
                </a:solidFill>
                <a:effectLst/>
                <a:uLnTx/>
                <a:uFill>
                  <a:solidFill>
                    <a:srgbClr val="000000"/>
                  </a:solidFill>
                </a:uFill>
                <a:latin typeface="白正" pitchFamily="24"/>
                <a:ea typeface="楷体" pitchFamily="24"/>
                <a:cs typeface="+mn-cs"/>
              </a:rPr>
              <a:t>或</a:t>
            </a: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mn-cs"/>
              </a:rPr>
              <a:t>3.8</a:t>
            </a:r>
            <a:r>
              <a:rPr kumimoji="0" lang="zh-CN" altLang="zh-CN" sz="2400" b="0" i="0" strike="noStrike" kern="1200" cap="none" spc="0" normalizeH="0" baseline="0" noProof="0">
                <a:ln>
                  <a:noFill/>
                </a:ln>
                <a:solidFill>
                  <a:srgbClr val="FF0000"/>
                </a:solidFill>
                <a:effectLst/>
                <a:uLnTx/>
                <a:uFill>
                  <a:solidFill>
                    <a:srgbClr val="000000"/>
                  </a:solidFill>
                </a:uFill>
                <a:latin typeface="白正" pitchFamily="24"/>
                <a:ea typeface="宋体" pitchFamily="24"/>
                <a:cs typeface="+mn-cs"/>
              </a:rPr>
              <a:t>　</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14311" name="yt_shape_14311"/>
              <p:cNvSpPr txBox="1"/>
              <p:nvPr/>
            </p:nvSpPr>
            <p:spPr>
              <a:xfrm>
                <a:off x="540119" y="2381774"/>
                <a:ext cx="11111999" cy="4185698"/>
              </a:xfrm>
              <a:prstGeom prst="rect">
                <a:avLst/>
              </a:prstGeom>
            </p:spPr>
            <p:txBody>
              <a:bodyPr vert="horz" wrap="square" lIns="0" tIns="0" rIns="0" bIns="0" rtlCol="0">
                <a:spAutoFit/>
              </a:bodyPr>
              <a:lstStyle/>
              <a:p>
                <a:pPr algn="l" eaLnBrk="1" latinLnBrk="0" hangingPunct="0">
                  <a:lnSpc>
                    <a:spcPct val="129999"/>
                  </a:lnSpc>
                </a:pPr>
                <a:r>
                  <a:rPr lang="zh-CN"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Times New Roman" pitchFamily="24"/>
                  </a:rPr>
                  <a:t>1</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白正" pitchFamily="24"/>
                    <a:ea typeface="宋体" pitchFamily="24"/>
                  </a:rPr>
                  <a:t>该小组学生成绩的中位数是</a:t>
                </a:r>
                <a:r>
                  <a:rPr lang="zh-CN" altLang="zh-CN" sz="100" b="0" i="0" spc="-100" dirty="0">
                    <a:solidFill>
                      <a:srgbClr val="FF0000"/>
                    </a:solidFill>
                    <a:effectLst/>
                    <a:latin typeface="白正" pitchFamily="24"/>
                    <a:ea typeface="宋体" pitchFamily="24"/>
                  </a:rPr>
                  <a:t> </a:t>
                </a:r>
                <a:r>
                  <a:rPr lang="zh-CN" altLang="zh-CN" sz="2400" b="0" i="0" u="sng" dirty="0">
                    <a:solidFill>
                      <a:srgbClr val="FF0000"/>
                    </a:solidFill>
                    <a:effectLst/>
                    <a:uFill>
                      <a:solidFill>
                        <a:srgbClr val="000000"/>
                      </a:solidFill>
                    </a:uFill>
                    <a:latin typeface="白正" pitchFamily="24"/>
                    <a:ea typeface="宋体" pitchFamily="24"/>
                  </a:rPr>
                  <a:t>　</a:t>
                </a:r>
                <a:r>
                  <a:rPr lang="en-US" altLang="zh-CN" sz="2400" b="0" i="0" u="sng" dirty="0">
                    <a:solidFill>
                      <a:srgbClr val="FF0000">
                        <a:alpha val="0"/>
                      </a:srgbClr>
                    </a:solidFill>
                    <a:effectLst/>
                    <a:uFill>
                      <a:solidFill>
                        <a:srgbClr val="000000"/>
                      </a:solidFill>
                    </a:uFill>
                    <a:latin typeface="Times New Roman" pitchFamily="24"/>
                    <a:ea typeface="Times New Roman" pitchFamily="24"/>
                  </a:rPr>
                  <a:t>95</a:t>
                </a:r>
                <a:r>
                  <a:rPr lang="zh-CN" altLang="zh-CN" sz="2400" b="0" i="0" u="sng" dirty="0">
                    <a:solidFill>
                      <a:srgbClr val="FF0000">
                        <a:alpha val="0"/>
                      </a:srgbClr>
                    </a:solidFill>
                    <a:effectLst/>
                    <a:uFill>
                      <a:solidFill>
                        <a:srgbClr val="000000"/>
                      </a:solidFill>
                    </a:uFill>
                    <a:latin typeface="白正" pitchFamily="24"/>
                    <a:ea typeface="楷体" pitchFamily="24"/>
                  </a:rPr>
                  <a:t>分</a:t>
                </a:r>
                <a:r>
                  <a:rPr lang="zh-CN" altLang="zh-CN" sz="2400" b="0" i="0" u="sng" dirty="0">
                    <a:solidFill>
                      <a:srgbClr val="FF0000">
                        <a:alpha val="0"/>
                      </a:srgbClr>
                    </a:solidFill>
                    <a:effectLst/>
                    <a:uFill>
                      <a:solidFill>
                        <a:srgbClr val="000000"/>
                      </a:solidFill>
                    </a:uFill>
                    <a:latin typeface="白正" pitchFamily="24"/>
                    <a:ea typeface="宋体" pitchFamily="24"/>
                  </a:rPr>
                  <a:t>　</a:t>
                </a:r>
                <a:r>
                  <a:rPr lang="zh-CN" altLang="zh-CN" sz="100" b="0" i="0" spc="-100" dirty="0">
                    <a:noFill/>
                    <a:effectLst/>
                    <a:latin typeface="白正" pitchFamily="24"/>
                    <a:ea typeface="宋体" pitchFamily="24"/>
                  </a:rPr>
                  <a:t>⁠</a:t>
                </a:r>
                <a:r>
                  <a:rPr lang="zh-CN" altLang="zh-CN" sz="2400" b="0" i="0" u="none" dirty="0">
                    <a:solidFill>
                      <a:srgbClr val="000000"/>
                    </a:solidFill>
                    <a:effectLst/>
                    <a:latin typeface="白正" pitchFamily="24"/>
                    <a:ea typeface="宋体" pitchFamily="24"/>
                  </a:rPr>
                  <a:t>，众数是</a:t>
                </a:r>
                <a:r>
                  <a:rPr lang="zh-CN" altLang="zh-CN" sz="100" b="0" i="0" spc="-100" dirty="0">
                    <a:solidFill>
                      <a:srgbClr val="FF0000"/>
                    </a:solidFill>
                    <a:effectLst/>
                    <a:latin typeface="白正" pitchFamily="24"/>
                    <a:ea typeface="宋体" pitchFamily="24"/>
                  </a:rPr>
                  <a:t> </a:t>
                </a:r>
                <a:r>
                  <a:rPr lang="zh-CN" altLang="zh-CN" sz="2400" b="0" i="0" u="sng" dirty="0">
                    <a:solidFill>
                      <a:srgbClr val="FF0000"/>
                    </a:solidFill>
                    <a:effectLst/>
                    <a:uFill>
                      <a:solidFill>
                        <a:srgbClr val="000000"/>
                      </a:solidFill>
                    </a:uFill>
                    <a:latin typeface="白正" pitchFamily="24"/>
                    <a:ea typeface="宋体" pitchFamily="24"/>
                  </a:rPr>
                  <a:t>　</a:t>
                </a:r>
                <a:r>
                  <a:rPr lang="en-US" altLang="zh-CN" sz="2400" b="0" i="0" u="sng" dirty="0">
                    <a:solidFill>
                      <a:srgbClr val="FF0000">
                        <a:alpha val="0"/>
                      </a:srgbClr>
                    </a:solidFill>
                    <a:effectLst/>
                    <a:uFill>
                      <a:solidFill>
                        <a:srgbClr val="000000"/>
                      </a:solidFill>
                    </a:uFill>
                    <a:latin typeface="Times New Roman" pitchFamily="24"/>
                    <a:ea typeface="Times New Roman" pitchFamily="24"/>
                  </a:rPr>
                  <a:t>98</a:t>
                </a:r>
                <a:r>
                  <a:rPr lang="zh-CN" altLang="zh-CN" sz="2400" b="0" i="0" u="sng" dirty="0">
                    <a:solidFill>
                      <a:srgbClr val="FF0000">
                        <a:alpha val="0"/>
                      </a:srgbClr>
                    </a:solidFill>
                    <a:effectLst/>
                    <a:uFill>
                      <a:solidFill>
                        <a:srgbClr val="000000"/>
                      </a:solidFill>
                    </a:uFill>
                    <a:latin typeface="白正" pitchFamily="24"/>
                    <a:ea typeface="楷体" pitchFamily="24"/>
                  </a:rPr>
                  <a:t>分</a:t>
                </a:r>
                <a:r>
                  <a:rPr lang="zh-CN" altLang="zh-CN" sz="2400" b="0" i="0" u="sng" dirty="0">
                    <a:solidFill>
                      <a:srgbClr val="FF0000">
                        <a:alpha val="0"/>
                      </a:srgbClr>
                    </a:solidFill>
                    <a:effectLst/>
                    <a:uFill>
                      <a:solidFill>
                        <a:srgbClr val="000000"/>
                      </a:solidFill>
                    </a:uFill>
                    <a:latin typeface="白正" pitchFamily="24"/>
                    <a:ea typeface="宋体" pitchFamily="24"/>
                  </a:rPr>
                  <a:t>　</a:t>
                </a:r>
                <a:r>
                  <a:rPr lang="zh-CN" altLang="zh-CN" sz="100" b="0" i="0" spc="-100" dirty="0">
                    <a:noFill/>
                    <a:effectLst/>
                    <a:latin typeface="白正" pitchFamily="24"/>
                    <a:ea typeface="宋体" pitchFamily="24"/>
                  </a:rPr>
                  <a:t>⁠</a:t>
                </a:r>
                <a:r>
                  <a:rPr lang="zh-CN" altLang="zh-CN" sz="2400" b="0" i="0" u="none" dirty="0">
                    <a:solidFill>
                      <a:srgbClr val="000000"/>
                    </a:solidFill>
                    <a:effectLst/>
                    <a:latin typeface="白正" pitchFamily="24"/>
                    <a:ea typeface="宋体" pitchFamily="24"/>
                  </a:rPr>
                  <a:t>；</a:t>
                </a:r>
              </a:p>
              <a:p>
                <a:pPr algn="l" eaLnBrk="1" latinLnBrk="0" hangingPunct="0">
                  <a:lnSpc>
                    <a:spcPct val="129999"/>
                  </a:lnSpc>
                </a:pPr>
                <a:r>
                  <a:rPr lang="zh-CN"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Times New Roman" pitchFamily="24"/>
                  </a:rPr>
                  <a:t>2</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白正" pitchFamily="24"/>
                    <a:ea typeface="宋体" pitchFamily="24"/>
                  </a:rPr>
                  <a:t>若成绩</a:t>
                </a:r>
                <a:r>
                  <a:rPr lang="en-US" altLang="zh-CN" sz="2400" b="0" i="0" u="none" dirty="0">
                    <a:solidFill>
                      <a:srgbClr val="000000"/>
                    </a:solidFill>
                    <a:effectLst/>
                    <a:latin typeface="Times New Roman" pitchFamily="24"/>
                    <a:ea typeface="Times New Roman" pitchFamily="24"/>
                  </a:rPr>
                  <a:t>95</a:t>
                </a:r>
                <a:r>
                  <a:rPr lang="zh-CN" altLang="zh-CN" sz="2400" b="0" i="0" u="none" dirty="0">
                    <a:solidFill>
                      <a:srgbClr val="000000"/>
                    </a:solidFill>
                    <a:effectLst/>
                    <a:latin typeface="白正" pitchFamily="24"/>
                    <a:ea typeface="宋体" pitchFamily="24"/>
                  </a:rPr>
                  <a:t>分</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白正" pitchFamily="24"/>
                    <a:ea typeface="宋体" pitchFamily="24"/>
                  </a:rPr>
                  <a:t>含</a:t>
                </a:r>
                <a:r>
                  <a:rPr lang="en-US" altLang="zh-CN" sz="2400" b="0" i="0" u="none" dirty="0">
                    <a:solidFill>
                      <a:srgbClr val="000000"/>
                    </a:solidFill>
                    <a:effectLst/>
                    <a:latin typeface="Times New Roman" pitchFamily="24"/>
                    <a:ea typeface="Times New Roman" pitchFamily="24"/>
                  </a:rPr>
                  <a:t>95</a:t>
                </a:r>
                <a:r>
                  <a:rPr lang="zh-CN" altLang="zh-CN" sz="2400" b="0" i="0" u="none" dirty="0">
                    <a:solidFill>
                      <a:srgbClr val="000000"/>
                    </a:solidFill>
                    <a:effectLst/>
                    <a:latin typeface="白正" pitchFamily="24"/>
                    <a:ea typeface="宋体" pitchFamily="24"/>
                  </a:rPr>
                  <a:t>分</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白正" pitchFamily="24"/>
                    <a:ea typeface="宋体" pitchFamily="24"/>
                  </a:rPr>
                  <a:t>以上评为优秀，求该小组成员成绩的平均分和优秀率</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白正" pitchFamily="24"/>
                    <a:ea typeface="宋体" pitchFamily="24"/>
                  </a:rPr>
                  <a:t>百分率保留整数</a:t>
                </a:r>
                <a:r>
                  <a:rPr lang="zh-CN"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Times New Roman" pitchFamily="24"/>
                  </a:rPr>
                  <a:t>.</a:t>
                </a:r>
              </a:p>
              <a:p>
                <a:pPr algn="l" eaLnBrk="1" latinLnBrk="0" hangingPunct="0">
                  <a:lnSpc>
                    <a:spcPct val="129999"/>
                  </a:lnSpc>
                </a:pPr>
                <a:r>
                  <a:rPr lang="zh-CN" altLang="zh-CN" sz="2400" b="0" i="0" u="none" dirty="0">
                    <a:solidFill>
                      <a:srgbClr val="FF0000">
                        <a:alpha val="0"/>
                      </a:srgbClr>
                    </a:solidFill>
                    <a:effectLst/>
                    <a:latin typeface="白正" pitchFamily="24"/>
                    <a:ea typeface="楷体" pitchFamily="24"/>
                  </a:rPr>
                  <a:t>解：</a:t>
                </a:r>
                <a:r>
                  <a:rPr lang="zh-CN"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Times New Roman" pitchFamily="24"/>
                    <a:ea typeface="Times New Roman" pitchFamily="24"/>
                  </a:rPr>
                  <a:t>2</a:t>
                </a:r>
                <a:r>
                  <a:rPr lang="zh-CN" altLang="zh-CN" sz="2400" b="0" i="0" u="none" dirty="0">
                    <a:solidFill>
                      <a:srgbClr val="FF0000">
                        <a:alpha val="0"/>
                      </a:srgbClr>
                    </a:solidFill>
                    <a:effectLst/>
                    <a:latin typeface="宋体" pitchFamily="24"/>
                    <a:ea typeface="宋体" pitchFamily="24"/>
                  </a:rPr>
                  <a:t>）</a:t>
                </a:r>
                <a:r>
                  <a:rPr lang="zh-CN" altLang="zh-CN" sz="2400" b="0" i="0" u="none" dirty="0">
                    <a:solidFill>
                      <a:srgbClr val="FF0000">
                        <a:alpha val="0"/>
                      </a:srgbClr>
                    </a:solidFill>
                    <a:effectLst/>
                    <a:latin typeface="白正" pitchFamily="24"/>
                    <a:ea typeface="楷体" pitchFamily="24"/>
                  </a:rPr>
                  <a:t>该小组成员成绩的平均分为</a:t>
                </a:r>
                <a:r>
                  <a:rPr lang="zh-CN" altLang="zh-CN" sz="100" b="0" i="0" u="none" spc="-100" dirty="0">
                    <a:noFill/>
                    <a:effectLst/>
                    <a:latin typeface="白正"/>
                    <a:ea typeface="宋体"/>
                  </a:rPr>
                  <a:t>⁠</a:t>
                </a:r>
              </a:p>
              <a:p>
                <a:pPr algn="l" eaLnBrk="1" latinLnBrk="0" hangingPunct="0">
                  <a:lnSpc>
                    <a:spcPct val="129999"/>
                  </a:lnSpc>
                </a:pP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1</m:t>
                        </m:r>
                      </m:num>
                      <m:den>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7</m:t>
                        </m:r>
                      </m:den>
                    </m:f>
                  </m:oMath>
                </a14:m>
                <a:r>
                  <a:rPr lang="en-US" altLang="zh-CN" sz="2400" b="0" i="0" u="none" dirty="0">
                    <a:solidFill>
                      <a:srgbClr val="FF0000">
                        <a:alpha val="0"/>
                      </a:srgbClr>
                    </a:solidFill>
                    <a:effectLst/>
                    <a:latin typeface="宋体" pitchFamily="24"/>
                    <a:ea typeface="宋体" pitchFamily="24"/>
                  </a:rPr>
                  <a:t>×</a:t>
                </a:r>
                <a:r>
                  <a:rPr lang="zh-CN"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Times New Roman" pitchFamily="24"/>
                    <a:ea typeface="Times New Roman" pitchFamily="24"/>
                  </a:rPr>
                  <a:t>98</a:t>
                </a:r>
                <a:r>
                  <a:rPr lang="zh-CN"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Times New Roman" pitchFamily="24"/>
                    <a:ea typeface="Times New Roman" pitchFamily="24"/>
                  </a:rPr>
                  <a:t>94</a:t>
                </a:r>
                <a:r>
                  <a:rPr lang="zh-CN"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Times New Roman" pitchFamily="24"/>
                    <a:ea typeface="Times New Roman" pitchFamily="24"/>
                  </a:rPr>
                  <a:t>92</a:t>
                </a:r>
                <a:r>
                  <a:rPr lang="zh-CN"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Times New Roman" pitchFamily="24"/>
                    <a:ea typeface="Times New Roman" pitchFamily="24"/>
                  </a:rPr>
                  <a:t>88</a:t>
                </a:r>
                <a:r>
                  <a:rPr lang="zh-CN"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Times New Roman" pitchFamily="24"/>
                    <a:ea typeface="Times New Roman" pitchFamily="24"/>
                  </a:rPr>
                  <a:t>95</a:t>
                </a:r>
                <a:r>
                  <a:rPr lang="zh-CN"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Times New Roman" pitchFamily="24"/>
                    <a:ea typeface="Times New Roman" pitchFamily="24"/>
                  </a:rPr>
                  <a:t>98</a:t>
                </a:r>
                <a:r>
                  <a:rPr lang="zh-CN"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Times New Roman" pitchFamily="24"/>
                    <a:ea typeface="Times New Roman" pitchFamily="24"/>
                  </a:rPr>
                  <a:t>100</a:t>
                </a:r>
                <a:r>
                  <a:rPr lang="zh-CN"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Times New Roman" pitchFamily="24"/>
                    <a:ea typeface="Times New Roman" pitchFamily="24"/>
                  </a:rPr>
                  <a:t>95</a:t>
                </a:r>
                <a:r>
                  <a:rPr lang="zh-CN" altLang="zh-CN" sz="2400" b="0" i="0" u="none" dirty="0">
                    <a:solidFill>
                      <a:srgbClr val="FF0000">
                        <a:alpha val="0"/>
                      </a:srgbClr>
                    </a:solidFill>
                    <a:effectLst/>
                    <a:latin typeface="宋体" pitchFamily="24"/>
                    <a:ea typeface="宋体" pitchFamily="24"/>
                  </a:rPr>
                  <a:t>（</a:t>
                </a:r>
                <a:r>
                  <a:rPr lang="zh-CN" altLang="zh-CN" sz="2400" b="0" i="0" u="none" dirty="0">
                    <a:solidFill>
                      <a:srgbClr val="FF0000">
                        <a:alpha val="0"/>
                      </a:srgbClr>
                    </a:solidFill>
                    <a:effectLst/>
                    <a:latin typeface="白正" pitchFamily="24"/>
                    <a:ea typeface="楷体" pitchFamily="24"/>
                  </a:rPr>
                  <a:t>分</a:t>
                </a:r>
                <a:r>
                  <a:rPr lang="zh-CN" altLang="zh-CN" sz="2400" b="0" i="0" u="none" dirty="0">
                    <a:solidFill>
                      <a:srgbClr val="FF0000">
                        <a:alpha val="0"/>
                      </a:srgbClr>
                    </a:solidFill>
                    <a:effectLst/>
                    <a:latin typeface="宋体" pitchFamily="24"/>
                    <a:ea typeface="宋体" pitchFamily="24"/>
                  </a:rPr>
                  <a:t>）</a:t>
                </a:r>
                <a:r>
                  <a:rPr lang="zh-CN" altLang="zh-CN" sz="2400" b="0" i="0" u="none" dirty="0">
                    <a:solidFill>
                      <a:srgbClr val="FF0000">
                        <a:alpha val="0"/>
                      </a:srgbClr>
                    </a:solidFill>
                    <a:effectLst/>
                    <a:latin typeface="白正" pitchFamily="24"/>
                    <a:ea typeface="楷体" pitchFamily="24"/>
                  </a:rPr>
                  <a:t>，</a:t>
                </a:r>
                <a:r>
                  <a:rPr lang="zh-CN" altLang="zh-CN" sz="100" b="0" i="0" u="none" spc="-100" dirty="0">
                    <a:noFill/>
                    <a:effectLst/>
                    <a:latin typeface="白正"/>
                    <a:ea typeface="宋体"/>
                  </a:rPr>
                  <a:t>⁠</a:t>
                </a:r>
              </a:p>
              <a:p>
                <a:pPr algn="l" eaLnBrk="1" latinLnBrk="0" hangingPunct="0">
                  <a:lnSpc>
                    <a:spcPct val="129999"/>
                  </a:lnSpc>
                </a:pPr>
                <a:r>
                  <a:rPr lang="en-US" altLang="zh-CN" sz="2400" b="0" i="0" u="none" dirty="0">
                    <a:solidFill>
                      <a:srgbClr val="FF0000">
                        <a:alpha val="0"/>
                      </a:srgbClr>
                    </a:solidFill>
                    <a:effectLst/>
                    <a:latin typeface="Times New Roman" pitchFamily="24"/>
                    <a:ea typeface="Times New Roman" pitchFamily="24"/>
                  </a:rPr>
                  <a:t>95</a:t>
                </a:r>
                <a:r>
                  <a:rPr lang="zh-CN" altLang="zh-CN" sz="2400" b="0" i="0" u="none" dirty="0">
                    <a:solidFill>
                      <a:srgbClr val="FF0000">
                        <a:alpha val="0"/>
                      </a:srgbClr>
                    </a:solidFill>
                    <a:effectLst/>
                    <a:latin typeface="白正" pitchFamily="24"/>
                    <a:ea typeface="楷体" pitchFamily="24"/>
                  </a:rPr>
                  <a:t>分</a:t>
                </a:r>
                <a:r>
                  <a:rPr lang="zh-CN" altLang="zh-CN" sz="2400" b="0" i="0" u="none" dirty="0">
                    <a:solidFill>
                      <a:srgbClr val="FF0000">
                        <a:alpha val="0"/>
                      </a:srgbClr>
                    </a:solidFill>
                    <a:effectLst/>
                    <a:latin typeface="宋体" pitchFamily="24"/>
                    <a:ea typeface="宋体" pitchFamily="24"/>
                  </a:rPr>
                  <a:t>（</a:t>
                </a:r>
                <a:r>
                  <a:rPr lang="zh-CN" altLang="zh-CN" sz="2400" b="0" i="0" u="none" dirty="0">
                    <a:solidFill>
                      <a:srgbClr val="FF0000">
                        <a:alpha val="0"/>
                      </a:srgbClr>
                    </a:solidFill>
                    <a:effectLst/>
                    <a:latin typeface="白正" pitchFamily="24"/>
                    <a:ea typeface="楷体" pitchFamily="24"/>
                  </a:rPr>
                  <a:t>含</a:t>
                </a:r>
                <a:r>
                  <a:rPr lang="en-US" altLang="zh-CN" sz="2400" b="0" i="0" u="none" dirty="0">
                    <a:solidFill>
                      <a:srgbClr val="FF0000">
                        <a:alpha val="0"/>
                      </a:srgbClr>
                    </a:solidFill>
                    <a:effectLst/>
                    <a:latin typeface="Times New Roman" pitchFamily="24"/>
                    <a:ea typeface="Times New Roman" pitchFamily="24"/>
                  </a:rPr>
                  <a:t>95</a:t>
                </a:r>
                <a:r>
                  <a:rPr lang="zh-CN" altLang="zh-CN" sz="2400" b="0" i="0" u="none" dirty="0">
                    <a:solidFill>
                      <a:srgbClr val="FF0000">
                        <a:alpha val="0"/>
                      </a:srgbClr>
                    </a:solidFill>
                    <a:effectLst/>
                    <a:latin typeface="白正" pitchFamily="24"/>
                    <a:ea typeface="楷体" pitchFamily="24"/>
                  </a:rPr>
                  <a:t>分</a:t>
                </a:r>
                <a:r>
                  <a:rPr lang="zh-CN" altLang="zh-CN" sz="2400" b="0" i="0" u="none" dirty="0">
                    <a:solidFill>
                      <a:srgbClr val="FF0000">
                        <a:alpha val="0"/>
                      </a:srgbClr>
                    </a:solidFill>
                    <a:effectLst/>
                    <a:latin typeface="宋体" pitchFamily="24"/>
                    <a:ea typeface="宋体" pitchFamily="24"/>
                  </a:rPr>
                  <a:t>）</a:t>
                </a:r>
                <a:r>
                  <a:rPr lang="zh-CN" altLang="zh-CN" sz="2400" b="0" i="0" u="none" dirty="0">
                    <a:solidFill>
                      <a:srgbClr val="FF0000">
                        <a:alpha val="0"/>
                      </a:srgbClr>
                    </a:solidFill>
                    <a:effectLst/>
                    <a:latin typeface="白正" pitchFamily="24"/>
                    <a:ea typeface="楷体" pitchFamily="24"/>
                  </a:rPr>
                  <a:t>以上的人数为</a:t>
                </a:r>
                <a:r>
                  <a:rPr lang="en-US" altLang="zh-CN" sz="2400" b="0" i="0" u="none" dirty="0">
                    <a:solidFill>
                      <a:srgbClr val="FF0000">
                        <a:alpha val="0"/>
                      </a:srgbClr>
                    </a:solidFill>
                    <a:effectLst/>
                    <a:latin typeface="Times New Roman" pitchFamily="24"/>
                    <a:ea typeface="Times New Roman" pitchFamily="24"/>
                  </a:rPr>
                  <a:t>4</a:t>
                </a:r>
                <a:r>
                  <a:rPr lang="zh-CN" altLang="zh-CN" sz="2400" b="0" i="0" u="none" dirty="0">
                    <a:solidFill>
                      <a:srgbClr val="FF0000">
                        <a:alpha val="0"/>
                      </a:srgbClr>
                    </a:solidFill>
                    <a:effectLst/>
                    <a:latin typeface="白正" pitchFamily="24"/>
                    <a:ea typeface="楷体" pitchFamily="24"/>
                  </a:rPr>
                  <a:t>，</a:t>
                </a:r>
                <a:r>
                  <a:rPr lang="zh-CN" altLang="zh-CN" sz="100" b="0" i="0" u="none" spc="-100" dirty="0">
                    <a:noFill/>
                    <a:effectLst/>
                    <a:latin typeface="白正"/>
                    <a:ea typeface="宋体"/>
                  </a:rPr>
                  <a:t>⁠</a:t>
                </a:r>
              </a:p>
              <a:p>
                <a:pPr algn="l" eaLnBrk="1" latinLnBrk="0" hangingPunct="0">
                  <a:lnSpc>
                    <a:spcPct val="129999"/>
                  </a:lnSpc>
                </a:pPr>
                <a:r>
                  <a:rPr lang="zh-CN" altLang="zh-CN" sz="2400" b="0" i="0" u="none" dirty="0">
                    <a:solidFill>
                      <a:srgbClr val="FF0000">
                        <a:alpha val="0"/>
                      </a:srgbClr>
                    </a:solidFill>
                    <a:effectLst/>
                    <a:latin typeface="白正" pitchFamily="24"/>
                    <a:ea typeface="楷体" pitchFamily="24"/>
                  </a:rPr>
                  <a:t>所以优秀率为</a:t>
                </a: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4</m:t>
                        </m:r>
                      </m:num>
                      <m:den>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7</m:t>
                        </m:r>
                      </m:den>
                    </m:f>
                  </m:oMath>
                </a14:m>
                <a:r>
                  <a:rPr lang="en-US"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Times New Roman" pitchFamily="24"/>
                    <a:ea typeface="Times New Roman" pitchFamily="24"/>
                  </a:rPr>
                  <a:t>100</a:t>
                </a:r>
                <a:r>
                  <a:rPr lang="zh-CN" altLang="zh-CN" sz="2400" b="0" i="0" u="none" dirty="0">
                    <a:solidFill>
                      <a:srgbClr val="FF0000">
                        <a:alpha val="0"/>
                      </a:srgbClr>
                    </a:solidFill>
                    <a:effectLst/>
                    <a:latin typeface="Times New Roman" pitchFamily="24"/>
                    <a:ea typeface="Times New Roman" pitchFamily="24"/>
                  </a:rPr>
                  <a:t>％</a:t>
                </a:r>
                <a:r>
                  <a:rPr lang="en-US"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Times New Roman" pitchFamily="24"/>
                    <a:ea typeface="Times New Roman" pitchFamily="24"/>
                  </a:rPr>
                  <a:t>57</a:t>
                </a:r>
                <a:r>
                  <a:rPr lang="zh-CN" altLang="zh-CN" sz="2400" b="0" i="0" u="none" dirty="0">
                    <a:solidFill>
                      <a:srgbClr val="FF0000">
                        <a:alpha val="0"/>
                      </a:srgbClr>
                    </a:solidFill>
                    <a:effectLst/>
                    <a:latin typeface="Times New Roman" pitchFamily="24"/>
                    <a:ea typeface="Times New Roman" pitchFamily="24"/>
                  </a:rPr>
                  <a:t>％</a:t>
                </a:r>
                <a:r>
                  <a:rPr lang="en-US" altLang="zh-CN" sz="2400" b="0" i="0" u="none" dirty="0">
                    <a:solidFill>
                      <a:srgbClr val="FF0000">
                        <a:alpha val="0"/>
                      </a:srgbClr>
                    </a:solidFill>
                    <a:effectLst/>
                    <a:latin typeface="Times New Roman" pitchFamily="24"/>
                    <a:ea typeface="Times New Roman" pitchFamily="24"/>
                  </a:rPr>
                  <a:t>.</a:t>
                </a:r>
                <a:r>
                  <a:rPr lang="zh-CN" altLang="zh-CN" sz="100" b="0" i="0" u="none" spc="-100" dirty="0">
                    <a:noFill/>
                    <a:effectLst/>
                    <a:latin typeface="白正"/>
                    <a:ea typeface="宋体"/>
                  </a:rPr>
                  <a:t>⁠</a:t>
                </a:r>
              </a:p>
              <a:p>
                <a:pPr algn="l" eaLnBrk="1" latinLnBrk="0" hangingPunct="0">
                  <a:lnSpc>
                    <a:spcPct val="129999"/>
                  </a:lnSpc>
                </a:pPr>
                <a:r>
                  <a:rPr lang="zh-CN" altLang="zh-CN" sz="2400" b="0" i="0" u="none" dirty="0">
                    <a:solidFill>
                      <a:srgbClr val="FF0000">
                        <a:alpha val="0"/>
                      </a:srgbClr>
                    </a:solidFill>
                    <a:effectLst/>
                    <a:latin typeface="白正" pitchFamily="24"/>
                    <a:ea typeface="楷体" pitchFamily="24"/>
                  </a:rPr>
                  <a:t>答：该小组成员成绩的平均分为</a:t>
                </a:r>
                <a:r>
                  <a:rPr lang="en-US" altLang="zh-CN" sz="2400" b="0" i="0" u="none" dirty="0">
                    <a:solidFill>
                      <a:srgbClr val="FF0000">
                        <a:alpha val="0"/>
                      </a:srgbClr>
                    </a:solidFill>
                    <a:effectLst/>
                    <a:latin typeface="Times New Roman" pitchFamily="24"/>
                    <a:ea typeface="Times New Roman" pitchFamily="24"/>
                  </a:rPr>
                  <a:t>95</a:t>
                </a:r>
                <a:r>
                  <a:rPr lang="zh-CN" altLang="zh-CN" sz="2400" b="0" i="0" u="none" dirty="0">
                    <a:solidFill>
                      <a:srgbClr val="FF0000">
                        <a:alpha val="0"/>
                      </a:srgbClr>
                    </a:solidFill>
                    <a:effectLst/>
                    <a:latin typeface="白正" pitchFamily="24"/>
                    <a:ea typeface="楷体" pitchFamily="24"/>
                  </a:rPr>
                  <a:t>分，优秀率为</a:t>
                </a:r>
                <a:r>
                  <a:rPr lang="en-US" altLang="zh-CN" sz="2400" b="0" i="0" u="none" dirty="0">
                    <a:solidFill>
                      <a:srgbClr val="FF0000">
                        <a:alpha val="0"/>
                      </a:srgbClr>
                    </a:solidFill>
                    <a:effectLst/>
                    <a:latin typeface="Times New Roman" pitchFamily="24"/>
                    <a:ea typeface="Times New Roman" pitchFamily="24"/>
                  </a:rPr>
                  <a:t>57</a:t>
                </a:r>
                <a:r>
                  <a:rPr lang="zh-CN" altLang="zh-CN" sz="2400" b="0" i="0" u="none" dirty="0">
                    <a:solidFill>
                      <a:srgbClr val="FF0000">
                        <a:alpha val="0"/>
                      </a:srgbClr>
                    </a:solidFill>
                    <a:effectLst/>
                    <a:latin typeface="Times New Roman" pitchFamily="24"/>
                    <a:ea typeface="Times New Roman" pitchFamily="24"/>
                  </a:rPr>
                  <a:t>％</a:t>
                </a:r>
                <a:r>
                  <a:rPr lang="en-US" altLang="zh-CN" sz="2400" b="0" i="0" u="none" dirty="0">
                    <a:solidFill>
                      <a:srgbClr val="FF0000">
                        <a:alpha val="0"/>
                      </a:srgbClr>
                    </a:solidFill>
                    <a:effectLst/>
                    <a:latin typeface="Times New Roman" pitchFamily="24"/>
                    <a:ea typeface="Times New Roman" pitchFamily="24"/>
                  </a:rPr>
                  <a:t>.</a:t>
                </a:r>
                <a:r>
                  <a:rPr lang="zh-CN" altLang="zh-CN" sz="100" b="0" i="0" u="none" spc="-100" dirty="0">
                    <a:noFill/>
                    <a:effectLst/>
                    <a:latin typeface="白正"/>
                    <a:ea typeface="宋体"/>
                  </a:rPr>
                  <a:t>⁠</a:t>
                </a:r>
              </a:p>
            </p:txBody>
          </p:sp>
        </mc:Choice>
        <mc:Fallback xmlns="">
          <p:sp>
            <p:nvSpPr>
              <p:cNvPr id="14311" name="yt_shape_14311"/>
              <p:cNvSpPr txBox="1">
                <a:spLocks noRot="1" noChangeAspect="1" noMove="1" noResize="1" noEditPoints="1" noAdjustHandles="1" noChangeArrowheads="1" noChangeShapeType="1" noTextEdit="1"/>
              </p:cNvSpPr>
              <p:nvPr/>
            </p:nvSpPr>
            <p:spPr>
              <a:xfrm>
                <a:off x="540119" y="2381774"/>
                <a:ext cx="11111999" cy="4185698"/>
              </a:xfrm>
              <a:prstGeom prst="rect">
                <a:avLst/>
              </a:prstGeom>
              <a:blipFill>
                <a:blip r:embed="rId2"/>
                <a:stretch>
                  <a:fillRect l="-1701" t="-1312" b="-3644"/>
                </a:stretch>
              </a:blipFill>
            </p:spPr>
            <p:txBody>
              <a:bodyPr/>
              <a:lstStyle/>
              <a:p>
                <a:r>
                  <a:rPr lang="zh-CN" altLang="en-US">
                    <a:noFill/>
                  </a:rPr>
                  <a:t> </a:t>
                </a:r>
              </a:p>
            </p:txBody>
          </p:sp>
        </mc:Fallback>
      </mc:AlternateContent>
      <p:sp>
        <p:nvSpPr>
          <p:cNvPr id="2" name="文本框 1">
            <a:extLst>
              <a:ext uri="{FF2B5EF4-FFF2-40B4-BE49-F238E27FC236}">
                <a16:creationId xmlns:a16="http://schemas.microsoft.com/office/drawing/2014/main" id="{4096C6DB-920B-40AE-36C1-56D2DF7AA68F}"/>
              </a:ext>
            </a:extLst>
          </p:cNvPr>
          <p:cNvSpPr txBox="1"/>
          <p:nvPr/>
        </p:nvSpPr>
        <p:spPr>
          <a:xfrm>
            <a:off x="5174508" y="2334968"/>
            <a:ext cx="1094487"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mn-cs"/>
              </a:rPr>
              <a:t>95</a:t>
            </a:r>
            <a:r>
              <a:rPr kumimoji="0" lang="zh-CN" altLang="zh-CN" sz="2400" b="0" i="0" strike="noStrike" kern="1200" cap="none" spc="0" normalizeH="0" baseline="0" noProof="0">
                <a:ln>
                  <a:noFill/>
                </a:ln>
                <a:solidFill>
                  <a:srgbClr val="FF0000"/>
                </a:solidFill>
                <a:effectLst/>
                <a:uLnTx/>
                <a:uFill>
                  <a:solidFill>
                    <a:srgbClr val="000000"/>
                  </a:solidFill>
                </a:uFill>
                <a:latin typeface="白正" pitchFamily="24"/>
                <a:ea typeface="楷体" pitchFamily="24"/>
                <a:cs typeface="+mn-cs"/>
              </a:rPr>
              <a:t>分</a:t>
            </a:r>
            <a:r>
              <a:rPr kumimoji="0" lang="zh-CN" altLang="zh-CN" sz="2400" b="0" i="0" strike="noStrike" kern="1200" cap="none" spc="0" normalizeH="0" baseline="0" noProof="0">
                <a:ln>
                  <a:noFill/>
                </a:ln>
                <a:solidFill>
                  <a:srgbClr val="FF0000"/>
                </a:solidFill>
                <a:effectLst/>
                <a:uLnTx/>
                <a:uFill>
                  <a:solidFill>
                    <a:srgbClr val="000000"/>
                  </a:solidFill>
                </a:uFill>
                <a:latin typeface="白正" pitchFamily="24"/>
                <a:ea typeface="宋体" pitchFamily="24"/>
                <a:cs typeface="+mn-cs"/>
              </a:rPr>
              <a:t>　</a:t>
            </a:r>
            <a:endParaRPr lang="zh-CN" altLang="en-US">
              <a:solidFill>
                <a:srgbClr val="FF0000"/>
              </a:solidFill>
            </a:endParaRPr>
          </a:p>
        </p:txBody>
      </p:sp>
      <p:sp>
        <p:nvSpPr>
          <p:cNvPr id="3" name="文本框 2">
            <a:extLst>
              <a:ext uri="{FF2B5EF4-FFF2-40B4-BE49-F238E27FC236}">
                <a16:creationId xmlns:a16="http://schemas.microsoft.com/office/drawing/2014/main" id="{99FB7A25-EBAA-18E4-808B-997FD59BFDAC}"/>
              </a:ext>
            </a:extLst>
          </p:cNvPr>
          <p:cNvSpPr txBox="1"/>
          <p:nvPr/>
        </p:nvSpPr>
        <p:spPr>
          <a:xfrm>
            <a:off x="7612907" y="2334968"/>
            <a:ext cx="1094487"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mn-cs"/>
              </a:rPr>
              <a:t>98</a:t>
            </a:r>
            <a:r>
              <a:rPr kumimoji="0" lang="zh-CN" altLang="zh-CN" sz="2400" b="0" i="0" strike="noStrike" kern="1200" cap="none" spc="0" normalizeH="0" baseline="0" noProof="0">
                <a:ln>
                  <a:noFill/>
                </a:ln>
                <a:solidFill>
                  <a:srgbClr val="FF0000"/>
                </a:solidFill>
                <a:effectLst/>
                <a:uLnTx/>
                <a:uFill>
                  <a:solidFill>
                    <a:srgbClr val="000000"/>
                  </a:solidFill>
                </a:uFill>
                <a:latin typeface="白正" pitchFamily="24"/>
                <a:ea typeface="楷体" pitchFamily="24"/>
                <a:cs typeface="+mn-cs"/>
              </a:rPr>
              <a:t>分</a:t>
            </a:r>
            <a:r>
              <a:rPr kumimoji="0" lang="zh-CN" altLang="zh-CN" sz="2400" b="0" i="0" strike="noStrike" kern="1200" cap="none" spc="0" normalizeH="0" baseline="0" noProof="0">
                <a:ln>
                  <a:noFill/>
                </a:ln>
                <a:solidFill>
                  <a:srgbClr val="FF0000"/>
                </a:solidFill>
                <a:effectLst/>
                <a:uLnTx/>
                <a:uFill>
                  <a:solidFill>
                    <a:srgbClr val="000000"/>
                  </a:solidFill>
                </a:uFill>
                <a:latin typeface="白正" pitchFamily="24"/>
                <a:ea typeface="宋体" pitchFamily="24"/>
                <a:cs typeface="+mn-cs"/>
              </a:rPr>
              <a:t>　</a:t>
            </a:r>
            <a:endParaRPr lang="zh-CN" altLang="en-US">
              <a:solidFill>
                <a:srgbClr val="FF0000"/>
              </a:solidFill>
            </a:endParaRPr>
          </a:p>
        </p:txBody>
      </p:sp>
      <p:sp>
        <p:nvSpPr>
          <p:cNvPr id="4" name="文本框 3">
            <a:extLst>
              <a:ext uri="{FF2B5EF4-FFF2-40B4-BE49-F238E27FC236}">
                <a16:creationId xmlns:a16="http://schemas.microsoft.com/office/drawing/2014/main" id="{956FDB9E-4199-72A5-E0D3-E053A1914FBB}"/>
              </a:ext>
            </a:extLst>
          </p:cNvPr>
          <p:cNvSpPr txBox="1"/>
          <p:nvPr/>
        </p:nvSpPr>
        <p:spPr>
          <a:xfrm>
            <a:off x="450108" y="3761432"/>
            <a:ext cx="5209286"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解：</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2</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该小组成员成绩的平均分为</a:t>
            </a:r>
            <a:endParaRPr lang="zh-CN" altLang="en-US">
              <a:solidFill>
                <a:srgbClr val="FF0000"/>
              </a:solidFill>
            </a:endParaRPr>
          </a:p>
        </p:txBody>
      </p:sp>
      <mc:AlternateContent xmlns:mc="http://schemas.openxmlformats.org/markup-compatibility/2006" xmlns:a14="http://schemas.microsoft.com/office/drawing/2010/main">
        <mc:Choice Requires="a14">
          <p:sp>
            <p:nvSpPr>
              <p:cNvPr id="5" name="文本框 4">
                <a:extLst>
                  <a:ext uri="{FF2B5EF4-FFF2-40B4-BE49-F238E27FC236}">
                    <a16:creationId xmlns:a16="http://schemas.microsoft.com/office/drawing/2014/main" id="{1CFB1AEE-31B2-B761-83FA-2044EBB587E8}"/>
                  </a:ext>
                </a:extLst>
              </p:cNvPr>
              <p:cNvSpPr txBox="1"/>
              <p:nvPr/>
            </p:nvSpPr>
            <p:spPr>
              <a:xfrm>
                <a:off x="450108" y="4236920"/>
                <a:ext cx="7166673" cy="765823"/>
              </a:xfrm>
              <a:prstGeom prst="rect">
                <a:avLst/>
              </a:prstGeom>
              <a:noFill/>
            </p:spPr>
            <p:txBody>
              <a:bodyPr vert="horz" wrap="none" rtlCol="0" anchor="ctr">
                <a:noAutofit/>
              </a:bodyPr>
              <a:lstStyle/>
              <a:p>
                <a:pPr>
                  <a:lnSpc>
                    <a:spcPct val="129999"/>
                  </a:lnSpc>
                </a:pPr>
                <a14:m>
                  <m:oMath xmlns:m="http://schemas.openxmlformats.org/officeDocument/2006/math">
                    <m:f>
                      <m:fPr>
                        <m:ctrlPr>
                          <a:rPr kumimoji="0" lang="en-US" altLang="zh-CN" sz="2400" b="0" i="1" strike="noStrike" kern="1200" cap="none" spc="0" normalizeH="0" baseline="0" noProof="0" smtClean="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1</m:t>
                        </m:r>
                      </m:num>
                      <m:den>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7</m:t>
                        </m:r>
                      </m:den>
                    </m:f>
                  </m:oMath>
                </a14:m>
                <a:r>
                  <a:rPr kumimoji="0" lang="en-US"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rPr>
                  <a:t>98</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rPr>
                  <a:t>94</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rPr>
                  <a:t>92</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rPr>
                  <a:t>88</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rPr>
                  <a:t>95</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rPr>
                  <a:t>98</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rPr>
                  <a:t>100</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rPr>
                  <a:t>95</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rPr>
                  <a:t>分</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rPr>
                  <a:t>，</a:t>
                </a:r>
                <a:endParaRPr lang="zh-CN" altLang="en-US">
                  <a:solidFill>
                    <a:srgbClr val="FF0000"/>
                  </a:solidFill>
                </a:endParaRPr>
              </a:p>
            </p:txBody>
          </p:sp>
        </mc:Choice>
        <mc:Fallback xmlns="">
          <p:sp>
            <p:nvSpPr>
              <p:cNvPr id="5" name="文本框 4">
                <a:extLst>
                  <a:ext uri="{FF2B5EF4-FFF2-40B4-BE49-F238E27FC236}">
                    <a16:creationId xmlns:a16="http://schemas.microsoft.com/office/drawing/2014/main" id="{1CFB1AEE-31B2-B761-83FA-2044EBB587E8}"/>
                  </a:ext>
                </a:extLst>
              </p:cNvPr>
              <p:cNvSpPr txBox="1">
                <a:spLocks noRot="1" noChangeAspect="1" noMove="1" noResize="1" noEditPoints="1" noAdjustHandles="1" noChangeArrowheads="1" noChangeShapeType="1" noTextEdit="1"/>
              </p:cNvSpPr>
              <p:nvPr/>
            </p:nvSpPr>
            <p:spPr>
              <a:xfrm>
                <a:off x="450108" y="4236920"/>
                <a:ext cx="7166673" cy="765823"/>
              </a:xfrm>
              <a:prstGeom prst="rect">
                <a:avLst/>
              </a:prstGeom>
              <a:blipFill>
                <a:blip r:embed="rId3"/>
                <a:stretch>
                  <a:fillRect r="-1362" b="-2381"/>
                </a:stretch>
              </a:blipFill>
            </p:spPr>
            <p:txBody>
              <a:bodyPr/>
              <a:lstStyle/>
              <a:p>
                <a:r>
                  <a:rPr lang="zh-CN" altLang="en-US">
                    <a:noFill/>
                  </a:rPr>
                  <a:t> </a:t>
                </a:r>
              </a:p>
            </p:txBody>
          </p:sp>
        </mc:Fallback>
      </mc:AlternateContent>
      <p:sp>
        <p:nvSpPr>
          <p:cNvPr id="6" name="文本框 5">
            <a:extLst>
              <a:ext uri="{FF2B5EF4-FFF2-40B4-BE49-F238E27FC236}">
                <a16:creationId xmlns:a16="http://schemas.microsoft.com/office/drawing/2014/main" id="{30024FBD-FC00-FE2A-14C2-1D501700B7B7}"/>
              </a:ext>
            </a:extLst>
          </p:cNvPr>
          <p:cNvSpPr txBox="1"/>
          <p:nvPr/>
        </p:nvSpPr>
        <p:spPr>
          <a:xfrm>
            <a:off x="450108" y="4909131"/>
            <a:ext cx="4599686"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95</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分</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含</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95</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分</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以上的人数为</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4</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a:t>
            </a:r>
            <a:endParaRPr lang="zh-CN" altLang="en-US">
              <a:solidFill>
                <a:srgbClr val="FF0000"/>
              </a:solidFill>
            </a:endParaRPr>
          </a:p>
        </p:txBody>
      </p:sp>
      <mc:AlternateContent xmlns:mc="http://schemas.openxmlformats.org/markup-compatibility/2006" xmlns:a14="http://schemas.microsoft.com/office/drawing/2010/main">
        <mc:Choice Requires="a14">
          <p:sp>
            <p:nvSpPr>
              <p:cNvPr id="7" name="文本框 6">
                <a:extLst>
                  <a:ext uri="{FF2B5EF4-FFF2-40B4-BE49-F238E27FC236}">
                    <a16:creationId xmlns:a16="http://schemas.microsoft.com/office/drawing/2014/main" id="{353B1C8C-86EB-DAB2-9DD0-1BE1DC6B2BD5}"/>
                  </a:ext>
                </a:extLst>
              </p:cNvPr>
              <p:cNvSpPr txBox="1"/>
              <p:nvPr/>
            </p:nvSpPr>
            <p:spPr>
              <a:xfrm>
                <a:off x="450108" y="5384619"/>
                <a:ext cx="4194873" cy="764807"/>
              </a:xfrm>
              <a:prstGeom prst="rect">
                <a:avLst/>
              </a:prstGeom>
              <a:noFill/>
            </p:spPr>
            <p:txBody>
              <a:bodyPr vert="horz" wrap="none" rtlCol="0" anchor="ctr">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白正" pitchFamily="24"/>
                    <a:ea typeface="楷体" pitchFamily="24"/>
                  </a:rPr>
                  <a:t>所以优秀率为</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4</m:t>
                        </m:r>
                      </m:num>
                      <m:den>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7</m:t>
                        </m:r>
                      </m:den>
                    </m:f>
                  </m:oMath>
                </a14:m>
                <a:r>
                  <a:rPr kumimoji="0" lang="en-US"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rPr>
                  <a:t>100</a:t>
                </a:r>
                <a:r>
                  <a:rPr kumimoji="0" lang="zh-CN" altLang="zh-CN" sz="2400" b="0" i="0" strike="noStrike" kern="1200" cap="none" spc="0" normalizeH="0" baseline="0" noProof="0">
                    <a:ln>
                      <a:noFill/>
                    </a:ln>
                    <a:solidFill>
                      <a:srgbClr val="FF0000"/>
                    </a:solidFill>
                    <a:effectLst/>
                    <a:uLnTx/>
                    <a:uFillTx/>
                    <a:latin typeface="Times New Roman" pitchFamily="24"/>
                    <a:ea typeface="Times New Roman" pitchFamily="24"/>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rPr>
                  <a:t>57</a:t>
                </a:r>
                <a:r>
                  <a:rPr kumimoji="0" lang="zh-CN" altLang="zh-CN" sz="2400" b="0" i="0" strike="noStrike" kern="1200" cap="none" spc="0" normalizeH="0" baseline="0" noProof="0">
                    <a:ln>
                      <a:noFill/>
                    </a:ln>
                    <a:solidFill>
                      <a:srgbClr val="FF0000"/>
                    </a:solidFill>
                    <a:effectLst/>
                    <a:uLnTx/>
                    <a:uFillTx/>
                    <a:latin typeface="Times New Roman" pitchFamily="24"/>
                    <a:ea typeface="Times New Roman"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rPr>
                  <a:t>.</a:t>
                </a:r>
                <a:endParaRPr lang="zh-CN" altLang="en-US">
                  <a:solidFill>
                    <a:srgbClr val="FF0000"/>
                  </a:solidFill>
                </a:endParaRPr>
              </a:p>
            </p:txBody>
          </p:sp>
        </mc:Choice>
        <mc:Fallback xmlns="">
          <p:sp>
            <p:nvSpPr>
              <p:cNvPr id="7" name="文本框 6">
                <a:extLst>
                  <a:ext uri="{FF2B5EF4-FFF2-40B4-BE49-F238E27FC236}">
                    <a16:creationId xmlns:a16="http://schemas.microsoft.com/office/drawing/2014/main" id="{353B1C8C-86EB-DAB2-9DD0-1BE1DC6B2BD5}"/>
                  </a:ext>
                </a:extLst>
              </p:cNvPr>
              <p:cNvSpPr txBox="1">
                <a:spLocks noRot="1" noChangeAspect="1" noMove="1" noResize="1" noEditPoints="1" noAdjustHandles="1" noChangeArrowheads="1" noChangeShapeType="1" noTextEdit="1"/>
              </p:cNvSpPr>
              <p:nvPr/>
            </p:nvSpPr>
            <p:spPr>
              <a:xfrm>
                <a:off x="450108" y="5384619"/>
                <a:ext cx="4194873" cy="764807"/>
              </a:xfrm>
              <a:prstGeom prst="rect">
                <a:avLst/>
              </a:prstGeom>
              <a:blipFill>
                <a:blip r:embed="rId4"/>
                <a:stretch>
                  <a:fillRect l="-2326" r="-2326" b="-2381"/>
                </a:stretch>
              </a:blipFill>
            </p:spPr>
            <p:txBody>
              <a:bodyPr/>
              <a:lstStyle/>
              <a:p>
                <a:r>
                  <a:rPr lang="zh-CN" altLang="en-US">
                    <a:noFill/>
                  </a:rPr>
                  <a:t> </a:t>
                </a:r>
              </a:p>
            </p:txBody>
          </p:sp>
        </mc:Fallback>
      </mc:AlternateContent>
      <p:sp>
        <p:nvSpPr>
          <p:cNvPr id="8" name="文本框 7">
            <a:extLst>
              <a:ext uri="{FF2B5EF4-FFF2-40B4-BE49-F238E27FC236}">
                <a16:creationId xmlns:a16="http://schemas.microsoft.com/office/drawing/2014/main" id="{533F150A-E297-77BC-5EB5-491A4639A392}"/>
              </a:ext>
            </a:extLst>
          </p:cNvPr>
          <p:cNvSpPr txBox="1"/>
          <p:nvPr/>
        </p:nvSpPr>
        <p:spPr>
          <a:xfrm>
            <a:off x="450108" y="6055814"/>
            <a:ext cx="7266687" cy="51798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答：该小组成员成绩的平均分为</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95</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分，优秀率为</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57</a:t>
            </a:r>
            <a:r>
              <a:rPr kumimoji="0" lang="zh-CN"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t>
            </a:r>
            <a:endParaRPr lang="zh-CN" altLang="en-US">
              <a:solidFill>
                <a:srgbClr val="FF0000"/>
              </a:solidFill>
            </a:endParaRPr>
          </a:p>
        </p:txBody>
      </p:sp>
      <p:sp>
        <p:nvSpPr>
          <p:cNvPr id="10" name="yt_shape_14309"/>
          <p:cNvSpPr txBox="1"/>
          <p:nvPr/>
        </p:nvSpPr>
        <p:spPr>
          <a:xfrm>
            <a:off x="540119" y="947419"/>
            <a:ext cx="11111999" cy="1388778"/>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dirty="0">
                <a:solidFill>
                  <a:srgbClr val="000000"/>
                </a:solidFill>
                <a:effectLst/>
                <a:latin typeface="Times New Roman" pitchFamily="24"/>
                <a:ea typeface="Times New Roman" pitchFamily="24"/>
              </a:rPr>
              <a:t>10.</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白正" pitchFamily="24"/>
                <a:ea typeface="楷体" pitchFamily="24"/>
              </a:rPr>
              <a:t>贺州市中考</a:t>
            </a:r>
            <a:r>
              <a:rPr lang="zh-CN"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白正" pitchFamily="24"/>
                <a:ea typeface="宋体" pitchFamily="24"/>
              </a:rPr>
              <a:t>鸿志</a:t>
            </a:r>
            <a:r>
              <a:rPr lang="en-US"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白正" pitchFamily="24"/>
                <a:ea typeface="宋体" pitchFamily="24"/>
              </a:rPr>
              <a:t>班为了激发学生学习热情，提高学习成绩，采用分组学习方案，每</a:t>
            </a:r>
            <a:r>
              <a:rPr lang="en-US" altLang="zh-CN" sz="2400" b="0" i="0" u="none" dirty="0">
                <a:solidFill>
                  <a:srgbClr val="000000"/>
                </a:solidFill>
                <a:effectLst/>
                <a:latin typeface="Times New Roman" pitchFamily="24"/>
                <a:ea typeface="Times New Roman" pitchFamily="24"/>
              </a:rPr>
              <a:t>7</a:t>
            </a:r>
            <a:r>
              <a:rPr lang="zh-CN" altLang="zh-CN" sz="2400" b="0" i="0" u="none" dirty="0">
                <a:solidFill>
                  <a:srgbClr val="000000"/>
                </a:solidFill>
                <a:effectLst/>
                <a:latin typeface="白正" pitchFamily="24"/>
                <a:ea typeface="宋体" pitchFamily="24"/>
              </a:rPr>
              <a:t>人分为一小组</a:t>
            </a:r>
            <a:r>
              <a:rPr lang="en-US" altLang="zh-CN" sz="2400" b="0" i="0" u="none" dirty="0">
                <a:solidFill>
                  <a:srgbClr val="000000"/>
                </a:solidFill>
                <a:effectLst/>
                <a:latin typeface="Times New Roman" pitchFamily="24"/>
                <a:ea typeface="Times New Roman" pitchFamily="24"/>
              </a:rPr>
              <a:t>.</a:t>
            </a:r>
            <a:r>
              <a:rPr lang="zh-CN" altLang="zh-CN" sz="2400" b="0" i="0" u="none" dirty="0">
                <a:solidFill>
                  <a:srgbClr val="000000"/>
                </a:solidFill>
                <a:effectLst/>
                <a:latin typeface="白正" pitchFamily="24"/>
                <a:ea typeface="宋体" pitchFamily="24"/>
              </a:rPr>
              <a:t>经过半个学期的学习，在模拟测试中，某小组</a:t>
            </a:r>
            <a:r>
              <a:rPr lang="en-US" altLang="zh-CN" sz="2400" b="0" i="0" u="none" dirty="0">
                <a:solidFill>
                  <a:srgbClr val="000000"/>
                </a:solidFill>
                <a:effectLst/>
                <a:latin typeface="Times New Roman" pitchFamily="24"/>
                <a:ea typeface="Times New Roman" pitchFamily="24"/>
              </a:rPr>
              <a:t>7</a:t>
            </a:r>
            <a:r>
              <a:rPr lang="zh-CN" altLang="zh-CN" sz="2400" b="0" i="0" u="none" dirty="0">
                <a:solidFill>
                  <a:srgbClr val="000000"/>
                </a:solidFill>
                <a:effectLst/>
                <a:latin typeface="白正" pitchFamily="24"/>
                <a:ea typeface="宋体" pitchFamily="24"/>
              </a:rPr>
              <a:t>人的成绩</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白正" pitchFamily="24"/>
                <a:ea typeface="宋体" pitchFamily="24"/>
              </a:rPr>
              <a:t>单位：分</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白正" pitchFamily="24"/>
                <a:ea typeface="宋体" pitchFamily="24"/>
              </a:rPr>
              <a:t>分别为</a:t>
            </a:r>
            <a:r>
              <a:rPr lang="en-US" altLang="zh-CN" sz="2400" b="0" i="0" u="none" dirty="0">
                <a:solidFill>
                  <a:srgbClr val="000000"/>
                </a:solidFill>
                <a:effectLst/>
                <a:latin typeface="Times New Roman" pitchFamily="24"/>
                <a:ea typeface="Times New Roman" pitchFamily="24"/>
              </a:rPr>
              <a:t>98</a:t>
            </a:r>
            <a:r>
              <a:rPr lang="zh-CN" altLang="zh-CN" sz="2400" b="0" i="0" u="none" dirty="0">
                <a:solidFill>
                  <a:srgbClr val="000000"/>
                </a:solidFill>
                <a:effectLst/>
                <a:latin typeface="白正" pitchFamily="24"/>
                <a:ea typeface="宋体" pitchFamily="24"/>
              </a:rPr>
              <a:t>，</a:t>
            </a:r>
            <a:r>
              <a:rPr lang="en-US" altLang="zh-CN" sz="2400" b="0" i="0" u="none" dirty="0">
                <a:solidFill>
                  <a:srgbClr val="000000"/>
                </a:solidFill>
                <a:effectLst/>
                <a:latin typeface="Times New Roman" pitchFamily="24"/>
                <a:ea typeface="Times New Roman" pitchFamily="24"/>
              </a:rPr>
              <a:t>94</a:t>
            </a:r>
            <a:r>
              <a:rPr lang="zh-CN" altLang="zh-CN" sz="2400" b="0" i="0" u="none" dirty="0">
                <a:solidFill>
                  <a:srgbClr val="000000"/>
                </a:solidFill>
                <a:effectLst/>
                <a:latin typeface="白正" pitchFamily="24"/>
                <a:ea typeface="宋体" pitchFamily="24"/>
              </a:rPr>
              <a:t>，</a:t>
            </a:r>
            <a:r>
              <a:rPr lang="en-US" altLang="zh-CN" sz="2400" b="0" i="0" u="none" dirty="0">
                <a:solidFill>
                  <a:srgbClr val="000000"/>
                </a:solidFill>
                <a:effectLst/>
                <a:latin typeface="Times New Roman" pitchFamily="24"/>
                <a:ea typeface="Times New Roman" pitchFamily="24"/>
              </a:rPr>
              <a:t>92</a:t>
            </a:r>
            <a:r>
              <a:rPr lang="zh-CN" altLang="zh-CN" sz="2400" b="0" i="0" u="none" dirty="0">
                <a:solidFill>
                  <a:srgbClr val="000000"/>
                </a:solidFill>
                <a:effectLst/>
                <a:latin typeface="白正" pitchFamily="24"/>
                <a:ea typeface="宋体" pitchFamily="24"/>
              </a:rPr>
              <a:t>，</a:t>
            </a:r>
            <a:r>
              <a:rPr lang="en-US" altLang="zh-CN" sz="2400" b="0" i="0" u="none" dirty="0">
                <a:solidFill>
                  <a:srgbClr val="000000"/>
                </a:solidFill>
                <a:effectLst/>
                <a:latin typeface="Times New Roman" pitchFamily="24"/>
                <a:ea typeface="Times New Roman" pitchFamily="24"/>
              </a:rPr>
              <a:t>88</a:t>
            </a:r>
            <a:r>
              <a:rPr lang="zh-CN" altLang="zh-CN" sz="2400" b="0" i="0" u="none" dirty="0">
                <a:solidFill>
                  <a:srgbClr val="000000"/>
                </a:solidFill>
                <a:effectLst/>
                <a:latin typeface="白正" pitchFamily="24"/>
                <a:ea typeface="宋体" pitchFamily="24"/>
              </a:rPr>
              <a:t>，</a:t>
            </a:r>
            <a:r>
              <a:rPr lang="en-US" altLang="zh-CN" sz="2400" b="0" i="0" u="none" dirty="0">
                <a:solidFill>
                  <a:srgbClr val="000000"/>
                </a:solidFill>
                <a:effectLst/>
                <a:latin typeface="Times New Roman" pitchFamily="24"/>
                <a:ea typeface="Times New Roman" pitchFamily="24"/>
              </a:rPr>
              <a:t>95</a:t>
            </a:r>
            <a:r>
              <a:rPr lang="zh-CN" altLang="zh-CN" sz="2400" b="0" i="0" u="none" dirty="0">
                <a:solidFill>
                  <a:srgbClr val="000000"/>
                </a:solidFill>
                <a:effectLst/>
                <a:latin typeface="白正" pitchFamily="24"/>
                <a:ea typeface="宋体" pitchFamily="24"/>
              </a:rPr>
              <a:t>，</a:t>
            </a:r>
            <a:r>
              <a:rPr lang="en-US" altLang="zh-CN" sz="2400" b="0" i="0" u="none" dirty="0">
                <a:solidFill>
                  <a:srgbClr val="000000"/>
                </a:solidFill>
                <a:effectLst/>
                <a:latin typeface="Times New Roman" pitchFamily="24"/>
                <a:ea typeface="Times New Roman" pitchFamily="24"/>
              </a:rPr>
              <a:t>98</a:t>
            </a:r>
            <a:r>
              <a:rPr lang="zh-CN" altLang="zh-CN" sz="2400" b="0" i="0" u="none" dirty="0">
                <a:solidFill>
                  <a:srgbClr val="000000"/>
                </a:solidFill>
                <a:effectLst/>
                <a:latin typeface="白正" pitchFamily="24"/>
                <a:ea typeface="宋体" pitchFamily="24"/>
              </a:rPr>
              <a:t>，</a:t>
            </a:r>
            <a:r>
              <a:rPr lang="en-US" altLang="zh-CN" sz="2400" b="0" i="0" u="none" dirty="0">
                <a:solidFill>
                  <a:srgbClr val="000000"/>
                </a:solidFill>
                <a:effectLst/>
                <a:latin typeface="Times New Roman" pitchFamily="24"/>
                <a:ea typeface="Times New Roman" pitchFamily="24"/>
              </a:rPr>
              <a:t>100.</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Effect transition="in" filter="blinds(horizontal)">
                                      <p:cBhvr>
                                        <p:cTn id="17" dur="500"/>
                                        <p:tgtEl>
                                          <p:spTgt spid="4">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5">
                                            <p:txEl>
                                              <p:pRg st="0" end="0"/>
                                            </p:txEl>
                                          </p:spTgt>
                                        </p:tgtEl>
                                        <p:attrNameLst>
                                          <p:attrName>style.visibility</p:attrName>
                                        </p:attrNameLst>
                                      </p:cBhvr>
                                      <p:to>
                                        <p:strVal val="visible"/>
                                      </p:to>
                                    </p:set>
                                    <p:animEffect transition="in" filter="blinds(horizontal)">
                                      <p:cBhvr>
                                        <p:cTn id="22" dur="500"/>
                                        <p:tgtEl>
                                          <p:spTgt spid="5">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6">
                                            <p:txEl>
                                              <p:pRg st="0" end="0"/>
                                            </p:txEl>
                                          </p:spTgt>
                                        </p:tgtEl>
                                        <p:attrNameLst>
                                          <p:attrName>style.visibility</p:attrName>
                                        </p:attrNameLst>
                                      </p:cBhvr>
                                      <p:to>
                                        <p:strVal val="visible"/>
                                      </p:to>
                                    </p:set>
                                    <p:animEffect transition="in" filter="blinds(horizontal)">
                                      <p:cBhvr>
                                        <p:cTn id="27" dur="500"/>
                                        <p:tgtEl>
                                          <p:spTgt spid="6">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7">
                                            <p:txEl>
                                              <p:pRg st="0" end="0"/>
                                            </p:txEl>
                                          </p:spTgt>
                                        </p:tgtEl>
                                        <p:attrNameLst>
                                          <p:attrName>style.visibility</p:attrName>
                                        </p:attrNameLst>
                                      </p:cBhvr>
                                      <p:to>
                                        <p:strVal val="visible"/>
                                      </p:to>
                                    </p:set>
                                    <p:animEffect transition="in" filter="blinds(horizontal)">
                                      <p:cBhvr>
                                        <p:cTn id="32" dur="500"/>
                                        <p:tgtEl>
                                          <p:spTgt spid="7">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8">
                                            <p:txEl>
                                              <p:pRg st="0" end="0"/>
                                            </p:txEl>
                                          </p:spTgt>
                                        </p:tgtEl>
                                        <p:attrNameLst>
                                          <p:attrName>style.visibility</p:attrName>
                                        </p:attrNameLst>
                                      </p:cBhvr>
                                      <p:to>
                                        <p:strVal val="visible"/>
                                      </p:to>
                                    </p:set>
                                    <p:animEffect transition="in" filter="blinds(horizontal)">
                                      <p:cBhvr>
                                        <p:cTn id="37" dur="5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P spid="4" grpId="0" build="allAtOnce"/>
      <p:bldP spid="5" grpId="0" build="allAtOnce"/>
      <p:bldP spid="6" grpId="0" build="allAtOnce"/>
      <p:bldP spid="7" grpId="0" build="allAtOnce"/>
      <p:bldP spid="8" grpId="0" build="allAtOnce"/>
    </p:bldLst>
  </p:timing>
</p:sld>
</file>

<file path=ppt/theme/theme1.xml><?xml version="1.0" encoding="utf-8"?>
<a:theme xmlns:a="http://schemas.openxmlformats.org/drawingml/2006/main" name="1_默认设计模板">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TotalTime>
  <Words>1824</Words>
  <Application>Microsoft Office PowerPoint</Application>
  <PresentationFormat>宽屏</PresentationFormat>
  <Paragraphs>159</Paragraphs>
  <Slides>15</Slides>
  <Notes>0</Notes>
  <HiddenSlides>0</HiddenSlides>
  <MMClips>0</MMClips>
  <ScaleCrop>false</ScaleCrop>
  <HeadingPairs>
    <vt:vector size="6" baseType="variant">
      <vt:variant>
        <vt:lpstr>已用的字体</vt:lpstr>
      </vt:variant>
      <vt:variant>
        <vt:i4>10</vt:i4>
      </vt:variant>
      <vt:variant>
        <vt:lpstr>主题</vt:lpstr>
      </vt:variant>
      <vt:variant>
        <vt:i4>2</vt:i4>
      </vt:variant>
      <vt:variant>
        <vt:lpstr>幻灯片标题</vt:lpstr>
      </vt:variant>
      <vt:variant>
        <vt:i4>15</vt:i4>
      </vt:variant>
    </vt:vector>
  </HeadingPairs>
  <TitlesOfParts>
    <vt:vector size="27" baseType="lpstr">
      <vt:lpstr>白正</vt:lpstr>
      <vt:lpstr>等线</vt:lpstr>
      <vt:lpstr>等线 Light</vt:lpstr>
      <vt:lpstr>黑体</vt:lpstr>
      <vt:lpstr>宋体</vt:lpstr>
      <vt:lpstr>微软雅黑</vt:lpstr>
      <vt:lpstr>Arial</vt:lpstr>
      <vt:lpstr>Calibri Light</vt:lpstr>
      <vt:lpstr>Cambria Math</vt:lpstr>
      <vt:lpstr>Times New Roman</vt:lpstr>
      <vt:lpstr>1_默认设计模板</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未知用户</dc:creator>
  <cp:lastModifiedBy>EDY</cp:lastModifiedBy>
  <cp:revision>46</cp:revision>
  <dcterms:created xsi:type="dcterms:W3CDTF">2023-05-05T05:33:04Z</dcterms:created>
  <dcterms:modified xsi:type="dcterms:W3CDTF">2023-11-20T08:14:41Z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0C5E138ED4E042E8ADCB33B52D9BA193</vt:lpwstr>
  </property>
  <property fmtid="{D5CDD505-2E9C-101B-9397-08002B2CF9AE}" pid="3" name="KSOProductBuildVer">
    <vt:lpwstr>2052-3.9.0.6159</vt:lpwstr>
  </property>
</Properties>
</file>