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2" r:id="rId6"/>
    <p:sldId id="374" r:id="rId7"/>
    <p:sldId id="378" r:id="rId8"/>
    <p:sldId id="380" r:id="rId9"/>
    <p:sldId id="382" r:id="rId10"/>
    <p:sldId id="384" r:id="rId11"/>
    <p:sldId id="389" r:id="rId12"/>
    <p:sldId id="385" r:id="rId13"/>
    <p:sldId id="39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22" name="yt_image_14422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198359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25" name="yt_shape_14425"/>
              <p:cNvSpPr txBox="1"/>
              <p:nvPr/>
            </p:nvSpPr>
            <p:spPr>
              <a:xfrm>
                <a:off x="540119" y="2561570"/>
                <a:ext cx="11111999" cy="19205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设有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个数据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，各数据与它们的平均数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的差的平方分别是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，我们用它们的平均数，即用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        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－）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＋…＋（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]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来衡量这组数据波动的大小，并把它叫做这组数据的方差，记作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25" name="yt_shape_144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61570"/>
                <a:ext cx="11111999" cy="1920526"/>
              </a:xfrm>
              <a:prstGeom prst="rect">
                <a:avLst/>
              </a:prstGeom>
              <a:blipFill>
                <a:blip r:embed="rId3"/>
                <a:stretch>
                  <a:fillRect l="-1701" t="-2540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27" name="yt_shape_14427"/>
          <p:cNvSpPr txBox="1"/>
          <p:nvPr/>
        </p:nvSpPr>
        <p:spPr>
          <a:xfrm>
            <a:off x="540000" y="4681771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一组数据的方差越大，数据的波动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越大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；方差越小，数据的波动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越小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8C4B5A3-71F7-9B7C-37A8-BCA56067EC70}"/>
                  </a:ext>
                </a:extLst>
              </p:cNvPr>
              <p:cNvSpPr txBox="1"/>
              <p:nvPr/>
            </p:nvSpPr>
            <p:spPr>
              <a:xfrm>
                <a:off x="9264352" y="2708920"/>
                <a:ext cx="2209229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8C4B5A3-71F7-9B7C-37A8-BCA56067EC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4352" y="2708920"/>
                <a:ext cx="2209229" cy="767665"/>
              </a:xfrm>
              <a:prstGeom prst="rect">
                <a:avLst/>
              </a:prstGeom>
              <a:blipFill>
                <a:blip r:embed="rId4"/>
                <a:stretch>
                  <a:fillRect r="-442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591D4C-3797-F498-530C-8106A05DF354}"/>
                  </a:ext>
                </a:extLst>
              </p:cNvPr>
              <p:cNvSpPr txBox="1"/>
              <p:nvPr/>
            </p:nvSpPr>
            <p:spPr>
              <a:xfrm>
                <a:off x="450108" y="3395014"/>
                <a:ext cx="4399026" cy="5691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＋…＋（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591D4C-3797-F498-530C-8106A05DF3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95014"/>
                <a:ext cx="4399026" cy="569100"/>
              </a:xfrm>
              <a:prstGeom prst="rect">
                <a:avLst/>
              </a:prstGeom>
              <a:blipFill>
                <a:blip r:embed="rId5"/>
                <a:stretch>
                  <a:fillRect l="-2219" t="-1075" b="-17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B8A4FC9-A19C-0545-1A01-FF2949C8CDCD}"/>
              </a:ext>
            </a:extLst>
          </p:cNvPr>
          <p:cNvSpPr txBox="1"/>
          <p:nvPr/>
        </p:nvSpPr>
        <p:spPr>
          <a:xfrm>
            <a:off x="2783632" y="3953912"/>
            <a:ext cx="7055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3ECF1F-5D15-9CB2-EC97-F5759BDC6C85}"/>
              </a:ext>
            </a:extLst>
          </p:cNvPr>
          <p:cNvSpPr txBox="1"/>
          <p:nvPr/>
        </p:nvSpPr>
        <p:spPr>
          <a:xfrm>
            <a:off x="5555389" y="46349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越大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7E6E01-AD40-FB96-034E-C5317CCF6841}"/>
              </a:ext>
            </a:extLst>
          </p:cNvPr>
          <p:cNvSpPr txBox="1"/>
          <p:nvPr/>
        </p:nvSpPr>
        <p:spPr>
          <a:xfrm>
            <a:off x="10127389" y="46349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越小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F3F96E4-2C75-E7A8-CF03-E2C7AD917E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2025" y="1275704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92" name="yt_shape_14492"/>
              <p:cNvSpPr txBox="1"/>
              <p:nvPr/>
            </p:nvSpPr>
            <p:spPr>
              <a:xfrm>
                <a:off x="540119" y="2195850"/>
                <a:ext cx="11111999" cy="30300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已知运动员乙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次射击的平均成绩是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环，方差是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若在这二人中选一人参加比赛，你认为应该派谁去？请说明理由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运动员甲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次射击的平均成绩是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环，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运动员乙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次射击的平均成绩是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环，方差是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，大于甲的方差，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应该派甲去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492" name="yt_shape_14492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95850"/>
                <a:ext cx="11111999" cy="3030060"/>
              </a:xfrm>
              <a:prstGeom prst="rect">
                <a:avLst/>
              </a:prstGeom>
              <a:blipFill>
                <a:blip r:embed="rId2"/>
                <a:stretch>
                  <a:fillRect l="-1701" t="-1610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95" name="yt_image_14495" title="H_1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5127" y="2718258"/>
            <a:ext cx="178308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93B46B-31FD-C1CA-AE99-3678E67BB501}"/>
              </a:ext>
            </a:extLst>
          </p:cNvPr>
          <p:cNvSpPr txBox="1"/>
          <p:nvPr/>
        </p:nvSpPr>
        <p:spPr>
          <a:xfrm>
            <a:off x="450108" y="3100020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运动员甲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次射击的平均成绩是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环，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432E13-D825-FF7E-702A-CBC6A8B3C5FF}"/>
                  </a:ext>
                </a:extLst>
              </p:cNvPr>
              <p:cNvSpPr txBox="1"/>
              <p:nvPr/>
            </p:nvSpPr>
            <p:spPr>
              <a:xfrm>
                <a:off x="450108" y="3575508"/>
                <a:ext cx="9854755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6C432E13-D825-FF7E-702A-CBC6A8B3C5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75508"/>
                <a:ext cx="9854755" cy="768046"/>
              </a:xfrm>
              <a:prstGeom prst="rect">
                <a:avLst/>
              </a:prstGeom>
              <a:blipFill>
                <a:blip r:embed="rId4"/>
                <a:stretch>
                  <a:fillRect l="-990" r="-111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6813C0C-86C7-B828-76C9-E2F1ED4FD6B8}"/>
              </a:ext>
            </a:extLst>
          </p:cNvPr>
          <p:cNvSpPr txBox="1"/>
          <p:nvPr/>
        </p:nvSpPr>
        <p:spPr>
          <a:xfrm>
            <a:off x="450108" y="4249942"/>
            <a:ext cx="9247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运动员乙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次射击的平均成绩是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环，方差是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，大于甲的方差，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8FB2AB-202E-4653-8EBF-73879258EDFB}"/>
              </a:ext>
            </a:extLst>
          </p:cNvPr>
          <p:cNvSpPr txBox="1"/>
          <p:nvPr/>
        </p:nvSpPr>
        <p:spPr>
          <a:xfrm>
            <a:off x="450108" y="4725430"/>
            <a:ext cx="2085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应该派甲去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8" name="yt_shape_14498"/>
          <p:cNvSpPr txBox="1"/>
          <p:nvPr/>
        </p:nvSpPr>
        <p:spPr>
          <a:xfrm>
            <a:off x="540000" y="838741"/>
            <a:ext cx="3877408" cy="5501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497" name="yt_image_14497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8741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0" name="yt_shape_14500"/>
          <p:cNvSpPr txBox="1"/>
          <p:nvPr/>
        </p:nvSpPr>
        <p:spPr>
          <a:xfrm>
            <a:off x="540119" y="1536324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数据分析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某校八年级开展踢毽子比赛活动，每班派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名学生参加，按团体总分多少排列名次，在规定时间每人踢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为优秀，下列是成绩最好的甲班和乙班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名学生的比赛数据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</a:t>
            </a:r>
          </a:p>
        </p:txBody>
      </p:sp>
      <p:graphicFrame>
        <p:nvGraphicFramePr>
          <p:cNvPr id="14501" name="yt_table_14501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518242"/>
              </p:ext>
            </p:extLst>
          </p:nvPr>
        </p:nvGraphicFramePr>
        <p:xfrm>
          <a:off x="540000" y="2802479"/>
          <a:ext cx="11111996" cy="140399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763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1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1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19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19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119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756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总分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503" name="yt_shape_14503"/>
          <p:cNvSpPr txBox="1"/>
          <p:nvPr/>
        </p:nvSpPr>
        <p:spPr>
          <a:xfrm>
            <a:off x="540119" y="4337630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经统计发现两班总分相等，此时有学生建议，可通过考查数据中的其他信息作为参考，请你回答下列问题：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计算甲、乙两班的优秀率；</a:t>
            </a:r>
          </a:p>
        </p:txBody>
      </p:sp>
      <p:sp>
        <p:nvSpPr>
          <p:cNvPr id="7" name="yt_shape_14505"/>
          <p:cNvSpPr txBox="1"/>
          <p:nvPr/>
        </p:nvSpPr>
        <p:spPr>
          <a:xfrm>
            <a:off x="540000" y="5543906"/>
            <a:ext cx="8309967" cy="12187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甲、乙两班比赛成绩的中位数分别为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个，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个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甲班优秀率：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乙班优秀率：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0E177C-2109-F6AC-3E05-14A1AA29F830}"/>
              </a:ext>
            </a:extLst>
          </p:cNvPr>
          <p:cNvSpPr txBox="1"/>
          <p:nvPr/>
        </p:nvSpPr>
        <p:spPr>
          <a:xfrm>
            <a:off x="6393589" y="5497100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个，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697DC2-2097-A350-D3EA-2DBAD0E88F4C}"/>
              </a:ext>
            </a:extLst>
          </p:cNvPr>
          <p:cNvSpPr txBox="1"/>
          <p:nvPr/>
        </p:nvSpPr>
        <p:spPr>
          <a:xfrm>
            <a:off x="449989" y="5853407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甲班优秀率：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878CE74-F72F-01D6-1CF6-304B2333E985}"/>
              </a:ext>
            </a:extLst>
          </p:cNvPr>
          <p:cNvSpPr txBox="1"/>
          <p:nvPr/>
        </p:nvSpPr>
        <p:spPr>
          <a:xfrm>
            <a:off x="449989" y="6295393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乙班优秀率：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07" name="yt_shape_14507"/>
              <p:cNvSpPr txBox="1"/>
              <p:nvPr/>
            </p:nvSpPr>
            <p:spPr>
              <a:xfrm>
                <a:off x="540119" y="984122"/>
                <a:ext cx="11111999" cy="38637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计算两班比赛数据的方差；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甲班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名学生踢毽子的个数的平均数是：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乙班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名学生踢毽子的个数的平均数是：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46.8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114.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507" name="yt_shape_14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4122"/>
                <a:ext cx="11111999" cy="3863750"/>
              </a:xfrm>
              <a:prstGeom prst="rect">
                <a:avLst/>
              </a:prstGeom>
              <a:blipFill>
                <a:blip r:embed="rId2"/>
                <a:stretch>
                  <a:fillRect l="-1701" t="-2681" b="-1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275BE01-FF53-D33F-7961-8D38DFC6A072}"/>
                  </a:ext>
                </a:extLst>
              </p:cNvPr>
              <p:cNvSpPr txBox="1"/>
              <p:nvPr/>
            </p:nvSpPr>
            <p:spPr>
              <a:xfrm>
                <a:off x="450108" y="1167403"/>
                <a:ext cx="952887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甲班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名学生踢毽子的个数的平均数是：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275BE01-FF53-D33F-7961-8D38DFC6A0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167403"/>
                <a:ext cx="9528873" cy="768046"/>
              </a:xfrm>
              <a:prstGeom prst="rect">
                <a:avLst/>
              </a:prstGeom>
              <a:blipFill>
                <a:blip r:embed="rId3"/>
                <a:stretch>
                  <a:fillRect l="-1024" r="-1024" b="-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99714C-9824-F846-2EF4-8436825B640C}"/>
                  </a:ext>
                </a:extLst>
              </p:cNvPr>
              <p:cNvSpPr txBox="1"/>
              <p:nvPr/>
            </p:nvSpPr>
            <p:spPr>
              <a:xfrm>
                <a:off x="450108" y="1721045"/>
                <a:ext cx="838587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乙班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名学生踢毽子的个数的平均数是：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99714C-9824-F846-2EF4-8436825B64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21045"/>
                <a:ext cx="8385873" cy="768045"/>
              </a:xfrm>
              <a:prstGeom prst="rect">
                <a:avLst/>
              </a:prstGeom>
              <a:blipFill>
                <a:blip r:embed="rId4"/>
                <a:stretch>
                  <a:fillRect l="-1164" r="-1164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031926-12BE-D67C-CBDB-C9E24A1CF621}"/>
                  </a:ext>
                </a:extLst>
              </p:cNvPr>
              <p:cNvSpPr txBox="1"/>
              <p:nvPr/>
            </p:nvSpPr>
            <p:spPr>
              <a:xfrm>
                <a:off x="450108" y="2225859"/>
                <a:ext cx="1106100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031926-12BE-D67C-CBDB-C9E24A1CF6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25859"/>
                <a:ext cx="11061002" cy="768046"/>
              </a:xfrm>
              <a:prstGeom prst="rect">
                <a:avLst/>
              </a:prstGeom>
              <a:blipFill>
                <a:blip r:embed="rId5"/>
                <a:stretch>
                  <a:fillRect r="-937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A55497-40B2-1CB5-3F5F-F1DB75A4C162}"/>
                  </a:ext>
                </a:extLst>
              </p:cNvPr>
              <p:cNvSpPr txBox="1"/>
              <p:nvPr/>
            </p:nvSpPr>
            <p:spPr>
              <a:xfrm>
                <a:off x="450108" y="2725945"/>
                <a:ext cx="622687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46.8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A55497-40B2-1CB5-3F5F-F1DB75A4C1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25945"/>
                <a:ext cx="6226873" cy="768045"/>
              </a:xfrm>
              <a:prstGeom prst="rect">
                <a:avLst/>
              </a:prstGeom>
              <a:blipFill>
                <a:blip r:embed="rId6"/>
                <a:stretch>
                  <a:fillRect l="-1567" r="-1665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F90F88-0E0F-4DBF-39A8-FF15C14355F9}"/>
                  </a:ext>
                </a:extLst>
              </p:cNvPr>
              <p:cNvSpPr txBox="1"/>
              <p:nvPr/>
            </p:nvSpPr>
            <p:spPr>
              <a:xfrm>
                <a:off x="450108" y="3177186"/>
                <a:ext cx="1090860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F90F88-0E0F-4DBF-39A8-FF15C14355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77186"/>
                <a:ext cx="10908602" cy="768046"/>
              </a:xfrm>
              <a:prstGeom prst="rect">
                <a:avLst/>
              </a:prstGeom>
              <a:blipFill>
                <a:blip r:embed="rId7"/>
                <a:stretch>
                  <a:fillRect r="-950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2453AA3-E405-A54B-A397-3072D713645A}"/>
                  </a:ext>
                </a:extLst>
              </p:cNvPr>
              <p:cNvSpPr txBox="1"/>
              <p:nvPr/>
            </p:nvSpPr>
            <p:spPr>
              <a:xfrm>
                <a:off x="450108" y="3730827"/>
                <a:ext cx="5910770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196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2453AA3-E405-A54B-A397-3072D71364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30827"/>
                <a:ext cx="5910770" cy="729183"/>
              </a:xfrm>
              <a:prstGeom prst="rect">
                <a:avLst/>
              </a:prstGeom>
              <a:blipFill>
                <a:blip r:embed="rId8"/>
                <a:stretch>
                  <a:fillRect l="-1651" r="-1754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510"/>
          <p:cNvSpPr txBox="1"/>
          <p:nvPr/>
        </p:nvSpPr>
        <p:spPr>
          <a:xfrm>
            <a:off x="540119" y="4524507"/>
            <a:ext cx="11111999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根据以上信息，你认为应该把冠军奖状发给哪一个班级？简述你的理由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。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把冠军奖状发给甲班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4BC9B7-377A-F1FE-6368-8A201F83EF5D}"/>
              </a:ext>
            </a:extLst>
          </p:cNvPr>
          <p:cNvSpPr txBox="1"/>
          <p:nvPr/>
        </p:nvSpPr>
        <p:spPr>
          <a:xfrm>
            <a:off x="450108" y="4912369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甲班的优秀率、中位数都高于乙班，甲、乙两班平均数相同，甲班方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73B500-3901-DE48-75E5-CE2C3189A7BA}"/>
              </a:ext>
            </a:extLst>
          </p:cNvPr>
          <p:cNvSpPr txBox="1"/>
          <p:nvPr/>
        </p:nvSpPr>
        <p:spPr>
          <a:xfrm>
            <a:off x="450108" y="5387858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差小，成绩稳定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351D843-4A2F-C844-72EB-03381F6E2967}"/>
              </a:ext>
            </a:extLst>
          </p:cNvPr>
          <p:cNvSpPr txBox="1"/>
          <p:nvPr/>
        </p:nvSpPr>
        <p:spPr>
          <a:xfrm>
            <a:off x="450108" y="5863345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应该把冠军奖状发给甲班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28" name="yt_image_14428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122618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31" name="yt_shape_14431"/>
              <p:cNvSpPr txBox="1"/>
              <p:nvPr/>
            </p:nvSpPr>
            <p:spPr>
              <a:xfrm>
                <a:off x="540119" y="1502501"/>
                <a:ext cx="11111999" cy="46668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南京长江大桥连续七天的车流量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每日过桥车辆次数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单位：千辆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请计算这七天中车流量的方差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计算方差时需先计算平均数，再根据公式来计算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方差为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方差计算比较麻烦，算的时候需仔细认真，要一步一步地进行计算，不要急于求成，可用计算器进行计算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31" name="yt_shape_14431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857"/>
                <a:ext cx="11111999" cy="4666855"/>
              </a:xfrm>
              <a:prstGeom prst="rect">
                <a:avLst/>
              </a:prstGeom>
              <a:blipFill>
                <a:blip r:embed="rId3"/>
                <a:stretch>
                  <a:fillRect l="-1701" t="-1044" r="-1207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0" name="yt_shape_14440"/>
          <p:cNvSpPr txBox="1"/>
          <p:nvPr/>
        </p:nvSpPr>
        <p:spPr>
          <a:xfrm>
            <a:off x="540000" y="1467432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439" name="yt_image_14439" title="H_51.3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67432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2" name="yt_shape_14442"/>
          <p:cNvSpPr txBox="1"/>
          <p:nvPr/>
        </p:nvSpPr>
        <p:spPr>
          <a:xfrm>
            <a:off x="540000" y="2170729"/>
            <a:ext cx="22922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方差</a:t>
            </a:r>
          </a:p>
        </p:txBody>
      </p:sp>
      <p:sp>
        <p:nvSpPr>
          <p:cNvPr id="14443" name="yt_shape_14443"/>
          <p:cNvSpPr txBox="1"/>
          <p:nvPr/>
        </p:nvSpPr>
        <p:spPr>
          <a:xfrm>
            <a:off x="540119" y="26750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小华统计了自己过去五个学期期末考试的数学成绩，分别为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，这组数据的中位数和方差分别为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4" name="yt_table_144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416707"/>
              </p:ext>
            </p:extLst>
          </p:nvPr>
        </p:nvGraphicFramePr>
        <p:xfrm>
          <a:off x="540000" y="3634474"/>
          <a:ext cx="104006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2938780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446" name="yt_shape_14446"/>
              <p:cNvSpPr txBox="1"/>
              <p:nvPr/>
            </p:nvSpPr>
            <p:spPr>
              <a:xfrm>
                <a:off x="540119" y="4160645"/>
                <a:ext cx="11111999" cy="11097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一组数据的方差可以用式子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表示，则这组数据的平均数是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46" name="yt_shape_144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60645"/>
                <a:ext cx="11111999" cy="1109791"/>
              </a:xfrm>
              <a:prstGeom prst="rect">
                <a:avLst/>
              </a:prstGeom>
              <a:blipFill>
                <a:blip r:embed="rId3"/>
                <a:stretch>
                  <a:fillRect l="-1701" r="-274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997754" title="H_28.801733">
            <a:extLst>
              <a:ext uri="{FF2B5EF4-FFF2-40B4-BE49-F238E27FC236}">
                <a16:creationId xmlns:a16="http://schemas.microsoft.com/office/drawing/2014/main" id="{A1ACF6CB-716F-13A1-CA77-27A48506CC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1240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4FBDB3-629E-4CF8-B494-D7871190DC30}"/>
              </a:ext>
            </a:extLst>
          </p:cNvPr>
          <p:cNvSpPr txBox="1"/>
          <p:nvPr/>
        </p:nvSpPr>
        <p:spPr>
          <a:xfrm>
            <a:off x="5936508" y="31037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52B81A-7AA1-7F5E-EDB0-C0228142BB65}"/>
              </a:ext>
            </a:extLst>
          </p:cNvPr>
          <p:cNvSpPr txBox="1"/>
          <p:nvPr/>
        </p:nvSpPr>
        <p:spPr>
          <a:xfrm>
            <a:off x="4412508" y="478852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49" name="yt_table_1444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641696"/>
              </p:ext>
            </p:extLst>
          </p:nvPr>
        </p:nvGraphicFramePr>
        <p:xfrm>
          <a:off x="540000" y="243610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40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4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43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43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43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36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451" name="yt_shape_14451"/>
              <p:cNvSpPr txBox="1"/>
              <p:nvPr/>
            </p:nvSpPr>
            <p:spPr>
              <a:xfrm>
                <a:off x="540119" y="3839712"/>
                <a:ext cx="11111999" cy="9421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比较甲、乙这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次射击成绩的方差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，结果为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选填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451" name="yt_shape_14451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39712"/>
                <a:ext cx="11111999" cy="942181"/>
              </a:xfrm>
              <a:prstGeom prst="rect">
                <a:avLst/>
              </a:prstGeom>
              <a:blipFill>
                <a:blip r:embed="rId2"/>
                <a:stretch>
                  <a:fillRect l="-1701" t="-1948" r="-878" b="-18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5956FD-BA10-3F97-5D18-8D9636A4FA25}"/>
              </a:ext>
            </a:extLst>
          </p:cNvPr>
          <p:cNvSpPr txBox="1"/>
          <p:nvPr/>
        </p:nvSpPr>
        <p:spPr>
          <a:xfrm>
            <a:off x="7747591" y="3792906"/>
            <a:ext cx="789685" cy="6186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6295F2-6940-B903-B575-BDA02A54D34D}"/>
                  </a:ext>
                </a:extLst>
              </p:cNvPr>
              <p:cNvSpPr txBox="1"/>
              <p:nvPr/>
            </p:nvSpPr>
            <p:spPr>
              <a:xfrm>
                <a:off x="8357191" y="3792906"/>
                <a:ext cx="529781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sSubSupPr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𝑠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kumimoji="0" lang="zh-CN" altLang="zh-CN" sz="2400" b="0" i="0" strike="noStrike" kern="1200" cap="none" spc="0" normalizeH="0" baseline="-200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Times New Roman" panose="02040503050406030204" pitchFamily="48" charset="0"/>
                              <a:ea typeface="宋体" panose="02040503050406030204" pitchFamily="48" charset="0"/>
                            </a:rPr>
                            <m:t>乙</m:t>
                          </m:r>
                        </m:sub>
                        <m:sup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6295F2-6940-B903-B575-BDA02A54D3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7191" y="3792906"/>
                <a:ext cx="529781" cy="6186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4446"/>
          <p:cNvSpPr txBox="1"/>
          <p:nvPr/>
        </p:nvSpPr>
        <p:spPr>
          <a:xfrm>
            <a:off x="540119" y="170843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甲、乙两名同学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次射击训练的成绩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如下表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3" name="yt_shape_14453"/>
          <p:cNvSpPr txBox="1"/>
          <p:nvPr/>
        </p:nvSpPr>
        <p:spPr>
          <a:xfrm>
            <a:off x="540000" y="1168678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方差的应用</a:t>
            </a:r>
          </a:p>
        </p:txBody>
      </p:sp>
      <p:sp>
        <p:nvSpPr>
          <p:cNvPr id="14454" name="yt_shape_14454"/>
          <p:cNvSpPr txBox="1"/>
          <p:nvPr/>
        </p:nvSpPr>
        <p:spPr>
          <a:xfrm>
            <a:off x="540119" y="16729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广州市中考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两名同学进行了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次三级蛙跳测试，经计算，他们的平均成绩相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同，若要比较这两名同学的成绩哪一位更稳定，通常还需要比较他们成绩的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spc="-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5" name="yt_table_144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512577"/>
              </p:ext>
            </p:extLst>
          </p:nvPr>
        </p:nvGraphicFramePr>
        <p:xfrm>
          <a:off x="540000" y="2704832"/>
          <a:ext cx="99117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457" name="yt_shape_14457"/>
              <p:cNvSpPr txBox="1"/>
              <p:nvPr/>
            </p:nvSpPr>
            <p:spPr>
              <a:xfrm>
                <a:off x="540119" y="3354251"/>
                <a:ext cx="11111999" cy="19236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甲、乙两队参加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传承红色基因，推动绿色发展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为主题的合唱比赛，每队均由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名队员组成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其中两队队员的平均身高为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，身高的方差分别为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如果单从队员的身高考虑，你认为演出形象效果较好的队是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乙队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甲队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乙队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57" name="yt_shape_144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54251"/>
                <a:ext cx="11111999" cy="1923604"/>
              </a:xfrm>
              <a:prstGeom prst="rect">
                <a:avLst/>
              </a:prstGeom>
              <a:blipFill>
                <a:blip r:embed="rId2"/>
                <a:stretch>
                  <a:fillRect l="-1701" t="-2532" r="-1592" b="-8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997819" title="H_28.801733">
            <a:extLst>
              <a:ext uri="{FF2B5EF4-FFF2-40B4-BE49-F238E27FC236}">
                <a16:creationId xmlns:a16="http://schemas.microsoft.com/office/drawing/2014/main" id="{043D4B1B-F206-BB2F-6C47-9C13DAE6F6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103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9C323B-C439-5BDF-64C9-874310958D56}"/>
              </a:ext>
            </a:extLst>
          </p:cNvPr>
          <p:cNvSpPr txBox="1"/>
          <p:nvPr/>
        </p:nvSpPr>
        <p:spPr>
          <a:xfrm>
            <a:off x="10457037" y="21019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BD7FBD-75C5-3CD8-C5DE-96B0B67D0CD9}"/>
              </a:ext>
            </a:extLst>
          </p:cNvPr>
          <p:cNvSpPr txBox="1"/>
          <p:nvPr/>
        </p:nvSpPr>
        <p:spPr>
          <a:xfrm>
            <a:off x="1974108" y="478807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乙队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60" name="yt_shape_14460"/>
              <p:cNvSpPr txBox="1"/>
              <p:nvPr/>
            </p:nvSpPr>
            <p:spPr>
              <a:xfrm>
                <a:off x="540119" y="1772816"/>
                <a:ext cx="11111999" cy="4224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语文：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数学：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已算得语文平均分为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，方差约为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试估计该学生是数学成绩稳定还是语文成绩稳定？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80+75+90+64+88+95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067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  <m:sup>
                        <m: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107.7.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语文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语文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该同学语文成绩相对稳定些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460" name="yt_shape_144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72816"/>
                <a:ext cx="11111999" cy="4224554"/>
              </a:xfrm>
              <a:prstGeom prst="rect">
                <a:avLst/>
              </a:prstGeom>
              <a:blipFill>
                <a:blip r:embed="rId2"/>
                <a:stretch>
                  <a:fillRect l="-1701" t="-129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74533E-9477-ABC4-B749-641C36980587}"/>
                  </a:ext>
                </a:extLst>
              </p:cNvPr>
              <p:cNvSpPr txBox="1"/>
              <p:nvPr/>
            </p:nvSpPr>
            <p:spPr>
              <a:xfrm>
                <a:off x="450108" y="3627962"/>
                <a:ext cx="492982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80+75+90+64+88+95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74533E-9477-ABC4-B749-641C369805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7962"/>
                <a:ext cx="4929822" cy="775793"/>
              </a:xfrm>
              <a:prstGeom prst="rect">
                <a:avLst/>
              </a:prstGeom>
              <a:blipFill>
                <a:blip r:embed="rId3"/>
                <a:stretch>
                  <a:fillRect l="-1978" r="-185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4026B2-567E-5E1F-804D-E10E84D94268}"/>
                  </a:ext>
                </a:extLst>
              </p:cNvPr>
              <p:cNvSpPr txBox="1"/>
              <p:nvPr/>
            </p:nvSpPr>
            <p:spPr>
              <a:xfrm>
                <a:off x="450108" y="4310144"/>
                <a:ext cx="1122470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4026B2-567E-5E1F-804D-E10E84D942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10144"/>
                <a:ext cx="11224704" cy="768045"/>
              </a:xfrm>
              <a:prstGeom prst="rect">
                <a:avLst/>
              </a:prstGeom>
              <a:blipFill>
                <a:blip r:embed="rId4"/>
                <a:stretch>
                  <a:fillRect r="-97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544823-E92D-9A01-66F0-BB9A105D71D5}"/>
              </a:ext>
            </a:extLst>
          </p:cNvPr>
          <p:cNvSpPr txBox="1"/>
          <p:nvPr/>
        </p:nvSpPr>
        <p:spPr>
          <a:xfrm>
            <a:off x="450108" y="4984576"/>
            <a:ext cx="297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107.7.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CBE0910-11D2-623B-0B3A-1618D5BF981C}"/>
                  </a:ext>
                </a:extLst>
              </p:cNvPr>
              <p:cNvSpPr txBox="1"/>
              <p:nvPr/>
            </p:nvSpPr>
            <p:spPr>
              <a:xfrm>
                <a:off x="450108" y="5460064"/>
                <a:ext cx="8336535" cy="5432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语文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语文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该同学语文成绩相对稳定些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CBE0910-11D2-623B-0B3A-1618D5BF9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60064"/>
                <a:ext cx="8336535" cy="543256"/>
              </a:xfrm>
              <a:prstGeom prst="rect">
                <a:avLst/>
              </a:prstGeom>
              <a:blipFill>
                <a:blip r:embed="rId5"/>
                <a:stretch>
                  <a:fillRect l="-1170" t="-3371" r="-1097" b="-202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517425" y="1194402"/>
            <a:ext cx="1013391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某学生在一学年的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次测验中，语文、数学成绩如下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单位：分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6" name="yt_shape_14466"/>
          <p:cNvSpPr txBox="1"/>
          <p:nvPr/>
        </p:nvSpPr>
        <p:spPr>
          <a:xfrm>
            <a:off x="540000" y="2132602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对方差的意义理解不透彻导致出错</a:t>
            </a:r>
          </a:p>
        </p:txBody>
      </p:sp>
      <p:sp>
        <p:nvSpPr>
          <p:cNvPr id="14467" name="yt_shape_14467"/>
          <p:cNvSpPr txBox="1"/>
          <p:nvPr/>
        </p:nvSpPr>
        <p:spPr>
          <a:xfrm>
            <a:off x="540119" y="26369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小明等五位同学以他们的年龄为一组数据，计算出这组数据的方差是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年后小明等五位同学年龄的方差是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68" name="yt_table_144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340904"/>
              </p:ext>
            </p:extLst>
          </p:nvPr>
        </p:nvGraphicFramePr>
        <p:xfrm>
          <a:off x="540000" y="3596347"/>
          <a:ext cx="93021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pic>
        <p:nvPicPr>
          <p:cNvPr id="3" name="yt_shape_1700218997884" title="H_28.801733">
            <a:extLst>
              <a:ext uri="{FF2B5EF4-FFF2-40B4-BE49-F238E27FC236}">
                <a16:creationId xmlns:a16="http://schemas.microsoft.com/office/drawing/2014/main" id="{47785783-49A9-A615-F1E9-14C301CF69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7427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22D282-6F8F-2337-2329-168B15CF3CB3}"/>
              </a:ext>
            </a:extLst>
          </p:cNvPr>
          <p:cNvSpPr txBox="1"/>
          <p:nvPr/>
        </p:nvSpPr>
        <p:spPr>
          <a:xfrm>
            <a:off x="5326908" y="30655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1" name="yt_shape_14471"/>
          <p:cNvSpPr txBox="1"/>
          <p:nvPr/>
        </p:nvSpPr>
        <p:spPr>
          <a:xfrm>
            <a:off x="540000" y="148966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470" name="yt_image_14470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8966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3" name="yt_shape_14473"/>
          <p:cNvSpPr txBox="1"/>
          <p:nvPr/>
        </p:nvSpPr>
        <p:spPr>
          <a:xfrm>
            <a:off x="540120" y="21815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福泉一中月考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在某年的体育中考中，某校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名学生的体育成绩统计如图，则这组数据的众数、中位数、方差依次是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75" name="yt_table_1447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248683"/>
              </p:ext>
            </p:extLst>
          </p:nvPr>
        </p:nvGraphicFramePr>
        <p:xfrm>
          <a:off x="540000" y="3140968"/>
          <a:ext cx="2481263" cy="1901952"/>
        </p:xfrm>
        <a:graphic>
          <a:graphicData uri="http://schemas.openxmlformats.org/drawingml/2006/table">
            <a:tbl>
              <a:tblPr/>
              <a:tblGrid>
                <a:gridCol w="2481263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pic>
        <p:nvPicPr>
          <p:cNvPr id="14474" name="yt_image_14474_skip" title="H_127.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2253" y="3140968"/>
            <a:ext cx="2607805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48AADC-EF92-21DB-D70A-9043FFEDFEBB}"/>
              </a:ext>
            </a:extLst>
          </p:cNvPr>
          <p:cNvSpPr txBox="1"/>
          <p:nvPr/>
        </p:nvSpPr>
        <p:spPr>
          <a:xfrm>
            <a:off x="5936509" y="26102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7" name="yt_shape_14477"/>
          <p:cNvSpPr txBox="1"/>
          <p:nvPr/>
        </p:nvSpPr>
        <p:spPr>
          <a:xfrm>
            <a:off x="540119" y="119675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凯里二中单元卷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在一次选拔赛中，运动员甲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次射击成绩的统计表和扇形统计图如下：</a:t>
            </a:r>
          </a:p>
        </p:txBody>
      </p:sp>
      <p:graphicFrame>
        <p:nvGraphicFramePr>
          <p:cNvPr id="14478" name="yt_table_1447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259382"/>
              </p:ext>
            </p:extLst>
          </p:nvPr>
        </p:nvGraphicFramePr>
        <p:xfrm>
          <a:off x="540000" y="2315411"/>
          <a:ext cx="9084392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731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0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3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2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25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命中环数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命中次数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5B38DBA-0204-4D96-CBEF-1F0502CC313C}"/>
              </a:ext>
            </a:extLst>
          </p:cNvPr>
          <p:cNvSpPr txBox="1"/>
          <p:nvPr/>
        </p:nvSpPr>
        <p:spPr>
          <a:xfrm>
            <a:off x="3885978" y="302217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41B1AA-D35E-A11A-E64C-24213FD9E0BE}"/>
              </a:ext>
            </a:extLst>
          </p:cNvPr>
          <p:cNvSpPr txBox="1"/>
          <p:nvPr/>
        </p:nvSpPr>
        <p:spPr>
          <a:xfrm>
            <a:off x="8643835" y="302217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4480"/>
          <p:cNvSpPr txBox="1"/>
          <p:nvPr/>
        </p:nvSpPr>
        <p:spPr>
          <a:xfrm>
            <a:off x="540000" y="3701704"/>
            <a:ext cx="808073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（1）求运动员甲命中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环和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环的次数，并补全扇形统计图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如图表所示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7FAEB3-D7C7-216E-BC6B-DDD716BAAFAE}"/>
              </a:ext>
            </a:extLst>
          </p:cNvPr>
          <p:cNvSpPr txBox="1"/>
          <p:nvPr/>
        </p:nvSpPr>
        <p:spPr>
          <a:xfrm>
            <a:off x="449989" y="4130386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如图表所示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4482" title="H_1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8919" y="2025089"/>
            <a:ext cx="178308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4484" title="H_127.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8939" y="4372955"/>
            <a:ext cx="162306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4487"/>
              <p:cNvSpPr txBox="1"/>
              <p:nvPr/>
            </p:nvSpPr>
            <p:spPr>
              <a:xfrm>
                <a:off x="540000" y="4720783"/>
                <a:ext cx="6309420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运动员甲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次射击的平均成绩是多少环？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运动员甲的平均成绩为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×4+9×3+8×2+7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" name="yt_shape_144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20783"/>
                <a:ext cx="6309420" cy="1603003"/>
              </a:xfrm>
              <a:prstGeom prst="rect">
                <a:avLst/>
              </a:prstGeom>
              <a:blipFill>
                <a:blip r:embed="rId4"/>
                <a:stretch>
                  <a:fillRect l="-2995" t="-3042" r="-193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D4BABD75-1D14-AC0F-B09B-154D79D6BEDC}"/>
              </a:ext>
            </a:extLst>
          </p:cNvPr>
          <p:cNvSpPr txBox="1"/>
          <p:nvPr/>
        </p:nvSpPr>
        <p:spPr>
          <a:xfrm>
            <a:off x="449989" y="5149465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运动员甲的平均成绩为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2D8E2FA-7232-3247-FD04-66F4CBFDBD50}"/>
                  </a:ext>
                </a:extLst>
              </p:cNvPr>
              <p:cNvSpPr txBox="1"/>
              <p:nvPr/>
            </p:nvSpPr>
            <p:spPr>
              <a:xfrm>
                <a:off x="449989" y="5624953"/>
                <a:ext cx="36122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×4+9×3+8×2+7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2D8E2FA-7232-3247-FD04-66F4CBFDBD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24953"/>
                <a:ext cx="3612261" cy="730136"/>
              </a:xfrm>
              <a:prstGeom prst="rect">
                <a:avLst/>
              </a:prstGeom>
              <a:blipFill>
                <a:blip r:embed="rId5"/>
                <a:stretch>
                  <a:fillRect r="-287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3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2107</Words>
  <Application>Microsoft Office PowerPoint</Application>
  <PresentationFormat>宽屏</PresentationFormat>
  <Paragraphs>147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