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4" r:id="rId5"/>
    <p:sldId id="369" r:id="rId6"/>
    <p:sldId id="365" r:id="rId7"/>
    <p:sldId id="370" r:id="rId8"/>
    <p:sldId id="366" r:id="rId9"/>
    <p:sldId id="371" r:id="rId10"/>
    <p:sldId id="372" r:id="rId11"/>
    <p:sldId id="256" r:id="rId12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108" y="27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60" name="yt_shape_13960"/>
              <p:cNvSpPr txBox="1"/>
              <p:nvPr/>
            </p:nvSpPr>
            <p:spPr>
              <a:xfrm>
                <a:off x="540119" y="1178814"/>
                <a:ext cx="11111999" cy="486037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凉山州中考改编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为了全面贯彻党的教育方针，严格落实教育部对中小学生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五项管理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的相关要求和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关于进一步加强中小学生体质健康管理工作的通知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精神，保障学生每天在校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小时体育活动时间，某班计划采购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两种类型的羽毛球拍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已知购买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型羽毛球拍和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型羽毛球拍共需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248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元；购买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型羽毛球拍和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型羽毛球拍共需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264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两种类型羽毛球拍的单价；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种球拍每副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元，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种球拍每副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元，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=248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=264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答：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种球拍每副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元，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种球拍每副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元；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960" name="yt_shape_13960" descr="{&quot;rangeId&quot;: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178814"/>
                <a:ext cx="11111999" cy="4860370"/>
              </a:xfrm>
              <a:prstGeom prst="rect">
                <a:avLst/>
              </a:prstGeom>
              <a:blipFill>
                <a:blip r:embed="rId2"/>
                <a:stretch>
                  <a:fillRect l="-1701" t="-1003" r="-768" b="-2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E660235-22D4-E83E-FFBE-D548A3A8FFC6}"/>
              </a:ext>
            </a:extLst>
          </p:cNvPr>
          <p:cNvSpPr txBox="1"/>
          <p:nvPr/>
        </p:nvSpPr>
        <p:spPr>
          <a:xfrm>
            <a:off x="450108" y="3984936"/>
            <a:ext cx="67650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种球拍每副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种球拍每副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FB49B0E-AC44-8CFE-01E8-86B9954D5551}"/>
                  </a:ext>
                </a:extLst>
              </p:cNvPr>
              <p:cNvSpPr txBox="1"/>
              <p:nvPr/>
            </p:nvSpPr>
            <p:spPr>
              <a:xfrm>
                <a:off x="450108" y="4460424"/>
                <a:ext cx="455333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=248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=264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5, 'mathAnswerShape': 1}">
                <a:extLst>
                  <a:ext uri="{FF2B5EF4-FFF2-40B4-BE49-F238E27FC236}">
                    <a16:creationId xmlns:a16="http://schemas.microsoft.com/office/drawing/2014/main" id="{AFB49B0E-AC44-8CFE-01E8-86B9954D55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460424"/>
                <a:ext cx="4553331" cy="115418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3E408C66-E3B8-007A-538F-9BCA4122BB3A}"/>
              </a:ext>
            </a:extLst>
          </p:cNvPr>
          <p:cNvSpPr txBox="1"/>
          <p:nvPr/>
        </p:nvSpPr>
        <p:spPr>
          <a:xfrm>
            <a:off x="450108" y="5521001"/>
            <a:ext cx="6037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答：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种球拍每副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种球拍每副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62" name="yt_shape_1396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该班准备采购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两种类型的羽毛球拍共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副，且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型羽毛球拍的数量不少于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型羽毛球拍数量的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倍，请给出最省钱的购买方案，求出最少费用，并说明理由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963" name="yt_shape_13963"/>
          <p:cNvSpPr txBox="1"/>
          <p:nvPr/>
        </p:nvSpPr>
        <p:spPr>
          <a:xfrm>
            <a:off x="540000" y="1859435"/>
            <a:ext cx="5932714" cy="426956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设购买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型球拍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副，总费用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元，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依题意得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随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的增大而减小，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最小，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最小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此时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3964" name="yt_shape_13964"/>
          <p:cNvSpPr txBox="1"/>
          <p:nvPr/>
        </p:nvSpPr>
        <p:spPr>
          <a:xfrm>
            <a:off x="540000" y="6179790"/>
            <a:ext cx="99817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答：费用最少的方案是购买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种球拍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副，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种球拍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副，所需费用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B6396B-AD12-0AB2-4FFF-25BB43E3AEED}"/>
              </a:ext>
            </a:extLst>
          </p:cNvPr>
          <p:cNvSpPr txBox="1"/>
          <p:nvPr/>
        </p:nvSpPr>
        <p:spPr>
          <a:xfrm>
            <a:off x="449989" y="1812629"/>
            <a:ext cx="6055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设购买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型球拍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副，总费用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688A8E6-CB56-CD5C-E622-1FE22121A0D1}"/>
              </a:ext>
            </a:extLst>
          </p:cNvPr>
          <p:cNvSpPr txBox="1"/>
          <p:nvPr/>
        </p:nvSpPr>
        <p:spPr>
          <a:xfrm>
            <a:off x="449989" y="2288117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依题意得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1CD24DC-60D4-711D-B45B-092D604D4004}"/>
              </a:ext>
            </a:extLst>
          </p:cNvPr>
          <p:cNvSpPr txBox="1"/>
          <p:nvPr/>
        </p:nvSpPr>
        <p:spPr>
          <a:xfrm>
            <a:off x="449989" y="2763605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A398429-6D7B-B3BB-010C-540A098D54C1}"/>
              </a:ext>
            </a:extLst>
          </p:cNvPr>
          <p:cNvSpPr txBox="1"/>
          <p:nvPr/>
        </p:nvSpPr>
        <p:spPr>
          <a:xfrm>
            <a:off x="449989" y="3239093"/>
            <a:ext cx="526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74105AA-B1C9-8254-B050-B78E50A50B3A}"/>
              </a:ext>
            </a:extLst>
          </p:cNvPr>
          <p:cNvSpPr txBox="1"/>
          <p:nvPr/>
        </p:nvSpPr>
        <p:spPr>
          <a:xfrm>
            <a:off x="449989" y="3714581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EF88C49-3F70-3D84-81B8-F18820A1BA83}"/>
              </a:ext>
            </a:extLst>
          </p:cNvPr>
          <p:cNvSpPr txBox="1"/>
          <p:nvPr/>
        </p:nvSpPr>
        <p:spPr>
          <a:xfrm>
            <a:off x="449989" y="4190069"/>
            <a:ext cx="327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随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的增大而减小，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C1E7304-1190-A3C2-7FF7-7142C5243A6A}"/>
              </a:ext>
            </a:extLst>
          </p:cNvPr>
          <p:cNvSpPr txBox="1"/>
          <p:nvPr/>
        </p:nvSpPr>
        <p:spPr>
          <a:xfrm>
            <a:off x="449989" y="4665557"/>
            <a:ext cx="327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最小，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7C2B4F4-F27E-A2BD-835F-AB275CC4213F}"/>
              </a:ext>
            </a:extLst>
          </p:cNvPr>
          <p:cNvSpPr txBox="1"/>
          <p:nvPr/>
        </p:nvSpPr>
        <p:spPr>
          <a:xfrm>
            <a:off x="449989" y="5141045"/>
            <a:ext cx="51979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最小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577E8B8-E792-589D-3FAB-EF51AD68BAA6}"/>
              </a:ext>
            </a:extLst>
          </p:cNvPr>
          <p:cNvSpPr txBox="1"/>
          <p:nvPr/>
        </p:nvSpPr>
        <p:spPr>
          <a:xfrm>
            <a:off x="449989" y="5616533"/>
            <a:ext cx="3532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此时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5F55F0B-35B0-FCCF-251F-FD562E0CBCBA}"/>
              </a:ext>
            </a:extLst>
          </p:cNvPr>
          <p:cNvSpPr txBox="1"/>
          <p:nvPr/>
        </p:nvSpPr>
        <p:spPr>
          <a:xfrm>
            <a:off x="449989" y="6132984"/>
            <a:ext cx="1006525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答：费用最少的方案是购买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种球拍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副，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种球拍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副，所需费用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65" name="yt_shape_13965"/>
          <p:cNvSpPr txBox="1"/>
          <p:nvPr/>
        </p:nvSpPr>
        <p:spPr>
          <a:xfrm>
            <a:off x="540119" y="1556792"/>
            <a:ext cx="11111999" cy="3360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端午节前夕，某商铺用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元购进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个肉粽和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个蜜枣粽，每个肉粽的进货单价比每个蜜枣粽的进货单价多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每个肉粽和每个蜜枣粽的进货单价分别是多少元？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设每个蜜枣粽的进货单价是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元，则每个肉粽的进货单价是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元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/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由题意，得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/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解得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/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答：每个蜜枣粽的进货单价是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元，每个肉粽的进货单价是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元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 dirty="0" smtClean="0">
                <a:noFill/>
                <a:effectLst/>
                <a:latin typeface="白正"/>
                <a:ea typeface="宋体"/>
              </a:rPr>
              <a:t>⁠</a:t>
            </a:r>
            <a:endParaRPr lang="zh-CN" altLang="zh-CN" sz="100" b="0" i="0" u="none" spc="-100" dirty="0">
              <a:noFill/>
              <a:effectLst/>
              <a:latin typeface="白正"/>
              <a:ea typeface="宋体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35E5E09-C1C2-AC14-739B-18E558E7B7E6}"/>
              </a:ext>
            </a:extLst>
          </p:cNvPr>
          <p:cNvSpPr txBox="1"/>
          <p:nvPr/>
        </p:nvSpPr>
        <p:spPr>
          <a:xfrm>
            <a:off x="450108" y="2936450"/>
            <a:ext cx="10889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设每个蜜枣粽的进货单价是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元，则每个肉粽的进货单价是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A48F992-E8CE-8908-AE88-E8E2BAB5AB5B}"/>
              </a:ext>
            </a:extLst>
          </p:cNvPr>
          <p:cNvSpPr txBox="1"/>
          <p:nvPr/>
        </p:nvSpPr>
        <p:spPr>
          <a:xfrm>
            <a:off x="450108" y="3411938"/>
            <a:ext cx="5021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由题意，得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681C900-B908-F737-F03B-0F885164B770}"/>
              </a:ext>
            </a:extLst>
          </p:cNvPr>
          <p:cNvSpPr txBox="1"/>
          <p:nvPr/>
        </p:nvSpPr>
        <p:spPr>
          <a:xfrm>
            <a:off x="450108" y="3887426"/>
            <a:ext cx="3269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E4293A9-52E4-01A5-0226-039E4B0AC7B5}"/>
              </a:ext>
            </a:extLst>
          </p:cNvPr>
          <p:cNvSpPr txBox="1"/>
          <p:nvPr/>
        </p:nvSpPr>
        <p:spPr>
          <a:xfrm>
            <a:off x="450108" y="4362914"/>
            <a:ext cx="8638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答：每个蜜枣粽的进货单价是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元，每个肉粽的进货单价是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69" name="yt_shape_13969"/>
          <p:cNvSpPr txBox="1"/>
          <p:nvPr/>
        </p:nvSpPr>
        <p:spPr>
          <a:xfrm>
            <a:off x="540000" y="2066468"/>
            <a:ext cx="6692538" cy="332398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设第二批购进肉粽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个，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则购进蜜枣粽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个，获得利润为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由题意，得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600.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随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的增大而增大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有最大值，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最大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1000.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3970" name="yt_shape_13970"/>
          <p:cNvSpPr txBox="1"/>
          <p:nvPr/>
        </p:nvSpPr>
        <p:spPr>
          <a:xfrm>
            <a:off x="540000" y="6017000"/>
            <a:ext cx="8848576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答：第二批购进肉粽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个时获得的利润最大，最大利润是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346D44E-90AD-28B2-B282-CBA210CCBD38}"/>
              </a:ext>
            </a:extLst>
          </p:cNvPr>
          <p:cNvSpPr txBox="1"/>
          <p:nvPr/>
        </p:nvSpPr>
        <p:spPr>
          <a:xfrm>
            <a:off x="449989" y="2562085"/>
            <a:ext cx="4734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设第二批购进肉粽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个，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3ECC294-9F5F-03F7-C819-1FDDE49F8EE7}"/>
              </a:ext>
            </a:extLst>
          </p:cNvPr>
          <p:cNvSpPr txBox="1"/>
          <p:nvPr/>
        </p:nvSpPr>
        <p:spPr>
          <a:xfrm>
            <a:off x="449989" y="2994133"/>
            <a:ext cx="6233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则购进蜜枣粽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个，获得利润为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91050F6-969D-1A40-4AFA-AF4EC954BBFE}"/>
              </a:ext>
            </a:extLst>
          </p:cNvPr>
          <p:cNvSpPr txBox="1"/>
          <p:nvPr/>
        </p:nvSpPr>
        <p:spPr>
          <a:xfrm>
            <a:off x="449989" y="3354173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由题意，得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034055C-211E-DBFB-8D80-2B4DED1CD129}"/>
              </a:ext>
            </a:extLst>
          </p:cNvPr>
          <p:cNvSpPr txBox="1"/>
          <p:nvPr/>
        </p:nvSpPr>
        <p:spPr>
          <a:xfrm>
            <a:off x="449989" y="3714213"/>
            <a:ext cx="6807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600.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8CDB711-BEFA-5480-0C0F-F462D4BD38E5}"/>
              </a:ext>
            </a:extLst>
          </p:cNvPr>
          <p:cNvSpPr txBox="1"/>
          <p:nvPr/>
        </p:nvSpPr>
        <p:spPr>
          <a:xfrm>
            <a:off x="449989" y="4074253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B5069D6-6247-F6B9-3137-E338C1CD7BEA}"/>
              </a:ext>
            </a:extLst>
          </p:cNvPr>
          <p:cNvSpPr txBox="1"/>
          <p:nvPr/>
        </p:nvSpPr>
        <p:spPr>
          <a:xfrm>
            <a:off x="449989" y="4434293"/>
            <a:ext cx="3032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随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的增大而增大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2FB2511-4EB1-0E18-FDAA-9145258F9C6B}"/>
              </a:ext>
            </a:extLst>
          </p:cNvPr>
          <p:cNvSpPr txBox="1"/>
          <p:nvPr/>
        </p:nvSpPr>
        <p:spPr>
          <a:xfrm>
            <a:off x="449989" y="4787369"/>
            <a:ext cx="4852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43C6612-F3B4-6B88-3EFA-14E654730B4F}"/>
              </a:ext>
            </a:extLst>
          </p:cNvPr>
          <p:cNvSpPr txBox="1"/>
          <p:nvPr/>
        </p:nvSpPr>
        <p:spPr>
          <a:xfrm>
            <a:off x="449989" y="5226381"/>
            <a:ext cx="4023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有最大值，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48942A0-A26C-5966-FC1E-CA1C36B06D54}"/>
              </a:ext>
            </a:extLst>
          </p:cNvPr>
          <p:cNvSpPr txBox="1"/>
          <p:nvPr/>
        </p:nvSpPr>
        <p:spPr>
          <a:xfrm>
            <a:off x="449989" y="5579457"/>
            <a:ext cx="3304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zh-CN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最大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1000.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19036A6-775B-CAF5-9605-DDE9E5949B21}"/>
              </a:ext>
            </a:extLst>
          </p:cNvPr>
          <p:cNvSpPr txBox="1"/>
          <p:nvPr/>
        </p:nvSpPr>
        <p:spPr>
          <a:xfrm>
            <a:off x="449989" y="5970194"/>
            <a:ext cx="8943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答：第二批购进肉粽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个时获得的利润最大，最大利润是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yt_shape_13965"/>
          <p:cNvSpPr txBox="1"/>
          <p:nvPr/>
        </p:nvSpPr>
        <p:spPr>
          <a:xfrm>
            <a:off x="540119" y="1015568"/>
            <a:ext cx="11111999" cy="14773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由于粽子畅销，商铺决定再购进这两种粽子共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个，其中肉粽数量不多于蜜枣粽数量的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倍，且每种粽子的进货单价保持不变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若每个肉粽的销售单价为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元，每个蜜枣粽的销售单价为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元，则第二批购进肉粽多少个时，全部售完第二批粽子获得的利润最大？第二批粽子的最大利润是多少元？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73" name="yt_shape_13973"/>
              <p:cNvSpPr txBox="1"/>
              <p:nvPr/>
            </p:nvSpPr>
            <p:spPr>
              <a:xfrm>
                <a:off x="540119" y="1133194"/>
                <a:ext cx="11111999" cy="49516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随着生活水平的提高，人们对饮用水质量的需求越来越高，某公司根据市场需求准备销售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两种型号的净水器，每台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型净水器比每台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型净水器进价多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元，用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万元购进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型净水器与用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万元购进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型净水器的数量相等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求每台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型、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型净水器的进价各是多少元？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设每台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型净水器的进价为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元，则每台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型净水器的进价为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元，依题意，得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120000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+300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90000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经检验，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是原方程的解，且符合题意，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1200.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答：每台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型净水器的进价为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元，每台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型净水器的进价为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973" name="yt_shape_13973" descr="{&quot;rangeId&quot;:1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133194"/>
                <a:ext cx="11111999" cy="4951612"/>
              </a:xfrm>
              <a:prstGeom prst="rect">
                <a:avLst/>
              </a:prstGeom>
              <a:blipFill>
                <a:blip r:embed="rId2"/>
                <a:stretch>
                  <a:fillRect l="-1701" t="-1108" r="-384" b="-2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2887117-D555-009C-B9AF-E1B92D802325}"/>
              </a:ext>
            </a:extLst>
          </p:cNvPr>
          <p:cNvSpPr txBox="1"/>
          <p:nvPr/>
        </p:nvSpPr>
        <p:spPr>
          <a:xfrm>
            <a:off x="450108" y="2988340"/>
            <a:ext cx="108797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设每台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型净水器的进价为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元，则每台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型净水器的进价为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2DF54CF-1211-F92A-23D2-4D6E13A65E39}"/>
              </a:ext>
            </a:extLst>
          </p:cNvPr>
          <p:cNvSpPr txBox="1"/>
          <p:nvPr/>
        </p:nvSpPr>
        <p:spPr>
          <a:xfrm>
            <a:off x="450108" y="3463828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元，依题意，得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B89352A-4FD2-2DE7-86B6-BED6A9412A5A}"/>
                  </a:ext>
                </a:extLst>
              </p:cNvPr>
              <p:cNvSpPr txBox="1"/>
              <p:nvPr/>
            </p:nvSpPr>
            <p:spPr>
              <a:xfrm>
                <a:off x="450108" y="3939316"/>
                <a:ext cx="4009136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120000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+300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90000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2, 'mathAnswerShape': 1}">
                <a:extLst>
                  <a:ext uri="{FF2B5EF4-FFF2-40B4-BE49-F238E27FC236}">
                    <a16:creationId xmlns:a16="http://schemas.microsoft.com/office/drawing/2014/main" id="{7B89352A-4FD2-2DE7-86B6-BED6A9412A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939316"/>
                <a:ext cx="4009136" cy="769062"/>
              </a:xfrm>
              <a:prstGeom prst="rect">
                <a:avLst/>
              </a:prstGeom>
              <a:blipFill>
                <a:blip r:embed="rId3"/>
                <a:stretch>
                  <a:fillRect r="-2280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52386A5D-CEAD-5622-72C4-BBD0150168AF}"/>
              </a:ext>
            </a:extLst>
          </p:cNvPr>
          <p:cNvSpPr txBox="1"/>
          <p:nvPr/>
        </p:nvSpPr>
        <p:spPr>
          <a:xfrm>
            <a:off x="450108" y="4614766"/>
            <a:ext cx="6258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经检验，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是原方程的解，且符合题意，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2BD7913-8C3F-01FA-93CE-AF6E130F8145}"/>
              </a:ext>
            </a:extLst>
          </p:cNvPr>
          <p:cNvSpPr txBox="1"/>
          <p:nvPr/>
        </p:nvSpPr>
        <p:spPr>
          <a:xfrm>
            <a:off x="450108" y="5090254"/>
            <a:ext cx="2372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8FBA49E-BB4D-FCFE-A140-08BFE34E3CD3}"/>
              </a:ext>
            </a:extLst>
          </p:cNvPr>
          <p:cNvSpPr txBox="1"/>
          <p:nvPr/>
        </p:nvSpPr>
        <p:spPr>
          <a:xfrm>
            <a:off x="450108" y="5565742"/>
            <a:ext cx="9314562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答：每台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型净水器的进价为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元，每台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型净水器的进价为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75" name="yt_shape_13975"/>
          <p:cNvSpPr txBox="1"/>
          <p:nvPr/>
        </p:nvSpPr>
        <p:spPr>
          <a:xfrm>
            <a:off x="540119" y="994084"/>
            <a:ext cx="11111999" cy="52298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该公司计划购进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两种型号的净水器共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台进行销售，其中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型的台数不超过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型的台数，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型净水器每台售价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型净水器每台售价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元，怎样安排进货才能使售完这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台净水器所获利润最大？最大利润是多少元？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设最大利润是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元，设购进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台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型净水器，则购进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台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型净水器，依题意，得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80000.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型的台数不超过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型的台数，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200.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随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值的增大而增大，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取得最大值，最大值为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BBADD81-616C-4A72-7B77-AC94C406EA71}"/>
              </a:ext>
            </a:extLst>
          </p:cNvPr>
          <p:cNvSpPr txBox="1"/>
          <p:nvPr/>
        </p:nvSpPr>
        <p:spPr>
          <a:xfrm>
            <a:off x="450108" y="2373742"/>
            <a:ext cx="110004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设最大利润是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元，设购进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型净水器，则购进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型净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A74E22C-D910-473F-D4F1-C96BB99B71B5}"/>
              </a:ext>
            </a:extLst>
          </p:cNvPr>
          <p:cNvSpPr txBox="1"/>
          <p:nvPr/>
        </p:nvSpPr>
        <p:spPr>
          <a:xfrm>
            <a:off x="450108" y="2849230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水器，依题意，得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7A67088-8B1C-C8F5-65A8-DE9725914D50}"/>
              </a:ext>
            </a:extLst>
          </p:cNvPr>
          <p:cNvSpPr txBox="1"/>
          <p:nvPr/>
        </p:nvSpPr>
        <p:spPr>
          <a:xfrm>
            <a:off x="450108" y="3324718"/>
            <a:ext cx="908577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80000.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D751CDD-B781-6040-D3C1-CE926C77EF2A}"/>
              </a:ext>
            </a:extLst>
          </p:cNvPr>
          <p:cNvSpPr txBox="1"/>
          <p:nvPr/>
        </p:nvSpPr>
        <p:spPr>
          <a:xfrm>
            <a:off x="450108" y="3800206"/>
            <a:ext cx="4513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型的台数不超过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型的台数，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7238111-E9B0-A361-2349-C221308FD40C}"/>
              </a:ext>
            </a:extLst>
          </p:cNvPr>
          <p:cNvSpPr txBox="1"/>
          <p:nvPr/>
        </p:nvSpPr>
        <p:spPr>
          <a:xfrm>
            <a:off x="450108" y="4275694"/>
            <a:ext cx="3966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D5AF54D-6199-3103-93CC-CDDBC7D8B108}"/>
              </a:ext>
            </a:extLst>
          </p:cNvPr>
          <p:cNvSpPr txBox="1"/>
          <p:nvPr/>
        </p:nvSpPr>
        <p:spPr>
          <a:xfrm>
            <a:off x="450108" y="4751182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F8346DA-6A43-CD30-0DA5-D832EDA260C7}"/>
              </a:ext>
            </a:extLst>
          </p:cNvPr>
          <p:cNvSpPr txBox="1"/>
          <p:nvPr/>
        </p:nvSpPr>
        <p:spPr>
          <a:xfrm>
            <a:off x="450108" y="5226671"/>
            <a:ext cx="3702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随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值的增大而增大，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DF175B5-D672-D553-6D47-2FD594F7AF10}"/>
              </a:ext>
            </a:extLst>
          </p:cNvPr>
          <p:cNvSpPr txBox="1"/>
          <p:nvPr/>
        </p:nvSpPr>
        <p:spPr>
          <a:xfrm>
            <a:off x="450108" y="5702158"/>
            <a:ext cx="69793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取得最大值，最大值为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77" name="yt_shape_13977"/>
          <p:cNvSpPr txBox="1"/>
          <p:nvPr/>
        </p:nvSpPr>
        <p:spPr>
          <a:xfrm>
            <a:off x="540120" y="1481642"/>
            <a:ext cx="11111999" cy="18757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为了贯彻落实市委、市政府提出的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精准扶贫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精神，某校特制定了一系列关于帮扶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两贫困村的计划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现决定从某地运送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箱鱼苗到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两村养殖，若用大、小两种货车共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辆，则恰好能一次性运完这批鱼苗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已知这两种大、小货车的载货能力分别为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辆和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辆，其运往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两村的运费如下表：</a:t>
            </a:r>
          </a:p>
        </p:txBody>
      </p:sp>
      <p:graphicFrame>
        <p:nvGraphicFramePr>
          <p:cNvPr id="13978" name="yt_table_13978" title="H_171.3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9053258"/>
              </p:ext>
            </p:extLst>
          </p:nvPr>
        </p:nvGraphicFramePr>
        <p:xfrm>
          <a:off x="540000" y="3560564"/>
          <a:ext cx="11111997" cy="217627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166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735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714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　　目的地</a:t>
                      </a:r>
                    </a:p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车型　　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lnTlToBr w="9522" cap="flat" cmpd="sng" algn="ctr">
                      <a:solidFill>
                        <a:srgbClr val="000000"/>
                      </a:solidFill>
                      <a:prstDash val="solid"/>
                      <a:round/>
                    </a:lnTlToB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村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村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大货车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小货车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81" name="yt_shape_13981"/>
              <p:cNvSpPr txBox="1"/>
              <p:nvPr/>
            </p:nvSpPr>
            <p:spPr>
              <a:xfrm>
                <a:off x="540119" y="1123479"/>
                <a:ext cx="11111999" cy="497104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求这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辆车中大、小货车各多少辆？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设大货车有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辆，小货车有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辆，根据题意，得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+8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/>
                </a:r>
                <a:b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答：大货车有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辆，小货车有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辆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现安排其中的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辆货车前往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村，其余货车前往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村，设前往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村的大货车为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辆，前往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、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两村总费用为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元，试求出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的函数解析式；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800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600[7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]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9400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，且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为整数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981" name="yt_shape_13981" descr="{&quot;rangeId&quot;: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123479"/>
                <a:ext cx="11111999" cy="4971041"/>
              </a:xfrm>
              <a:prstGeom prst="rect">
                <a:avLst/>
              </a:prstGeom>
              <a:blipFill>
                <a:blip r:embed="rId2"/>
                <a:stretch>
                  <a:fillRect l="-1701" t="-980" r="-1317" b="-28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BEA1CAE-5246-6ED2-783E-A22BA211FD95}"/>
                  </a:ext>
                </a:extLst>
              </p:cNvPr>
              <p:cNvSpPr txBox="1"/>
              <p:nvPr/>
            </p:nvSpPr>
            <p:spPr>
              <a:xfrm>
                <a:off x="450108" y="1263866"/>
                <a:ext cx="1056500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设大货车有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辆，小货车有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辆，根据题意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+8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BEA1CAE-5246-6ED2-783E-A22BA211FD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263866"/>
                <a:ext cx="10565003" cy="1154189"/>
              </a:xfrm>
              <a:prstGeom prst="rect">
                <a:avLst/>
              </a:prstGeom>
              <a:blipFill>
                <a:blip r:embed="rId3"/>
                <a:stretch>
                  <a:fillRect l="-9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0FF52DC-A317-D764-3830-C8F05743CADB}"/>
                  </a:ext>
                </a:extLst>
              </p:cNvPr>
              <p:cNvSpPr txBox="1"/>
              <p:nvPr/>
            </p:nvSpPr>
            <p:spPr>
              <a:xfrm>
                <a:off x="450108" y="2148625"/>
                <a:ext cx="13724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0FF52DC-A317-D764-3830-C8F05743CA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148625"/>
                <a:ext cx="1372426" cy="1154189"/>
              </a:xfrm>
              <a:prstGeom prst="rect">
                <a:avLst/>
              </a:prstGeom>
              <a:blipFill>
                <a:blip r:embed="rId4"/>
                <a:stretch>
                  <a:fillRect l="-7111" r="-222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60E75597-BA38-0827-5991-ABA3B75F7788}"/>
              </a:ext>
            </a:extLst>
          </p:cNvPr>
          <p:cNvSpPr txBox="1"/>
          <p:nvPr/>
        </p:nvSpPr>
        <p:spPr>
          <a:xfrm>
            <a:off x="450108" y="3369382"/>
            <a:ext cx="452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答：大货车有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辆，小货车有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47F063B-2647-811F-7E11-4AC672724A6C}"/>
              </a:ext>
            </a:extLst>
          </p:cNvPr>
          <p:cNvSpPr txBox="1"/>
          <p:nvPr/>
        </p:nvSpPr>
        <p:spPr>
          <a:xfrm>
            <a:off x="450108" y="5099779"/>
            <a:ext cx="112512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600[7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9400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5CB967E-EE71-22BC-77F9-4BB005E715DC}"/>
              </a:ext>
            </a:extLst>
          </p:cNvPr>
          <p:cNvSpPr txBox="1"/>
          <p:nvPr/>
        </p:nvSpPr>
        <p:spPr>
          <a:xfrm>
            <a:off x="450108" y="5575267"/>
            <a:ext cx="3574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为整数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85" name="yt_shape_13985"/>
          <p:cNvSpPr txBox="1"/>
          <p:nvPr/>
        </p:nvSpPr>
        <p:spPr>
          <a:xfrm>
            <a:off x="540119" y="1234150"/>
            <a:ext cx="11111999" cy="47496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的条件下，若运往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村的鱼苗不少于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箱，请你写出使总费用最少的货车调配方案，并求出最少总费用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由题意，得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且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为整数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9400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随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的增大而增大，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有最小值，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最小值为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9400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9900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答：使总运费最少的调配方案是：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辆大货车、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辆小货车前往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村；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辆大货车、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辆小货车前往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村，最少费用为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9900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6FAB17A-C1B0-2611-4C64-5E892C11216E}"/>
              </a:ext>
            </a:extLst>
          </p:cNvPr>
          <p:cNvSpPr txBox="1"/>
          <p:nvPr/>
        </p:nvSpPr>
        <p:spPr>
          <a:xfrm>
            <a:off x="450108" y="2138320"/>
            <a:ext cx="7900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由题意，得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CF52077-6561-2F4E-EF2A-06A40FAF99C0}"/>
              </a:ext>
            </a:extLst>
          </p:cNvPr>
          <p:cNvSpPr txBox="1"/>
          <p:nvPr/>
        </p:nvSpPr>
        <p:spPr>
          <a:xfrm>
            <a:off x="450108" y="2613808"/>
            <a:ext cx="2143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D68143C-1C17-12F4-A6EF-E2BDFD9AB0D2}"/>
              </a:ext>
            </a:extLst>
          </p:cNvPr>
          <p:cNvSpPr txBox="1"/>
          <p:nvPr/>
        </p:nvSpPr>
        <p:spPr>
          <a:xfrm>
            <a:off x="450108" y="3089296"/>
            <a:ext cx="2964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为整数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9E83C02-8360-EC84-4A56-E65EE2E03BFF}"/>
              </a:ext>
            </a:extLst>
          </p:cNvPr>
          <p:cNvSpPr txBox="1"/>
          <p:nvPr/>
        </p:nvSpPr>
        <p:spPr>
          <a:xfrm>
            <a:off x="450108" y="3564784"/>
            <a:ext cx="7103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随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的增大而增大，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853BE9B-BB57-8087-5459-C0DFAA2C12A5}"/>
              </a:ext>
            </a:extLst>
          </p:cNvPr>
          <p:cNvSpPr txBox="1"/>
          <p:nvPr/>
        </p:nvSpPr>
        <p:spPr>
          <a:xfrm>
            <a:off x="450108" y="4040272"/>
            <a:ext cx="3650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有最小值，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58F4A72-B5E1-573A-2D5F-71CF9D85E62F}"/>
              </a:ext>
            </a:extLst>
          </p:cNvPr>
          <p:cNvSpPr txBox="1"/>
          <p:nvPr/>
        </p:nvSpPr>
        <p:spPr>
          <a:xfrm>
            <a:off x="450108" y="4515760"/>
            <a:ext cx="5801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最小值为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9900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C4CB6F7-24A6-1120-3DE2-A00A088DBF2E}"/>
              </a:ext>
            </a:extLst>
          </p:cNvPr>
          <p:cNvSpPr txBox="1"/>
          <p:nvPr/>
        </p:nvSpPr>
        <p:spPr>
          <a:xfrm>
            <a:off x="450108" y="4991248"/>
            <a:ext cx="11033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答：使总运费最少的调配方案是：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辆大货车、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辆小货车前往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村；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辆大货车、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97C092D-7855-7BC1-7132-D4C0994DDF7C}"/>
              </a:ext>
            </a:extLst>
          </p:cNvPr>
          <p:cNvSpPr txBox="1"/>
          <p:nvPr/>
        </p:nvSpPr>
        <p:spPr>
          <a:xfrm>
            <a:off x="450108" y="5466736"/>
            <a:ext cx="5318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辆小货车前往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村，最少费用为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9900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3274</Words>
  <Application>Microsoft Office PowerPoint</Application>
  <PresentationFormat>宽屏</PresentationFormat>
  <Paragraphs>96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3" baseType="lpstr"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41</cp:revision>
  <dcterms:created xsi:type="dcterms:W3CDTF">2023-05-05T05:33:04Z</dcterms:created>
  <dcterms:modified xsi:type="dcterms:W3CDTF">2023-11-19T05:15:01Z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