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8" r:id="rId6"/>
    <p:sldId id="370" r:id="rId7"/>
    <p:sldId id="379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108" y="2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bin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bin"/><Relationship Id="rId5" Type="http://schemas.openxmlformats.org/officeDocument/2006/relationships/image" Target="../media/image24.bin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5" name="yt_shape_12475"/>
          <p:cNvSpPr txBox="1"/>
          <p:nvPr/>
        </p:nvSpPr>
        <p:spPr>
          <a:xfrm>
            <a:off x="540000" y="2112859"/>
            <a:ext cx="611064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连接两点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构造三角形的中位线</a:t>
            </a:r>
          </a:p>
        </p:txBody>
      </p:sp>
      <p:sp>
        <p:nvSpPr>
          <p:cNvPr id="12476" name="yt_shape_12476"/>
          <p:cNvSpPr txBox="1"/>
          <p:nvPr/>
        </p:nvSpPr>
        <p:spPr>
          <a:xfrm>
            <a:off x="540119" y="26171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145°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77" name="yt_image_12477" title="H_108.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9859" y="3728968"/>
            <a:ext cx="1692280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663147" title="H_28.84882">
            <a:extLst>
              <a:ext uri="{FF2B5EF4-FFF2-40B4-BE49-F238E27FC236}">
                <a16:creationId xmlns:a16="http://schemas.microsoft.com/office/drawing/2014/main" id="{289A2C22-C048-A79B-49DF-8209729CAD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54237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D3647B-0CF9-7026-2FD6-04803365355D}"/>
              </a:ext>
            </a:extLst>
          </p:cNvPr>
          <p:cNvSpPr txBox="1"/>
          <p:nvPr/>
        </p:nvSpPr>
        <p:spPr>
          <a:xfrm>
            <a:off x="5853958" y="3045851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9" name="yt_shape_12479"/>
          <p:cNvSpPr txBox="1"/>
          <p:nvPr/>
        </p:nvSpPr>
        <p:spPr>
          <a:xfrm>
            <a:off x="540120" y="8804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80" name="yt_image_12480" title="H_130.617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51819" y="1992263"/>
            <a:ext cx="2400300" cy="1658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2483" title="H_107.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3861048"/>
            <a:ext cx="1894424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486"/>
              <p:cNvSpPr txBox="1"/>
              <p:nvPr/>
            </p:nvSpPr>
            <p:spPr>
              <a:xfrm>
                <a:off x="540000" y="2275913"/>
                <a:ext cx="6455293" cy="37175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的中线，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边的中点，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的中位线，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的中位线，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24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5913"/>
                <a:ext cx="6455293" cy="3717556"/>
              </a:xfrm>
              <a:prstGeom prst="rect">
                <a:avLst/>
              </a:prstGeom>
              <a:blipFill>
                <a:blip r:embed="rId4"/>
                <a:stretch>
                  <a:fillRect l="-2927" t="-1311" r="-1700" b="-19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C63F13E-2ACC-2CAE-616C-E1F09E810BE2}"/>
              </a:ext>
            </a:extLst>
          </p:cNvPr>
          <p:cNvSpPr txBox="1"/>
          <p:nvPr/>
        </p:nvSpPr>
        <p:spPr>
          <a:xfrm>
            <a:off x="449989" y="1769364"/>
            <a:ext cx="289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11BCA5-F2C7-CD70-2CA8-28A1A8DBA640}"/>
              </a:ext>
            </a:extLst>
          </p:cNvPr>
          <p:cNvSpPr txBox="1"/>
          <p:nvPr/>
        </p:nvSpPr>
        <p:spPr>
          <a:xfrm>
            <a:off x="449989" y="2229107"/>
            <a:ext cx="3988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72EBE5-E43F-E89A-8DE2-855759C1A1B1}"/>
              </a:ext>
            </a:extLst>
          </p:cNvPr>
          <p:cNvSpPr txBox="1"/>
          <p:nvPr/>
        </p:nvSpPr>
        <p:spPr>
          <a:xfrm>
            <a:off x="449989" y="2704595"/>
            <a:ext cx="500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边的中点，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FA90158-B607-55AF-BA7C-FD223E11CD35}"/>
              </a:ext>
            </a:extLst>
          </p:cNvPr>
          <p:cNvSpPr txBox="1"/>
          <p:nvPr/>
        </p:nvSpPr>
        <p:spPr>
          <a:xfrm>
            <a:off x="449989" y="3180083"/>
            <a:ext cx="359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的中位线，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95FA498-7283-434A-5B72-79770436E67A}"/>
                  </a:ext>
                </a:extLst>
              </p:cNvPr>
              <p:cNvSpPr txBox="1"/>
              <p:nvPr/>
            </p:nvSpPr>
            <p:spPr>
              <a:xfrm>
                <a:off x="449989" y="3473684"/>
                <a:ext cx="31947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95FA498-7283-434A-5B72-79770436E6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73684"/>
                <a:ext cx="3194749" cy="765061"/>
              </a:xfrm>
              <a:prstGeom prst="rect">
                <a:avLst/>
              </a:prstGeom>
              <a:blipFill>
                <a:blip r:embed="rId5"/>
                <a:stretch>
                  <a:fillRect l="-3053" r="-324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B52277D-A02A-F88A-FECB-6F3DFDECF2B0}"/>
              </a:ext>
            </a:extLst>
          </p:cNvPr>
          <p:cNvSpPr txBox="1"/>
          <p:nvPr/>
        </p:nvSpPr>
        <p:spPr>
          <a:xfrm>
            <a:off x="449989" y="4145133"/>
            <a:ext cx="4769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A50B242-6970-445C-8BC5-DF2385E993F6}"/>
              </a:ext>
            </a:extLst>
          </p:cNvPr>
          <p:cNvSpPr txBox="1"/>
          <p:nvPr/>
        </p:nvSpPr>
        <p:spPr>
          <a:xfrm>
            <a:off x="449989" y="4620621"/>
            <a:ext cx="363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的中位线，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55FB0C8-0B16-8362-3540-7A1AAE5B38D1}"/>
                  </a:ext>
                </a:extLst>
              </p:cNvPr>
              <p:cNvSpPr txBox="1"/>
              <p:nvPr/>
            </p:nvSpPr>
            <p:spPr>
              <a:xfrm>
                <a:off x="449989" y="5013176"/>
                <a:ext cx="65729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55FB0C8-0B16-8362-3540-7A1AAE5B38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13176"/>
                <a:ext cx="6572948" cy="726326"/>
              </a:xfrm>
              <a:prstGeom prst="rect">
                <a:avLst/>
              </a:prstGeom>
              <a:blipFill>
                <a:blip r:embed="rId6"/>
                <a:stretch>
                  <a:fillRect l="-1484" r="-129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12495"/>
          <p:cNvSpPr txBox="1"/>
          <p:nvPr/>
        </p:nvSpPr>
        <p:spPr>
          <a:xfrm>
            <a:off x="540000" y="5711770"/>
            <a:ext cx="420628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F8D10B8-F174-04AA-A277-8CCE777A9C0A}"/>
              </a:ext>
            </a:extLst>
          </p:cNvPr>
          <p:cNvSpPr txBox="1"/>
          <p:nvPr/>
        </p:nvSpPr>
        <p:spPr>
          <a:xfrm>
            <a:off x="449989" y="5664964"/>
            <a:ext cx="434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2AD467B-D02E-887C-90B3-08CA9E49EAA5}"/>
              </a:ext>
            </a:extLst>
          </p:cNvPr>
          <p:cNvSpPr txBox="1"/>
          <p:nvPr/>
        </p:nvSpPr>
        <p:spPr>
          <a:xfrm>
            <a:off x="449989" y="6140452"/>
            <a:ext cx="310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5" grpId="0" build="allAtOnce"/>
      <p:bldP spid="1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7" name="yt_shape_12497"/>
          <p:cNvSpPr txBox="1"/>
          <p:nvPr/>
        </p:nvSpPr>
        <p:spPr>
          <a:xfrm>
            <a:off x="540000" y="933765"/>
            <a:ext cx="6418424" cy="3847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角平分线及垂线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构造中位线</a:t>
            </a:r>
          </a:p>
        </p:txBody>
      </p:sp>
      <p:sp>
        <p:nvSpPr>
          <p:cNvPr id="12498" name="yt_shape_12498"/>
          <p:cNvSpPr txBox="1"/>
          <p:nvPr/>
        </p:nvSpPr>
        <p:spPr>
          <a:xfrm>
            <a:off x="540120" y="1438075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99" name="yt_image_12499" title="H_155.2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3455"/>
          <a:stretch/>
        </p:blipFill>
        <p:spPr bwMode="auto">
          <a:xfrm>
            <a:off x="9552384" y="2145314"/>
            <a:ext cx="2217322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663248" title="H_28.84882">
            <a:extLst>
              <a:ext uri="{FF2B5EF4-FFF2-40B4-BE49-F238E27FC236}">
                <a16:creationId xmlns:a16="http://schemas.microsoft.com/office/drawing/2014/main" id="{1F1F53C4-FD25-F4A4-55DC-0FFA91C073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75143"/>
            <a:ext cx="1174942" cy="366380"/>
          </a:xfrm>
          <a:prstGeom prst="rect">
            <a:avLst/>
          </a:prstGeom>
        </p:spPr>
      </p:pic>
      <p:pic>
        <p:nvPicPr>
          <p:cNvPr id="6" name="yt_image_12502" title="H_131.3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28448" y="4109238"/>
            <a:ext cx="1569380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505"/>
              <p:cNvSpPr txBox="1"/>
              <p:nvPr/>
            </p:nvSpPr>
            <p:spPr>
              <a:xfrm>
                <a:off x="540000" y="2888696"/>
                <a:ext cx="4786567" cy="27375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25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88696"/>
                <a:ext cx="4786567" cy="2737544"/>
              </a:xfrm>
              <a:prstGeom prst="rect">
                <a:avLst/>
              </a:prstGeom>
              <a:blipFill>
                <a:blip r:embed="rId5"/>
                <a:stretch>
                  <a:fillRect l="-3949" t="-4232" r="-3185" b="-2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52E13CC-BB33-095F-2969-37ADD232421D}"/>
              </a:ext>
            </a:extLst>
          </p:cNvPr>
          <p:cNvSpPr txBox="1"/>
          <p:nvPr/>
        </p:nvSpPr>
        <p:spPr>
          <a:xfrm>
            <a:off x="449989" y="2226920"/>
            <a:ext cx="3640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证明：延长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327F877-EF00-CD03-35FF-A2E0F32762A6}"/>
              </a:ext>
            </a:extLst>
          </p:cNvPr>
          <p:cNvSpPr txBox="1"/>
          <p:nvPr/>
        </p:nvSpPr>
        <p:spPr>
          <a:xfrm>
            <a:off x="449988" y="2644883"/>
            <a:ext cx="43498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/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NBE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FBE</a:t>
            </a:r>
            <a:r>
              <a:rPr lang="zh-CN" altLang="zh-CN" sz="2400" dirty="0" smtClean="0">
                <a:solidFill>
                  <a:srgbClr val="FF0000"/>
                </a:solidFill>
                <a:latin typeface="白正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6AA5CF2-DCD5-FE4D-C6DC-C4FE69EA7B82}"/>
              </a:ext>
            </a:extLst>
          </p:cNvPr>
          <p:cNvSpPr txBox="1"/>
          <p:nvPr/>
        </p:nvSpPr>
        <p:spPr>
          <a:xfrm>
            <a:off x="449989" y="3057857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2034189-DBB2-4B71-BDE9-E1904C1C7992}"/>
              </a:ext>
            </a:extLst>
          </p:cNvPr>
          <p:cNvSpPr txBox="1"/>
          <p:nvPr/>
        </p:nvSpPr>
        <p:spPr>
          <a:xfrm>
            <a:off x="449989" y="3391696"/>
            <a:ext cx="492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C118370-BCD9-B8D1-6A82-F4683A35BE91}"/>
              </a:ext>
            </a:extLst>
          </p:cNvPr>
          <p:cNvSpPr txBox="1"/>
          <p:nvPr/>
        </p:nvSpPr>
        <p:spPr>
          <a:xfrm>
            <a:off x="449989" y="3751736"/>
            <a:ext cx="405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6708FFC-494B-7AE4-1E6E-E24B32CA5F83}"/>
              </a:ext>
            </a:extLst>
          </p:cNvPr>
          <p:cNvSpPr txBox="1"/>
          <p:nvPr/>
        </p:nvSpPr>
        <p:spPr>
          <a:xfrm>
            <a:off x="449989" y="4111776"/>
            <a:ext cx="2996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AEA134B-31DA-941C-F9B6-E4B26DD80BC6}"/>
                  </a:ext>
                </a:extLst>
              </p:cNvPr>
              <p:cNvSpPr txBox="1"/>
              <p:nvPr/>
            </p:nvSpPr>
            <p:spPr>
              <a:xfrm>
                <a:off x="449989" y="4399808"/>
                <a:ext cx="48108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的中点，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AEA134B-31DA-941C-F9B6-E4B26DD80B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99808"/>
                <a:ext cx="4810823" cy="726326"/>
              </a:xfrm>
              <a:prstGeom prst="rect">
                <a:avLst/>
              </a:prstGeom>
              <a:blipFill>
                <a:blip r:embed="rId6"/>
                <a:stretch>
                  <a:fillRect l="-2028" r="-2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yt_shape_12513"/>
              <p:cNvSpPr txBox="1"/>
              <p:nvPr/>
            </p:nvSpPr>
            <p:spPr>
              <a:xfrm>
                <a:off x="540000" y="5019755"/>
                <a:ext cx="3399970" cy="12602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6" name="yt_shape_125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19755"/>
                <a:ext cx="3399970" cy="1260217"/>
              </a:xfrm>
              <a:prstGeom prst="rect">
                <a:avLst/>
              </a:prstGeom>
              <a:blipFill>
                <a:blip r:embed="rId7"/>
                <a:stretch>
                  <a:fillRect l="-5566" t="-8696" r="-4668" b="-144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5A1F0343-5EE5-DD52-DDC5-78387B908573}"/>
              </a:ext>
            </a:extLst>
          </p:cNvPr>
          <p:cNvSpPr txBox="1"/>
          <p:nvPr/>
        </p:nvSpPr>
        <p:spPr>
          <a:xfrm>
            <a:off x="449989" y="4972949"/>
            <a:ext cx="3547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8DD61A3-8F02-9212-DBB9-661E40608984}"/>
                  </a:ext>
                </a:extLst>
              </p:cNvPr>
              <p:cNvSpPr txBox="1"/>
              <p:nvPr/>
            </p:nvSpPr>
            <p:spPr>
              <a:xfrm>
                <a:off x="449989" y="5335912"/>
                <a:ext cx="20517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8DD61A3-8F02-9212-DBB9-661E406089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35912"/>
                <a:ext cx="2051749" cy="765061"/>
              </a:xfrm>
              <a:prstGeom prst="rect">
                <a:avLst/>
              </a:prstGeom>
              <a:blipFill>
                <a:blip r:embed="rId8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A676E321-C480-CCE3-E860-A182AFA7292A}"/>
              </a:ext>
            </a:extLst>
          </p:cNvPr>
          <p:cNvSpPr txBox="1"/>
          <p:nvPr/>
        </p:nvSpPr>
        <p:spPr>
          <a:xfrm>
            <a:off x="449989" y="6007361"/>
            <a:ext cx="1846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7" grpId="0" build="allAtOnce"/>
      <p:bldP spid="18" grpId="0" build="allAtOnce"/>
      <p:bldP spid="1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7" name="yt_shape_12517"/>
          <p:cNvSpPr txBox="1"/>
          <p:nvPr/>
        </p:nvSpPr>
        <p:spPr>
          <a:xfrm>
            <a:off x="540000" y="805636"/>
            <a:ext cx="58028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取中点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构造三角形的中位线</a:t>
            </a:r>
          </a:p>
        </p:txBody>
      </p:sp>
      <p:sp>
        <p:nvSpPr>
          <p:cNvPr id="12518" name="yt_shape_12518"/>
          <p:cNvSpPr txBox="1"/>
          <p:nvPr/>
        </p:nvSpPr>
        <p:spPr>
          <a:xfrm>
            <a:off x="540119" y="13099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19" name="yt_image_12519" title="H_189.3486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7724" y="2047529"/>
            <a:ext cx="1824083" cy="2014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663343" title="H_28.84882">
            <a:extLst>
              <a:ext uri="{FF2B5EF4-FFF2-40B4-BE49-F238E27FC236}">
                <a16:creationId xmlns:a16="http://schemas.microsoft.com/office/drawing/2014/main" id="{D921CCAB-FD2C-3D70-CE76-10F2D5649F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47014"/>
            <a:ext cx="1174942" cy="366380"/>
          </a:xfrm>
          <a:prstGeom prst="rect">
            <a:avLst/>
          </a:prstGeom>
        </p:spPr>
      </p:pic>
      <p:sp>
        <p:nvSpPr>
          <p:cNvPr id="6" name="yt_shape_12521"/>
          <p:cNvSpPr txBox="1"/>
          <p:nvPr/>
        </p:nvSpPr>
        <p:spPr>
          <a:xfrm>
            <a:off x="540000" y="2203588"/>
            <a:ext cx="400109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证明：如图，取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的中点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7" name="yt_image_12522" title="H_167.5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9116" y="4489168"/>
            <a:ext cx="1457365" cy="1964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525"/>
              <p:cNvSpPr txBox="1"/>
              <p:nvPr/>
            </p:nvSpPr>
            <p:spPr>
              <a:xfrm>
                <a:off x="540000" y="2616208"/>
                <a:ext cx="4255973" cy="2277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分别为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OQP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同理可得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25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16208"/>
                <a:ext cx="4255973" cy="2277162"/>
              </a:xfrm>
              <a:prstGeom prst="rect">
                <a:avLst/>
              </a:prstGeom>
              <a:blipFill>
                <a:blip r:embed="rId5"/>
                <a:stretch>
                  <a:fillRect l="-4441" t="-2139" r="-3582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3C0F084-5F2B-5811-85B9-C0D6AF5634A2}"/>
              </a:ext>
            </a:extLst>
          </p:cNvPr>
          <p:cNvSpPr txBox="1"/>
          <p:nvPr/>
        </p:nvSpPr>
        <p:spPr>
          <a:xfrm>
            <a:off x="449989" y="2219272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证明：如图，取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6D2ED63-EE49-7120-73CB-77132A87017C}"/>
              </a:ext>
            </a:extLst>
          </p:cNvPr>
          <p:cNvSpPr txBox="1"/>
          <p:nvPr/>
        </p:nvSpPr>
        <p:spPr>
          <a:xfrm>
            <a:off x="4287534" y="2198381"/>
            <a:ext cx="198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84035B7-132C-E08F-EEFB-7637F882C540}"/>
              </a:ext>
            </a:extLst>
          </p:cNvPr>
          <p:cNvSpPr txBox="1"/>
          <p:nvPr/>
        </p:nvSpPr>
        <p:spPr>
          <a:xfrm>
            <a:off x="449989" y="2651320"/>
            <a:ext cx="439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8059776-15FD-824A-313C-5E4187FE0671}"/>
                  </a:ext>
                </a:extLst>
              </p:cNvPr>
              <p:cNvSpPr txBox="1"/>
              <p:nvPr/>
            </p:nvSpPr>
            <p:spPr>
              <a:xfrm>
                <a:off x="449989" y="2932388"/>
                <a:ext cx="34233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EG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8059776-15FD-824A-313C-5E4187FE06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32388"/>
                <a:ext cx="3423348" cy="765061"/>
              </a:xfrm>
              <a:prstGeom prst="rect">
                <a:avLst/>
              </a:prstGeom>
              <a:blipFill>
                <a:blip r:embed="rId6"/>
                <a:stretch>
                  <a:fillRect l="-2852" r="-303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B71D5EC3-AB3F-83A0-C63C-56D03DBE61AA}"/>
              </a:ext>
            </a:extLst>
          </p:cNvPr>
          <p:cNvSpPr txBox="1"/>
          <p:nvPr/>
        </p:nvSpPr>
        <p:spPr>
          <a:xfrm>
            <a:off x="449989" y="3561759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6A89E6E-B82B-51DA-DFCE-2F94FD1466C7}"/>
                  </a:ext>
                </a:extLst>
              </p:cNvPr>
              <p:cNvSpPr txBox="1"/>
              <p:nvPr/>
            </p:nvSpPr>
            <p:spPr>
              <a:xfrm>
                <a:off x="449989" y="3913473"/>
                <a:ext cx="43726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同理可得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6A89E6E-B82B-51DA-DFCE-2F94FD1466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13473"/>
                <a:ext cx="4372673" cy="726326"/>
              </a:xfrm>
              <a:prstGeom prst="rect">
                <a:avLst/>
              </a:prstGeom>
              <a:blipFill>
                <a:blip r:embed="rId7"/>
                <a:stretch>
                  <a:fillRect l="-2232" r="-209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yt_shape_12531"/>
          <p:cNvSpPr txBox="1"/>
          <p:nvPr/>
        </p:nvSpPr>
        <p:spPr>
          <a:xfrm>
            <a:off x="540000" y="4536343"/>
            <a:ext cx="3470502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OPQ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FEG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OQP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OQ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7638D87-334A-6C2C-B2C6-C07D24BA58B9}"/>
              </a:ext>
            </a:extLst>
          </p:cNvPr>
          <p:cNvSpPr txBox="1"/>
          <p:nvPr/>
        </p:nvSpPr>
        <p:spPr>
          <a:xfrm>
            <a:off x="449989" y="4489537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4333DF-6656-06B1-1DAD-852888B40EA7}"/>
              </a:ext>
            </a:extLst>
          </p:cNvPr>
          <p:cNvSpPr txBox="1"/>
          <p:nvPr/>
        </p:nvSpPr>
        <p:spPr>
          <a:xfrm>
            <a:off x="449989" y="4965025"/>
            <a:ext cx="361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94BAEDD-5111-AE57-D331-5F9EDB5E369E}"/>
              </a:ext>
            </a:extLst>
          </p:cNvPr>
          <p:cNvSpPr txBox="1"/>
          <p:nvPr/>
        </p:nvSpPr>
        <p:spPr>
          <a:xfrm>
            <a:off x="449989" y="5353633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B382F6B-B820-1604-2FBC-B00FB4D30BC9}"/>
              </a:ext>
            </a:extLst>
          </p:cNvPr>
          <p:cNvSpPr txBox="1"/>
          <p:nvPr/>
        </p:nvSpPr>
        <p:spPr>
          <a:xfrm>
            <a:off x="449989" y="5713673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48710C0-7FE1-759B-3B68-73C59CDDB93D}"/>
              </a:ext>
            </a:extLst>
          </p:cNvPr>
          <p:cNvSpPr txBox="1"/>
          <p:nvPr/>
        </p:nvSpPr>
        <p:spPr>
          <a:xfrm>
            <a:off x="449989" y="6073713"/>
            <a:ext cx="1713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6" name="yt_shape_12536"/>
          <p:cNvSpPr txBox="1"/>
          <p:nvPr/>
        </p:nvSpPr>
        <p:spPr>
          <a:xfrm>
            <a:off x="540000" y="846853"/>
            <a:ext cx="6110647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倍长法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构造三角形的中位线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537" name="yt_shape_12537"/>
              <p:cNvSpPr txBox="1"/>
              <p:nvPr/>
            </p:nvSpPr>
            <p:spPr>
              <a:xfrm>
                <a:off x="540119" y="1351163"/>
                <a:ext cx="11189680" cy="11581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为等腰直角三角形，</a:t>
                </a:r>
                <a:r>
                  <a:rPr lang="en-US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spc="-150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endParaRPr lang="en-US" altLang="zh-CN" sz="2400" b="0" i="0" u="none" spc="-150" dirty="0" smtClean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的中点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求证：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点拨：延长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537" name="yt_shape_125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1163"/>
                <a:ext cx="11189680" cy="1158138"/>
              </a:xfrm>
              <a:prstGeom prst="rect">
                <a:avLst/>
              </a:prstGeom>
              <a:blipFill>
                <a:blip r:embed="rId2"/>
                <a:stretch>
                  <a:fillRect l="-1689" t="-4737" b="-4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39" name="yt_image_12539" title="H_170.35796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4134" y="2029593"/>
            <a:ext cx="1915665" cy="190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663439" title="H_28.84882">
            <a:extLst>
              <a:ext uri="{FF2B5EF4-FFF2-40B4-BE49-F238E27FC236}">
                <a16:creationId xmlns:a16="http://schemas.microsoft.com/office/drawing/2014/main" id="{DC2F8E3F-1AF2-239E-E245-D24A2005A0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88231"/>
            <a:ext cx="1174942" cy="366380"/>
          </a:xfrm>
          <a:prstGeom prst="rect">
            <a:avLst/>
          </a:prstGeom>
        </p:spPr>
      </p:pic>
      <p:pic>
        <p:nvPicPr>
          <p:cNvPr id="7" name="yt_image_12543" title="H_142.92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28448" y="4132666"/>
            <a:ext cx="1366779" cy="18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2546"/>
          <p:cNvSpPr txBox="1"/>
          <p:nvPr/>
        </p:nvSpPr>
        <p:spPr>
          <a:xfrm>
            <a:off x="540000" y="3098372"/>
            <a:ext cx="5883021" cy="288078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垂直平分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BNF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为等腰直角三角形，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FBN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FBA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FBA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2DC1130-2327-06B9-2F6F-0B24CF26E9B8}"/>
                  </a:ext>
                </a:extLst>
              </p:cNvPr>
              <p:cNvSpPr txBox="1"/>
              <p:nvPr/>
            </p:nvSpPr>
            <p:spPr>
              <a:xfrm>
                <a:off x="449989" y="2312273"/>
                <a:ext cx="873671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证明：延长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到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，连接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，易得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2DC1130-2327-06B9-2F6F-0B24CF26E9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12273"/>
                <a:ext cx="8736712" cy="726326"/>
              </a:xfrm>
              <a:prstGeom prst="rect">
                <a:avLst/>
              </a:prstGeom>
              <a:blipFill>
                <a:blip r:embed="rId6"/>
                <a:stretch>
                  <a:fillRect l="-1117" r="-118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5E5226D3-B77C-C64D-6051-874DFF108159}"/>
              </a:ext>
            </a:extLst>
          </p:cNvPr>
          <p:cNvSpPr txBox="1"/>
          <p:nvPr/>
        </p:nvSpPr>
        <p:spPr>
          <a:xfrm>
            <a:off x="449989" y="2924944"/>
            <a:ext cx="3753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82D30D8-23AB-12CE-EC52-3E201D789539}"/>
              </a:ext>
            </a:extLst>
          </p:cNvPr>
          <p:cNvSpPr txBox="1"/>
          <p:nvPr/>
        </p:nvSpPr>
        <p:spPr>
          <a:xfrm>
            <a:off x="449989" y="3407917"/>
            <a:ext cx="4444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78A8E33-B1D3-534F-37AC-21E962E1AF41}"/>
              </a:ext>
            </a:extLst>
          </p:cNvPr>
          <p:cNvSpPr txBox="1"/>
          <p:nvPr/>
        </p:nvSpPr>
        <p:spPr>
          <a:xfrm>
            <a:off x="449989" y="3861048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0722D16-6028-897D-857D-3D3E8286CC30}"/>
              </a:ext>
            </a:extLst>
          </p:cNvPr>
          <p:cNvSpPr txBox="1"/>
          <p:nvPr/>
        </p:nvSpPr>
        <p:spPr>
          <a:xfrm>
            <a:off x="449989" y="4259548"/>
            <a:ext cx="6006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为等腰直角三角形，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D087AC3-9FEC-C72F-943B-88C7A65991AC}"/>
              </a:ext>
            </a:extLst>
          </p:cNvPr>
          <p:cNvSpPr txBox="1"/>
          <p:nvPr/>
        </p:nvSpPr>
        <p:spPr>
          <a:xfrm>
            <a:off x="449989" y="4755658"/>
            <a:ext cx="5788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D79D14E-FDCA-5E5D-1F48-2BC66CC2A2F3}"/>
              </a:ext>
            </a:extLst>
          </p:cNvPr>
          <p:cNvSpPr txBox="1"/>
          <p:nvPr/>
        </p:nvSpPr>
        <p:spPr>
          <a:xfrm>
            <a:off x="449989" y="5280254"/>
            <a:ext cx="3872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4E62046-25D0-BF6F-A8EA-0335BC74E6BE}"/>
              </a:ext>
            </a:extLst>
          </p:cNvPr>
          <p:cNvSpPr txBox="1"/>
          <p:nvPr/>
        </p:nvSpPr>
        <p:spPr>
          <a:xfrm>
            <a:off x="449989" y="5812228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52" name="yt_shape_12552"/>
              <p:cNvSpPr txBox="1"/>
              <p:nvPr/>
            </p:nvSpPr>
            <p:spPr>
              <a:xfrm>
                <a:off x="540000" y="1459302"/>
                <a:ext cx="5407249" cy="36121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𝐵𝑁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𝐴𝐵𝑁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2552" name="yt_shape_125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59302"/>
                <a:ext cx="5407249" cy="3612143"/>
              </a:xfrm>
              <a:prstGeom prst="rect">
                <a:avLst/>
              </a:prstGeom>
              <a:blipFill>
                <a:blip r:embed="rId2"/>
                <a:stretch>
                  <a:fillRect l="-3495" t="-1349" b="-20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03838C-9FEF-64EF-227E-CB6F22073B64}"/>
                  </a:ext>
                </a:extLst>
              </p:cNvPr>
              <p:cNvSpPr txBox="1"/>
              <p:nvPr/>
            </p:nvSpPr>
            <p:spPr>
              <a:xfrm>
                <a:off x="449989" y="1887984"/>
                <a:ext cx="55350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03838C-9FEF-64EF-227E-CB6F22073B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87984"/>
                <a:ext cx="5535041" cy="1611643"/>
              </a:xfrm>
              <a:prstGeom prst="rect">
                <a:avLst/>
              </a:prstGeom>
              <a:blipFill>
                <a:blip r:embed="rId3"/>
                <a:stretch>
                  <a:fillRect l="-1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8667616-456A-CAF5-E2F8-83B84ABFCDD5}"/>
              </a:ext>
            </a:extLst>
          </p:cNvPr>
          <p:cNvSpPr txBox="1"/>
          <p:nvPr/>
        </p:nvSpPr>
        <p:spPr>
          <a:xfrm>
            <a:off x="449989" y="3406015"/>
            <a:ext cx="607805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BAN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AN</a:t>
            </a:r>
            <a:r>
              <a:rPr lang="zh-CN" altLang="zh-CN" sz="2400" dirty="0" smtClean="0">
                <a:solidFill>
                  <a:srgbClr val="FF0000"/>
                </a:solidFill>
                <a:latin typeface="白正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F103E15-C92F-A045-A763-0F00BCC8260E}"/>
                  </a:ext>
                </a:extLst>
              </p:cNvPr>
              <p:cNvSpPr txBox="1"/>
              <p:nvPr/>
            </p:nvSpPr>
            <p:spPr>
              <a:xfrm>
                <a:off x="449989" y="3927217"/>
                <a:ext cx="26454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F103E15-C92F-A045-A763-0F00BCC826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27217"/>
                <a:ext cx="2645474" cy="726326"/>
              </a:xfrm>
              <a:prstGeom prst="rect">
                <a:avLst/>
              </a:prstGeom>
              <a:blipFill>
                <a:blip r:embed="rId4"/>
                <a:stretch>
                  <a:fillRect l="-3687" r="-368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2539" title="H_170.35796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14134" y="1685967"/>
            <a:ext cx="1915665" cy="190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yt_image_12543" title="H_142.92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128448" y="3789040"/>
            <a:ext cx="1366779" cy="18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1531</Words>
  <Application>Microsoft Office PowerPoint</Application>
  <PresentationFormat>宽屏</PresentationFormat>
  <Paragraphs>99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45</cp:revision>
  <dcterms:created xsi:type="dcterms:W3CDTF">2023-05-05T05:33:04Z</dcterms:created>
  <dcterms:modified xsi:type="dcterms:W3CDTF">2023-11-19T03:28:55Z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