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8" r:id="rId6"/>
    <p:sldId id="370" r:id="rId7"/>
    <p:sldId id="376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108" y="2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5" name="yt_shape_12445"/>
          <p:cNvSpPr txBox="1"/>
          <p:nvPr/>
        </p:nvSpPr>
        <p:spPr>
          <a:xfrm>
            <a:off x="540000" y="948795"/>
            <a:ext cx="334065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证明线段相等</a:t>
            </a:r>
          </a:p>
        </p:txBody>
      </p:sp>
      <p:sp>
        <p:nvSpPr>
          <p:cNvPr id="12446" name="yt_shape_12446"/>
          <p:cNvSpPr txBox="1"/>
          <p:nvPr/>
        </p:nvSpPr>
        <p:spPr>
          <a:xfrm>
            <a:off x="540120" y="14531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47" name="yt_image_12447" title="H_97.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31329" y="2564904"/>
            <a:ext cx="1592208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651094" title="H_28.84882">
            <a:extLst>
              <a:ext uri="{FF2B5EF4-FFF2-40B4-BE49-F238E27FC236}">
                <a16:creationId xmlns:a16="http://schemas.microsoft.com/office/drawing/2014/main" id="{5CC27104-AECB-A9C6-1801-F75FB2878E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90173"/>
            <a:ext cx="1174942" cy="366380"/>
          </a:xfrm>
          <a:prstGeom prst="rect">
            <a:avLst/>
          </a:prstGeom>
        </p:spPr>
      </p:pic>
      <p:sp>
        <p:nvSpPr>
          <p:cNvPr id="6" name="yt_shape_12449"/>
          <p:cNvSpPr txBox="1"/>
          <p:nvPr/>
        </p:nvSpPr>
        <p:spPr>
          <a:xfrm>
            <a:off x="540000" y="2361752"/>
            <a:ext cx="4171014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F053FF0-24A0-FAA0-B26E-F7AE8766A181}"/>
              </a:ext>
            </a:extLst>
          </p:cNvPr>
          <p:cNvSpPr txBox="1"/>
          <p:nvPr/>
        </p:nvSpPr>
        <p:spPr>
          <a:xfrm>
            <a:off x="449989" y="2314946"/>
            <a:ext cx="2839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91EF06F-B9F9-9F07-2919-6C65D5848342}"/>
              </a:ext>
            </a:extLst>
          </p:cNvPr>
          <p:cNvSpPr txBox="1"/>
          <p:nvPr/>
        </p:nvSpPr>
        <p:spPr>
          <a:xfrm>
            <a:off x="449989" y="2790434"/>
            <a:ext cx="228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EDE1C7-174C-0C0B-1C67-28C713577215}"/>
              </a:ext>
            </a:extLst>
          </p:cNvPr>
          <p:cNvSpPr txBox="1"/>
          <p:nvPr/>
        </p:nvSpPr>
        <p:spPr>
          <a:xfrm>
            <a:off x="449989" y="3265922"/>
            <a:ext cx="2397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E4D2136-77BD-08D1-1768-FC6C54E392A0}"/>
              </a:ext>
            </a:extLst>
          </p:cNvPr>
          <p:cNvSpPr txBox="1"/>
          <p:nvPr/>
        </p:nvSpPr>
        <p:spPr>
          <a:xfrm>
            <a:off x="449989" y="3741410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6961CA8-75B5-5231-687B-076243EF938E}"/>
              </a:ext>
            </a:extLst>
          </p:cNvPr>
          <p:cNvSpPr txBox="1"/>
          <p:nvPr/>
        </p:nvSpPr>
        <p:spPr>
          <a:xfrm>
            <a:off x="449989" y="4216898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E90E38F-D0CC-6376-CB19-9D07FF7A6DE4}"/>
              </a:ext>
            </a:extLst>
          </p:cNvPr>
          <p:cNvSpPr txBox="1"/>
          <p:nvPr/>
        </p:nvSpPr>
        <p:spPr>
          <a:xfrm>
            <a:off x="449989" y="4692386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4F68434-B413-2402-69C5-2103A83D768E}"/>
              </a:ext>
            </a:extLst>
          </p:cNvPr>
          <p:cNvSpPr txBox="1"/>
          <p:nvPr/>
        </p:nvSpPr>
        <p:spPr>
          <a:xfrm>
            <a:off x="449989" y="5167874"/>
            <a:ext cx="431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56FADAC-6358-3961-E59D-260F99E11370}"/>
              </a:ext>
            </a:extLst>
          </p:cNvPr>
          <p:cNvSpPr txBox="1"/>
          <p:nvPr/>
        </p:nvSpPr>
        <p:spPr>
          <a:xfrm>
            <a:off x="449989" y="5643362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0" name="yt_shape_12450"/>
          <p:cNvSpPr txBox="1"/>
          <p:nvPr/>
        </p:nvSpPr>
        <p:spPr>
          <a:xfrm>
            <a:off x="540120" y="11650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并延长，交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51" name="yt_image_12451" title="H_109.7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2276872"/>
            <a:ext cx="1590019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453"/>
          <p:cNvSpPr txBox="1"/>
          <p:nvPr/>
        </p:nvSpPr>
        <p:spPr>
          <a:xfrm>
            <a:off x="540000" y="2152677"/>
            <a:ext cx="4188647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的中点，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4C0924-E086-61C2-4969-2A3A2FF7E8A6}"/>
              </a:ext>
            </a:extLst>
          </p:cNvPr>
          <p:cNvSpPr txBox="1"/>
          <p:nvPr/>
        </p:nvSpPr>
        <p:spPr>
          <a:xfrm>
            <a:off x="449989" y="2105871"/>
            <a:ext cx="3567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7DB623-B5BF-2AA9-16D9-EED79E3628E2}"/>
              </a:ext>
            </a:extLst>
          </p:cNvPr>
          <p:cNvSpPr txBox="1"/>
          <p:nvPr/>
        </p:nvSpPr>
        <p:spPr>
          <a:xfrm>
            <a:off x="449989" y="2581359"/>
            <a:ext cx="195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D09046-1A75-B3D7-40DE-A605A2270D46}"/>
              </a:ext>
            </a:extLst>
          </p:cNvPr>
          <p:cNvSpPr txBox="1"/>
          <p:nvPr/>
        </p:nvSpPr>
        <p:spPr>
          <a:xfrm>
            <a:off x="449989" y="3056847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3B07F5E-EBBD-E177-DAF2-920202BBDCDC}"/>
              </a:ext>
            </a:extLst>
          </p:cNvPr>
          <p:cNvSpPr txBox="1"/>
          <p:nvPr/>
        </p:nvSpPr>
        <p:spPr>
          <a:xfrm>
            <a:off x="449989" y="3532335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92E878D-1365-84E9-3205-517745A2905A}"/>
              </a:ext>
            </a:extLst>
          </p:cNvPr>
          <p:cNvSpPr txBox="1"/>
          <p:nvPr/>
        </p:nvSpPr>
        <p:spPr>
          <a:xfrm>
            <a:off x="449989" y="4007823"/>
            <a:ext cx="2534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9337E37-1A17-5A1F-9942-4F802D9699C9}"/>
              </a:ext>
            </a:extLst>
          </p:cNvPr>
          <p:cNvSpPr txBox="1"/>
          <p:nvPr/>
        </p:nvSpPr>
        <p:spPr>
          <a:xfrm>
            <a:off x="449989" y="4483311"/>
            <a:ext cx="3245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04E11BD-885B-35CE-03CC-42EED060A1B8}"/>
              </a:ext>
            </a:extLst>
          </p:cNvPr>
          <p:cNvSpPr txBox="1"/>
          <p:nvPr/>
        </p:nvSpPr>
        <p:spPr>
          <a:xfrm>
            <a:off x="449989" y="4958799"/>
            <a:ext cx="4161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DF7B812-B188-4541-D852-1CCC10AE54C4}"/>
              </a:ext>
            </a:extLst>
          </p:cNvPr>
          <p:cNvSpPr txBox="1"/>
          <p:nvPr/>
        </p:nvSpPr>
        <p:spPr>
          <a:xfrm>
            <a:off x="449989" y="5434287"/>
            <a:ext cx="166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4" name="yt_shape_12454"/>
          <p:cNvSpPr txBox="1"/>
          <p:nvPr/>
        </p:nvSpPr>
        <p:spPr>
          <a:xfrm>
            <a:off x="540000" y="1119162"/>
            <a:ext cx="334065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证明线段平行</a:t>
            </a:r>
          </a:p>
        </p:txBody>
      </p:sp>
      <p:sp>
        <p:nvSpPr>
          <p:cNvPr id="12455" name="yt_shape_12455"/>
          <p:cNvSpPr txBox="1"/>
          <p:nvPr/>
        </p:nvSpPr>
        <p:spPr>
          <a:xfrm>
            <a:off x="540000" y="1623472"/>
            <a:ext cx="109116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，垂足分别为点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56" name="yt_image_12456" title="H_92.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2255139"/>
            <a:ext cx="1951884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651162" title="H_28.84882">
            <a:extLst>
              <a:ext uri="{FF2B5EF4-FFF2-40B4-BE49-F238E27FC236}">
                <a16:creationId xmlns:a16="http://schemas.microsoft.com/office/drawing/2014/main" id="{177B122C-BCFB-12AA-D679-7AF0DA352E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60540"/>
            <a:ext cx="1174942" cy="366380"/>
          </a:xfrm>
          <a:prstGeom prst="rect">
            <a:avLst/>
          </a:prstGeom>
        </p:spPr>
      </p:pic>
      <p:sp>
        <p:nvSpPr>
          <p:cNvPr id="6" name="yt_shape_12458"/>
          <p:cNvSpPr txBox="1"/>
          <p:nvPr/>
        </p:nvSpPr>
        <p:spPr>
          <a:xfrm>
            <a:off x="540000" y="2102775"/>
            <a:ext cx="5111977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为平行四边形，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93EFD7-F19B-B7B4-4CBC-C79236AF7AD0}"/>
              </a:ext>
            </a:extLst>
          </p:cNvPr>
          <p:cNvSpPr txBox="1"/>
          <p:nvPr/>
        </p:nvSpPr>
        <p:spPr>
          <a:xfrm>
            <a:off x="449989" y="2055969"/>
            <a:ext cx="524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EA30D64-6D97-98D8-013A-342188DC3105}"/>
              </a:ext>
            </a:extLst>
          </p:cNvPr>
          <p:cNvSpPr txBox="1"/>
          <p:nvPr/>
        </p:nvSpPr>
        <p:spPr>
          <a:xfrm>
            <a:off x="449989" y="2531457"/>
            <a:ext cx="2058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     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D9DADEE-AD4C-0772-3CBD-2F41970E0C51}"/>
              </a:ext>
            </a:extLst>
          </p:cNvPr>
          <p:cNvSpPr txBox="1"/>
          <p:nvPr/>
        </p:nvSpPr>
        <p:spPr>
          <a:xfrm>
            <a:off x="449989" y="3006945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8510624-BF56-C6ED-D795-DACA4B46FE81}"/>
              </a:ext>
            </a:extLst>
          </p:cNvPr>
          <p:cNvSpPr txBox="1"/>
          <p:nvPr/>
        </p:nvSpPr>
        <p:spPr>
          <a:xfrm>
            <a:off x="449989" y="3482433"/>
            <a:ext cx="325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2CCE3BD-41B6-03C1-653E-F025492FE523}"/>
              </a:ext>
            </a:extLst>
          </p:cNvPr>
          <p:cNvSpPr txBox="1"/>
          <p:nvPr/>
        </p:nvSpPr>
        <p:spPr>
          <a:xfrm>
            <a:off x="449989" y="3957921"/>
            <a:ext cx="4990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6965665-60CC-0692-F53B-D35EFAE99D55}"/>
              </a:ext>
            </a:extLst>
          </p:cNvPr>
          <p:cNvSpPr txBox="1"/>
          <p:nvPr/>
        </p:nvSpPr>
        <p:spPr>
          <a:xfrm>
            <a:off x="449989" y="4433409"/>
            <a:ext cx="386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C769EBA-12D6-C45B-1812-1E0221643621}"/>
              </a:ext>
            </a:extLst>
          </p:cNvPr>
          <p:cNvSpPr txBox="1"/>
          <p:nvPr/>
        </p:nvSpPr>
        <p:spPr>
          <a:xfrm>
            <a:off x="449989" y="4908897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7FFE82B-25E5-F5C3-FD84-0D274FAA15AE}"/>
              </a:ext>
            </a:extLst>
          </p:cNvPr>
          <p:cNvSpPr txBox="1"/>
          <p:nvPr/>
        </p:nvSpPr>
        <p:spPr>
          <a:xfrm>
            <a:off x="449989" y="5384385"/>
            <a:ext cx="431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7CCEA4C-B802-2FED-B3CB-E9D4BC55B899}"/>
              </a:ext>
            </a:extLst>
          </p:cNvPr>
          <p:cNvSpPr txBox="1"/>
          <p:nvPr/>
        </p:nvSpPr>
        <p:spPr>
          <a:xfrm>
            <a:off x="449989" y="5859873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082" y="2644477"/>
            <a:ext cx="333422" cy="3524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9" name="yt_shape_12459"/>
          <p:cNvSpPr txBox="1"/>
          <p:nvPr/>
        </p:nvSpPr>
        <p:spPr>
          <a:xfrm>
            <a:off x="540000" y="924871"/>
            <a:ext cx="3956211" cy="3847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证明线段互相平分</a:t>
            </a:r>
          </a:p>
        </p:txBody>
      </p:sp>
      <p:sp>
        <p:nvSpPr>
          <p:cNvPr id="12460" name="yt_shape_12460"/>
          <p:cNvSpPr txBox="1"/>
          <p:nvPr/>
        </p:nvSpPr>
        <p:spPr>
          <a:xfrm>
            <a:off x="540000" y="1429181"/>
            <a:ext cx="1040348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互相平分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61" name="yt_image_12461" title="H_97.2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060848"/>
            <a:ext cx="2086531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651225" title="H_28.84882">
            <a:extLst>
              <a:ext uri="{FF2B5EF4-FFF2-40B4-BE49-F238E27FC236}">
                <a16:creationId xmlns:a16="http://schemas.microsoft.com/office/drawing/2014/main" id="{6C3F53E9-16AF-B4FF-74F9-3384534C3A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66249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463"/>
              <p:cNvSpPr txBox="1"/>
              <p:nvPr/>
            </p:nvSpPr>
            <p:spPr>
              <a:xfrm>
                <a:off x="540000" y="1963072"/>
                <a:ext cx="5111977" cy="48724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𝐶𝐻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𝐶𝐺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同理可证：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EFGH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互相平分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24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63072"/>
                <a:ext cx="5111977" cy="4872424"/>
              </a:xfrm>
              <a:prstGeom prst="rect">
                <a:avLst/>
              </a:prstGeom>
              <a:blipFill>
                <a:blip r:embed="rId4"/>
                <a:stretch>
                  <a:fillRect l="-3699" t="-2253" r="-2745" b="-30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F55EE42-5289-14C5-3EC4-C3C9EC0CFC97}"/>
              </a:ext>
            </a:extLst>
          </p:cNvPr>
          <p:cNvSpPr txBox="1"/>
          <p:nvPr/>
        </p:nvSpPr>
        <p:spPr>
          <a:xfrm>
            <a:off x="449989" y="1829681"/>
            <a:ext cx="52426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B585E8E-813A-F3F1-7AB0-771CED7C1DCE}"/>
              </a:ext>
            </a:extLst>
          </p:cNvPr>
          <p:cNvSpPr txBox="1"/>
          <p:nvPr/>
        </p:nvSpPr>
        <p:spPr>
          <a:xfrm>
            <a:off x="449989" y="2230050"/>
            <a:ext cx="37186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74E72DD-BECE-DBE5-8853-64AA64B9F786}"/>
              </a:ext>
            </a:extLst>
          </p:cNvPr>
          <p:cNvSpPr txBox="1"/>
          <p:nvPr/>
        </p:nvSpPr>
        <p:spPr>
          <a:xfrm>
            <a:off x="449989" y="2593651"/>
            <a:ext cx="27613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B9D4D6-F709-F7CF-C469-8EDD38AB097A}"/>
              </a:ext>
            </a:extLst>
          </p:cNvPr>
          <p:cNvSpPr txBox="1"/>
          <p:nvPr/>
        </p:nvSpPr>
        <p:spPr>
          <a:xfrm>
            <a:off x="449989" y="3001422"/>
            <a:ext cx="36170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4B7B112-5DFE-8B2B-1287-5592D71836A5}"/>
              </a:ext>
            </a:extLst>
          </p:cNvPr>
          <p:cNvSpPr txBox="1"/>
          <p:nvPr/>
        </p:nvSpPr>
        <p:spPr>
          <a:xfrm>
            <a:off x="449989" y="3403758"/>
            <a:ext cx="3083624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258D9FF-4CB5-277C-7402-860D7BB0D9F1}"/>
                  </a:ext>
                </a:extLst>
              </p:cNvPr>
              <p:cNvSpPr txBox="1"/>
              <p:nvPr/>
            </p:nvSpPr>
            <p:spPr>
              <a:xfrm>
                <a:off x="449989" y="3612579"/>
                <a:ext cx="4785741" cy="13780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CGH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𝐶𝐻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𝐶𝐺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258D9FF-4CB5-277C-7402-860D7BB0D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12579"/>
                <a:ext cx="4785741" cy="1378090"/>
              </a:xfrm>
              <a:prstGeom prst="rect">
                <a:avLst/>
              </a:prstGeom>
              <a:blipFill>
                <a:blip r:embed="rId5"/>
                <a:stretch>
                  <a:fillRect l="-2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99099F35-B391-3806-ED59-A16F39AA065F}"/>
              </a:ext>
            </a:extLst>
          </p:cNvPr>
          <p:cNvSpPr txBox="1"/>
          <p:nvPr/>
        </p:nvSpPr>
        <p:spPr>
          <a:xfrm>
            <a:off x="449989" y="4916384"/>
            <a:ext cx="629408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/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CGH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2ACB742-F293-7327-0F82-5A24AF47B16C}"/>
              </a:ext>
            </a:extLst>
          </p:cNvPr>
          <p:cNvSpPr txBox="1"/>
          <p:nvPr/>
        </p:nvSpPr>
        <p:spPr>
          <a:xfrm>
            <a:off x="449989" y="5299394"/>
            <a:ext cx="16786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6BFEB9A-2D94-7C84-1B34-33616A241F18}"/>
              </a:ext>
            </a:extLst>
          </p:cNvPr>
          <p:cNvSpPr txBox="1"/>
          <p:nvPr/>
        </p:nvSpPr>
        <p:spPr>
          <a:xfrm>
            <a:off x="449989" y="5412332"/>
            <a:ext cx="31264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同理可证：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0DDE0B-7F4E-925C-C6DC-3DA163BF8ADD}"/>
              </a:ext>
            </a:extLst>
          </p:cNvPr>
          <p:cNvSpPr txBox="1"/>
          <p:nvPr/>
        </p:nvSpPr>
        <p:spPr>
          <a:xfrm>
            <a:off x="449989" y="5814668"/>
            <a:ext cx="43456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3C248E6-607D-C1CB-E239-B9E37AAC995B}"/>
              </a:ext>
            </a:extLst>
          </p:cNvPr>
          <p:cNvSpPr txBox="1"/>
          <p:nvPr/>
        </p:nvSpPr>
        <p:spPr>
          <a:xfrm>
            <a:off x="449989" y="6217005"/>
            <a:ext cx="28978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互相平分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5" grpId="0" build="allAtOnce"/>
      <p:bldP spid="16" grpId="0" build="allAtOnce"/>
      <p:bldP spid="1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6" name="yt_shape_12466"/>
          <p:cNvSpPr txBox="1"/>
          <p:nvPr/>
        </p:nvSpPr>
        <p:spPr>
          <a:xfrm>
            <a:off x="540119" y="1156092"/>
            <a:ext cx="11111999" cy="42695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杭州市中考改编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如图，平行四边形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互相平分；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是平行四边形；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FO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与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互相平分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469" name="yt_image_12469" title="H_96.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7704" y="2351613"/>
            <a:ext cx="1994295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92BB38-FE92-EDD5-A163-F0525D9B478E}"/>
              </a:ext>
            </a:extLst>
          </p:cNvPr>
          <p:cNvSpPr txBox="1"/>
          <p:nvPr/>
        </p:nvSpPr>
        <p:spPr>
          <a:xfrm>
            <a:off x="450108" y="2535750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43FCB6-E957-5A61-017F-5407F5496A43}"/>
              </a:ext>
            </a:extLst>
          </p:cNvPr>
          <p:cNvSpPr txBox="1"/>
          <p:nvPr/>
        </p:nvSpPr>
        <p:spPr>
          <a:xfrm>
            <a:off x="450108" y="3011238"/>
            <a:ext cx="338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0FFE9B-9314-C558-D3AA-92CF62BA81CF}"/>
              </a:ext>
            </a:extLst>
          </p:cNvPr>
          <p:cNvSpPr txBox="1"/>
          <p:nvPr/>
        </p:nvSpPr>
        <p:spPr>
          <a:xfrm>
            <a:off x="450108" y="3486726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850581-A86F-30B9-2F95-13DED22741CD}"/>
              </a:ext>
            </a:extLst>
          </p:cNvPr>
          <p:cNvSpPr txBox="1"/>
          <p:nvPr/>
        </p:nvSpPr>
        <p:spPr>
          <a:xfrm>
            <a:off x="450108" y="3962214"/>
            <a:ext cx="160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FO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E8710F-6795-92D1-DEFA-ECDF1DA8ADC1}"/>
              </a:ext>
            </a:extLst>
          </p:cNvPr>
          <p:cNvSpPr txBox="1"/>
          <p:nvPr/>
        </p:nvSpPr>
        <p:spPr>
          <a:xfrm>
            <a:off x="450108" y="4437702"/>
            <a:ext cx="406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6F31DF4-D48A-9164-7CF1-86CE52264944}"/>
              </a:ext>
            </a:extLst>
          </p:cNvPr>
          <p:cNvSpPr txBox="1"/>
          <p:nvPr/>
        </p:nvSpPr>
        <p:spPr>
          <a:xfrm>
            <a:off x="450108" y="4913190"/>
            <a:ext cx="2845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互相平分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2472"/>
          <p:cNvSpPr txBox="1"/>
          <p:nvPr/>
        </p:nvSpPr>
        <p:spPr>
          <a:xfrm>
            <a:off x="540000" y="2656982"/>
            <a:ext cx="4403450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12E0C00-4748-0938-BEAD-4E381F55C5D1}"/>
              </a:ext>
            </a:extLst>
          </p:cNvPr>
          <p:cNvSpPr txBox="1"/>
          <p:nvPr/>
        </p:nvSpPr>
        <p:spPr>
          <a:xfrm>
            <a:off x="449989" y="2610176"/>
            <a:ext cx="3209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653010-9882-E101-1624-3B809D2FA44E}"/>
              </a:ext>
            </a:extLst>
          </p:cNvPr>
          <p:cNvSpPr txBox="1"/>
          <p:nvPr/>
        </p:nvSpPr>
        <p:spPr>
          <a:xfrm>
            <a:off x="449989" y="3085664"/>
            <a:ext cx="2777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FA10FF-C2C6-157E-FD24-3B5801108B0A}"/>
              </a:ext>
            </a:extLst>
          </p:cNvPr>
          <p:cNvSpPr txBox="1"/>
          <p:nvPr/>
        </p:nvSpPr>
        <p:spPr>
          <a:xfrm>
            <a:off x="449989" y="3561152"/>
            <a:ext cx="4293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2EFF0B-BEA7-FE73-70B7-6F9D77C0FCE4}"/>
              </a:ext>
            </a:extLst>
          </p:cNvPr>
          <p:cNvSpPr txBox="1"/>
          <p:nvPr/>
        </p:nvSpPr>
        <p:spPr>
          <a:xfrm>
            <a:off x="449989" y="4036640"/>
            <a:ext cx="4439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D44034A-3C9F-84B5-7F62-B7A18EE9D817}"/>
              </a:ext>
            </a:extLst>
          </p:cNvPr>
          <p:cNvSpPr txBox="1"/>
          <p:nvPr/>
        </p:nvSpPr>
        <p:spPr>
          <a:xfrm>
            <a:off x="449989" y="4512128"/>
            <a:ext cx="1778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471"/>
          <p:cNvSpPr txBox="1"/>
          <p:nvPr/>
        </p:nvSpPr>
        <p:spPr>
          <a:xfrm>
            <a:off x="540000" y="2060848"/>
            <a:ext cx="61795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的面积等于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" name="yt_image_12469" title="H_96.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7704" y="2351613"/>
            <a:ext cx="1994295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1365</Words>
  <Application>Microsoft Office PowerPoint</Application>
  <PresentationFormat>宽屏</PresentationFormat>
  <Paragraphs>99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2023-05-05T05:33:04Z</dcterms:created>
  <dcterms:modified xsi:type="dcterms:W3CDTF">2023-11-19T03:18:24Z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