
<file path=[Content_Types].xml><?xml version="1.0" encoding="utf-8"?>
<Types xmlns="http://schemas.openxmlformats.org/package/2006/content-types">
  <Default Extension="bin" ContentType="image/png"/>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notesMasterIdLst>
    <p:notesMasterId r:id="rId16"/>
  </p:notesMasterIdLst>
  <p:sldIdLst>
    <p:sldId id="363" r:id="rId3"/>
    <p:sldId id="368" r:id="rId4"/>
    <p:sldId id="369" r:id="rId5"/>
    <p:sldId id="370" r:id="rId6"/>
    <p:sldId id="372" r:id="rId7"/>
    <p:sldId id="373" r:id="rId8"/>
    <p:sldId id="376" r:id="rId9"/>
    <p:sldId id="379" r:id="rId10"/>
    <p:sldId id="381" r:id="rId11"/>
    <p:sldId id="383" r:id="rId12"/>
    <p:sldId id="384" r:id="rId13"/>
    <p:sldId id="385" r:id="rId14"/>
    <p:sldId id="256" r:id="rId15"/>
  </p:sldIdLst>
  <p:sldSz cx="12192000" cy="6858000"/>
  <p:notesSz cx="6858000" cy="9144000"/>
  <p:defaultTextStyle>
    <a:defPPr>
      <a:defRPr lang="zh-CN"/>
    </a:defPPr>
    <a:lvl1pPr algn="l" rtl="0" fontAlgn="auto">
      <a:defRPr kern="1200">
        <a:solidFill>
          <a:schemeClr val="tx1"/>
        </a:solidFill>
        <a:latin typeface="Arial" panose="020B0604020202090204" pitchFamily="34" charset="0"/>
        <a:ea typeface="宋体" panose="02010600030101010101" pitchFamily="2" charset="-122"/>
        <a:cs typeface="+mn-cs"/>
      </a:defRPr>
    </a:lvl1pPr>
    <a:lvl2pPr marL="457200" algn="l" rtl="0" fontAlgn="auto">
      <a:defRPr kern="1200">
        <a:solidFill>
          <a:schemeClr val="tx1"/>
        </a:solidFill>
        <a:latin typeface="Arial" panose="020B0604020202090204" pitchFamily="34" charset="0"/>
        <a:ea typeface="宋体" panose="02010600030101010101" pitchFamily="2" charset="-122"/>
        <a:cs typeface="+mn-cs"/>
      </a:defRPr>
    </a:lvl2pPr>
    <a:lvl3pPr marL="914400" algn="l" rtl="0" fontAlgn="auto">
      <a:defRPr kern="1200">
        <a:solidFill>
          <a:schemeClr val="tx1"/>
        </a:solidFill>
        <a:latin typeface="Arial" panose="020B0604020202090204" pitchFamily="34" charset="0"/>
        <a:ea typeface="宋体" panose="02010600030101010101" pitchFamily="2" charset="-122"/>
        <a:cs typeface="+mn-cs"/>
      </a:defRPr>
    </a:lvl3pPr>
    <a:lvl4pPr marL="1371600" algn="l" rtl="0" fontAlgn="auto">
      <a:defRPr kern="1200">
        <a:solidFill>
          <a:schemeClr val="tx1"/>
        </a:solidFill>
        <a:latin typeface="Arial" panose="020B0604020202090204" pitchFamily="34" charset="0"/>
        <a:ea typeface="宋体" panose="02010600030101010101" pitchFamily="2" charset="-122"/>
        <a:cs typeface="+mn-cs"/>
      </a:defRPr>
    </a:lvl4pPr>
    <a:lvl5pPr marL="1828800" algn="l" rtl="0" fontAlgn="auto">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63" d="100"/>
          <a:sy n="63" d="100"/>
        </p:scale>
        <p:origin x="780" y="4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EE8CA3-2569-4317-ABD3-E6611DD04FE0}" type="datetimeFigureOut">
              <a:rPr lang="zh-CN" altLang="en-US" smtClean="0"/>
              <a:t>2023/11/20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E0BC47-24E3-4297-BC35-3B37400A200D}" type="slidenum">
              <a:rPr lang="zh-CN" altLang="en-US" smtClean="0"/>
              <a:t>‹#›</a:t>
            </a:fld>
            <a:endParaRPr lang="zh-CN" altLang="en-US"/>
          </a:p>
        </p:txBody>
      </p:sp>
    </p:spTree>
    <p:extLst>
      <p:ext uri="{BB962C8B-B14F-4D97-AF65-F5344CB8AC3E}">
        <p14:creationId xmlns:p14="http://schemas.microsoft.com/office/powerpoint/2010/main" val="27012384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5E0BC47-24E3-4297-BC35-3B37400A200D}" type="slidenum">
              <a:rPr lang="zh-CN" altLang="en-US" smtClean="0"/>
              <a:t>12</a:t>
            </a:fld>
            <a:endParaRPr lang="zh-CN" altLang="en-US"/>
          </a:p>
        </p:txBody>
      </p:sp>
    </p:spTree>
    <p:extLst>
      <p:ext uri="{BB962C8B-B14F-4D97-AF65-F5344CB8AC3E}">
        <p14:creationId xmlns:p14="http://schemas.microsoft.com/office/powerpoint/2010/main" val="358585491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B19672-FEF0-C298-E953-B61E544B2C9A}"/>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EE092770-6B72-FA4C-C72F-0FC879EC27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B50C0B5E-E18D-2768-D388-8D3FD1CA4F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925C955E-B839-4EF4-097D-377E6BA63A8B}"/>
              </a:ext>
            </a:extLst>
          </p:cNvPr>
          <p:cNvSpPr>
            <a:spLocks noGrp="1"/>
          </p:cNvSpPr>
          <p:nvPr>
            <p:ph type="dt" sz="half" idx="10"/>
          </p:nvPr>
        </p:nvSpPr>
        <p:spPr/>
        <p:txBody>
          <a:bodyPr/>
          <a:lstStyle/>
          <a:p>
            <a:fld id="{D30BF722-C609-EB4F-A671-21A4EBC7AF2D}" type="datetimeFigureOut">
              <a:rPr kumimoji="1" lang="zh-CN" altLang="en-US" smtClean="0"/>
              <a:t>2023/11/20</a:t>
            </a:fld>
            <a:endParaRPr kumimoji="1" lang="zh-CN" altLang="en-US"/>
          </a:p>
        </p:txBody>
      </p:sp>
      <p:sp>
        <p:nvSpPr>
          <p:cNvPr id="6" name="页脚占位符 5">
            <a:extLst>
              <a:ext uri="{FF2B5EF4-FFF2-40B4-BE49-F238E27FC236}">
                <a16:creationId xmlns:a16="http://schemas.microsoft.com/office/drawing/2014/main" id="{94CBB400-EBC6-4275-B575-F7F50A67939B}"/>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B64799F4-2D6B-F4D1-BA33-EA7D478055A6}"/>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560847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C77C3F-6BC1-BB94-F5AA-B0DCE6929A9E}"/>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937A958B-1503-1612-B0ED-DF6ED17DBE32}"/>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6D2710D-5D5E-375E-2E05-7E157BB6586D}"/>
              </a:ext>
            </a:extLst>
          </p:cNvPr>
          <p:cNvSpPr>
            <a:spLocks noGrp="1"/>
          </p:cNvSpPr>
          <p:nvPr>
            <p:ph type="dt" sz="half" idx="10"/>
          </p:nvPr>
        </p:nvSpPr>
        <p:spPr/>
        <p:txBody>
          <a:bodyPr/>
          <a:lstStyle/>
          <a:p>
            <a:fld id="{D30BF722-C609-EB4F-A671-21A4EBC7AF2D}" type="datetimeFigureOut">
              <a:rPr kumimoji="1" lang="zh-CN" altLang="en-US" smtClean="0"/>
              <a:t>2023/11/20</a:t>
            </a:fld>
            <a:endParaRPr kumimoji="1" lang="zh-CN" altLang="en-US"/>
          </a:p>
        </p:txBody>
      </p:sp>
      <p:sp>
        <p:nvSpPr>
          <p:cNvPr id="5" name="页脚占位符 4">
            <a:extLst>
              <a:ext uri="{FF2B5EF4-FFF2-40B4-BE49-F238E27FC236}">
                <a16:creationId xmlns:a16="http://schemas.microsoft.com/office/drawing/2014/main" id="{2D43D4EC-89CC-57E2-8D80-7DDD2D35885E}"/>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6E452825-5477-5EBB-98F3-E70D1195019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392337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AA157FC-BDA7-A783-7885-A60C1CD95761}"/>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33392CC3-BEC8-EF59-B678-CE0EE66FD8EA}"/>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B9832CD7-E27C-8BBF-7905-4F7FDED1342C}"/>
              </a:ext>
            </a:extLst>
          </p:cNvPr>
          <p:cNvSpPr>
            <a:spLocks noGrp="1"/>
          </p:cNvSpPr>
          <p:nvPr>
            <p:ph type="dt" sz="half" idx="10"/>
          </p:nvPr>
        </p:nvSpPr>
        <p:spPr/>
        <p:txBody>
          <a:bodyPr/>
          <a:lstStyle/>
          <a:p>
            <a:fld id="{D30BF722-C609-EB4F-A671-21A4EBC7AF2D}" type="datetimeFigureOut">
              <a:rPr kumimoji="1" lang="zh-CN" altLang="en-US" smtClean="0"/>
              <a:t>2023/11/20</a:t>
            </a:fld>
            <a:endParaRPr kumimoji="1" lang="zh-CN" altLang="en-US"/>
          </a:p>
        </p:txBody>
      </p:sp>
      <p:sp>
        <p:nvSpPr>
          <p:cNvPr id="5" name="页脚占位符 4">
            <a:extLst>
              <a:ext uri="{FF2B5EF4-FFF2-40B4-BE49-F238E27FC236}">
                <a16:creationId xmlns:a16="http://schemas.microsoft.com/office/drawing/2014/main" id="{70177BE3-ABA7-F4F8-FA6F-84E2C8D4FF8C}"/>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7878E9A9-8989-DCAB-BE6D-F2489445E282}"/>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254890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03FF1F-9FF6-03D7-FCF4-A21F0635A308}"/>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ECD4BC-6EE7-72FC-0F1E-44CF6F4717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9A9F8E3D-C3E6-CA08-2117-CD8D7CFCFEB0}"/>
              </a:ext>
            </a:extLst>
          </p:cNvPr>
          <p:cNvSpPr>
            <a:spLocks noGrp="1"/>
          </p:cNvSpPr>
          <p:nvPr>
            <p:ph type="dt" sz="half" idx="10"/>
          </p:nvPr>
        </p:nvSpPr>
        <p:spPr/>
        <p:txBody>
          <a:bodyPr/>
          <a:lstStyle/>
          <a:p>
            <a:fld id="{D30BF722-C609-EB4F-A671-21A4EBC7AF2D}" type="datetimeFigureOut">
              <a:rPr kumimoji="1" lang="zh-CN" altLang="en-US" smtClean="0"/>
              <a:t>2023/11/20</a:t>
            </a:fld>
            <a:endParaRPr kumimoji="1" lang="zh-CN" altLang="en-US"/>
          </a:p>
        </p:txBody>
      </p:sp>
      <p:sp>
        <p:nvSpPr>
          <p:cNvPr id="5" name="页脚占位符 4">
            <a:extLst>
              <a:ext uri="{FF2B5EF4-FFF2-40B4-BE49-F238E27FC236}">
                <a16:creationId xmlns:a16="http://schemas.microsoft.com/office/drawing/2014/main" id="{09E71F8C-7030-986C-679B-9AAF0D1AF88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48DE87A5-16C3-9B20-2046-9E8A5779A203}"/>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49408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BA2570-86D6-1BED-94E6-D71EACEDB2D3}"/>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247FD783-B03A-5B2D-AEC3-0F0FF09FF91A}"/>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B22DC54-1C86-D84F-08A8-A58246455774}"/>
              </a:ext>
            </a:extLst>
          </p:cNvPr>
          <p:cNvSpPr>
            <a:spLocks noGrp="1"/>
          </p:cNvSpPr>
          <p:nvPr>
            <p:ph type="dt" sz="half" idx="10"/>
          </p:nvPr>
        </p:nvSpPr>
        <p:spPr/>
        <p:txBody>
          <a:bodyPr/>
          <a:lstStyle/>
          <a:p>
            <a:fld id="{D30BF722-C609-EB4F-A671-21A4EBC7AF2D}" type="datetimeFigureOut">
              <a:rPr kumimoji="1" lang="zh-CN" altLang="en-US" smtClean="0"/>
              <a:t>2023/11/20</a:t>
            </a:fld>
            <a:endParaRPr kumimoji="1" lang="zh-CN" altLang="en-US"/>
          </a:p>
        </p:txBody>
      </p:sp>
      <p:sp>
        <p:nvSpPr>
          <p:cNvPr id="5" name="页脚占位符 4">
            <a:extLst>
              <a:ext uri="{FF2B5EF4-FFF2-40B4-BE49-F238E27FC236}">
                <a16:creationId xmlns:a16="http://schemas.microsoft.com/office/drawing/2014/main" id="{97D7B5EB-0841-8865-BA8E-00EF5421CE1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DCB5288B-C26C-2A66-9A32-9BDB092D56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22183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2F58D7-8585-E9DF-AD50-E304D9317B6C}"/>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70DA691E-2B4E-C67A-0752-ECDA80091D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E800FA3F-77DD-F0EF-D5DB-0A7F9B923875}"/>
              </a:ext>
            </a:extLst>
          </p:cNvPr>
          <p:cNvSpPr>
            <a:spLocks noGrp="1"/>
          </p:cNvSpPr>
          <p:nvPr>
            <p:ph type="dt" sz="half" idx="10"/>
          </p:nvPr>
        </p:nvSpPr>
        <p:spPr/>
        <p:txBody>
          <a:bodyPr/>
          <a:lstStyle/>
          <a:p>
            <a:fld id="{D30BF722-C609-EB4F-A671-21A4EBC7AF2D}" type="datetimeFigureOut">
              <a:rPr kumimoji="1" lang="zh-CN" altLang="en-US" smtClean="0"/>
              <a:t>2023/11/20</a:t>
            </a:fld>
            <a:endParaRPr kumimoji="1" lang="zh-CN" altLang="en-US"/>
          </a:p>
        </p:txBody>
      </p:sp>
      <p:sp>
        <p:nvSpPr>
          <p:cNvPr id="5" name="页脚占位符 4">
            <a:extLst>
              <a:ext uri="{FF2B5EF4-FFF2-40B4-BE49-F238E27FC236}">
                <a16:creationId xmlns:a16="http://schemas.microsoft.com/office/drawing/2014/main" id="{C3A0274F-A2E9-6008-2D55-6AAD82CC161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7B24612-9003-C0E7-DC73-41F9CEB0F38F}"/>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165148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6A74B7-1629-1B5B-9A8F-1761653341A5}"/>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CBD49D25-1EAD-0F4E-856A-04F7C90F8DE2}"/>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E6023A6D-CE35-5895-200A-B77932E50790}"/>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496CE987-9B2C-5E5E-E846-07AA32DA783E}"/>
              </a:ext>
            </a:extLst>
          </p:cNvPr>
          <p:cNvSpPr>
            <a:spLocks noGrp="1"/>
          </p:cNvSpPr>
          <p:nvPr>
            <p:ph type="dt" sz="half" idx="10"/>
          </p:nvPr>
        </p:nvSpPr>
        <p:spPr/>
        <p:txBody>
          <a:bodyPr/>
          <a:lstStyle/>
          <a:p>
            <a:fld id="{D30BF722-C609-EB4F-A671-21A4EBC7AF2D}" type="datetimeFigureOut">
              <a:rPr kumimoji="1" lang="zh-CN" altLang="en-US" smtClean="0"/>
              <a:t>2023/11/20</a:t>
            </a:fld>
            <a:endParaRPr kumimoji="1" lang="zh-CN" altLang="en-US"/>
          </a:p>
        </p:txBody>
      </p:sp>
      <p:sp>
        <p:nvSpPr>
          <p:cNvPr id="6" name="页脚占位符 5">
            <a:extLst>
              <a:ext uri="{FF2B5EF4-FFF2-40B4-BE49-F238E27FC236}">
                <a16:creationId xmlns:a16="http://schemas.microsoft.com/office/drawing/2014/main" id="{E7030D5B-018D-02C6-8D55-00CA94C5B258}"/>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9EF1026F-4932-1F0B-09F6-443236CCBB4E}"/>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450398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0951ED-0C1C-AD95-F7FB-30B737CA7DF0}"/>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B0258FAA-71F8-6972-C976-4CDED017F1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2C295A1C-BEFB-FA12-4ADD-2C5B62BF0B97}"/>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04C924C9-CD87-9DD6-D0F9-D5F4C21B27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3A07E527-0A97-A51C-F2A8-1C025EA8BA04}"/>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CD8FB3E0-1E30-4062-F193-3F35C609EBCB}"/>
              </a:ext>
            </a:extLst>
          </p:cNvPr>
          <p:cNvSpPr>
            <a:spLocks noGrp="1"/>
          </p:cNvSpPr>
          <p:nvPr>
            <p:ph type="dt" sz="half" idx="10"/>
          </p:nvPr>
        </p:nvSpPr>
        <p:spPr/>
        <p:txBody>
          <a:bodyPr/>
          <a:lstStyle/>
          <a:p>
            <a:fld id="{D30BF722-C609-EB4F-A671-21A4EBC7AF2D}" type="datetimeFigureOut">
              <a:rPr kumimoji="1" lang="zh-CN" altLang="en-US" smtClean="0"/>
              <a:t>2023/11/20</a:t>
            </a:fld>
            <a:endParaRPr kumimoji="1" lang="zh-CN" altLang="en-US"/>
          </a:p>
        </p:txBody>
      </p:sp>
      <p:sp>
        <p:nvSpPr>
          <p:cNvPr id="8" name="页脚占位符 7">
            <a:extLst>
              <a:ext uri="{FF2B5EF4-FFF2-40B4-BE49-F238E27FC236}">
                <a16:creationId xmlns:a16="http://schemas.microsoft.com/office/drawing/2014/main" id="{B37F9173-CCE9-680D-A803-98857F6738B2}"/>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0449FFF8-207A-5A9D-5910-C26B5823F737}"/>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819810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350543-C389-C3C3-277D-A2E8DA067B2F}"/>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A1B6F762-1501-DA4C-4023-F232A7C2FA9A}"/>
              </a:ext>
            </a:extLst>
          </p:cNvPr>
          <p:cNvSpPr>
            <a:spLocks noGrp="1"/>
          </p:cNvSpPr>
          <p:nvPr>
            <p:ph type="dt" sz="half" idx="10"/>
          </p:nvPr>
        </p:nvSpPr>
        <p:spPr/>
        <p:txBody>
          <a:bodyPr/>
          <a:lstStyle/>
          <a:p>
            <a:fld id="{D30BF722-C609-EB4F-A671-21A4EBC7AF2D}" type="datetimeFigureOut">
              <a:rPr kumimoji="1" lang="zh-CN" altLang="en-US" smtClean="0"/>
              <a:t>2023/11/20</a:t>
            </a:fld>
            <a:endParaRPr kumimoji="1" lang="zh-CN" altLang="en-US"/>
          </a:p>
        </p:txBody>
      </p:sp>
      <p:sp>
        <p:nvSpPr>
          <p:cNvPr id="4" name="页脚占位符 3">
            <a:extLst>
              <a:ext uri="{FF2B5EF4-FFF2-40B4-BE49-F238E27FC236}">
                <a16:creationId xmlns:a16="http://schemas.microsoft.com/office/drawing/2014/main" id="{7DB13CBF-C1DD-D747-8BE1-69FB5C57DAC0}"/>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9DEF5824-C4F3-236D-EEFF-2078A39391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46800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4A65F81-0E7A-17BC-7275-DA33239BCDE5}"/>
              </a:ext>
            </a:extLst>
          </p:cNvPr>
          <p:cNvSpPr>
            <a:spLocks noGrp="1"/>
          </p:cNvSpPr>
          <p:nvPr>
            <p:ph type="dt" sz="half" idx="10"/>
          </p:nvPr>
        </p:nvSpPr>
        <p:spPr/>
        <p:txBody>
          <a:bodyPr/>
          <a:lstStyle/>
          <a:p>
            <a:fld id="{D30BF722-C609-EB4F-A671-21A4EBC7AF2D}" type="datetimeFigureOut">
              <a:rPr kumimoji="1" lang="zh-CN" altLang="en-US" smtClean="0"/>
              <a:t>2023/11/20</a:t>
            </a:fld>
            <a:endParaRPr kumimoji="1" lang="zh-CN" altLang="en-US"/>
          </a:p>
        </p:txBody>
      </p:sp>
      <p:sp>
        <p:nvSpPr>
          <p:cNvPr id="3" name="页脚占位符 2">
            <a:extLst>
              <a:ext uri="{FF2B5EF4-FFF2-40B4-BE49-F238E27FC236}">
                <a16:creationId xmlns:a16="http://schemas.microsoft.com/office/drawing/2014/main" id="{A92D1162-7748-C157-0744-DE884335522B}"/>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D4342FD8-2CC6-05CA-E3BF-2F2EB2E7F8C5}"/>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24159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DC3BE8-9935-E0F1-E703-813812C175E0}"/>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12C83E57-5C2B-3947-DB36-15BB327BA5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6F73CC9A-4501-E78E-4346-07A45A516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68635DF2-62BF-4A4A-59BF-A2288932E187}"/>
              </a:ext>
            </a:extLst>
          </p:cNvPr>
          <p:cNvSpPr>
            <a:spLocks noGrp="1"/>
          </p:cNvSpPr>
          <p:nvPr>
            <p:ph type="dt" sz="half" idx="10"/>
          </p:nvPr>
        </p:nvSpPr>
        <p:spPr/>
        <p:txBody>
          <a:bodyPr/>
          <a:lstStyle/>
          <a:p>
            <a:fld id="{D30BF722-C609-EB4F-A671-21A4EBC7AF2D}" type="datetimeFigureOut">
              <a:rPr kumimoji="1" lang="zh-CN" altLang="en-US" smtClean="0"/>
              <a:t>2023/11/20</a:t>
            </a:fld>
            <a:endParaRPr kumimoji="1" lang="zh-CN" altLang="en-US"/>
          </a:p>
        </p:txBody>
      </p:sp>
      <p:sp>
        <p:nvSpPr>
          <p:cNvPr id="6" name="页脚占位符 5">
            <a:extLst>
              <a:ext uri="{FF2B5EF4-FFF2-40B4-BE49-F238E27FC236}">
                <a16:creationId xmlns:a16="http://schemas.microsoft.com/office/drawing/2014/main" id="{5AF4CAE6-3975-9B8E-1709-3F5A5FF8F1B7}"/>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70DBD2D5-5FDB-1C7C-A07C-20ED7FEC7349}"/>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4278830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2F68C3-41E6-E783-85F5-1F543D6344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B77D87C-4627-9B35-2948-0B6210CA97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A8CBD0E-6904-E5F1-5172-B195B318A1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2023/11/20</a:t>
            </a:fld>
            <a:endParaRPr kumimoji="1" lang="zh-CN" altLang="en-US"/>
          </a:p>
        </p:txBody>
      </p:sp>
      <p:sp>
        <p:nvSpPr>
          <p:cNvPr id="5" name="页脚占位符 4">
            <a:extLst>
              <a:ext uri="{FF2B5EF4-FFF2-40B4-BE49-F238E27FC236}">
                <a16:creationId xmlns:a16="http://schemas.microsoft.com/office/drawing/2014/main" id="{3936B3E9-3B7E-2FD9-7D86-43BEA37797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78AED55A-20C5-7237-C93B-034A66CC58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012419673"/>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bin"/><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5.bin"/></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bin"/><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bin"/><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0.png"/><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bin"/></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bin"/><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8.bin"/><Relationship Id="rId2" Type="http://schemas.openxmlformats.org/officeDocument/2006/relationships/image" Target="../media/image17.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0">
    <p:spTree>
      <p:nvGrpSpPr>
        <p:cNvPr id="1" name="YT"/>
        <p:cNvGrpSpPr/>
        <p:nvPr/>
      </p:nvGrpSpPr>
      <p:grpSpPr>
        <a:xfrm>
          <a:off x="0" y="0"/>
          <a:ext cx="0" cy="0"/>
          <a:chOff x="0" y="0"/>
          <a:chExt cx="0" cy="0"/>
        </a:xfrm>
      </p:grpSpPr>
      <p:pic>
        <p:nvPicPr>
          <p:cNvPr id="12064" name="yt_image_12064" title="H_25.92">
            <a:extLst>
              <a:ext uri="">
                <a16:creationId xmlns="" xmlns:a14="http://schemas.microsoft.com/office/drawing/2010/main"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4703712" y="2396729"/>
            <a:ext cx="2784576" cy="329184"/>
          </a:xfrm>
          <a:prstGeom prst="rect">
            <a:avLst/>
          </a:prstGeom>
          <a:noFill/>
          <a:extLst>
            <a:ext uri="{909E8E84-426E-40DD-AFC4-6F175D3DCCD1}">
              <a14:hiddenFill xmlns:a14="http://schemas.microsoft.com/office/drawing/2010/main">
                <a:solidFill>
                  <a:srgbClr val="FFFFFF"/>
                </a:solidFill>
              </a14:hiddenFill>
            </a:ext>
          </a:extLst>
        </p:spPr>
      </p:pic>
      <p:sp>
        <p:nvSpPr>
          <p:cNvPr id="12067" name="yt_shape_12067"/>
          <p:cNvSpPr txBox="1"/>
          <p:nvPr/>
        </p:nvSpPr>
        <p:spPr>
          <a:xfrm>
            <a:off x="540000" y="2948634"/>
            <a:ext cx="10740576" cy="1920526"/>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dirty="0">
                <a:solidFill>
                  <a:srgbClr val="000000"/>
                </a:solidFill>
                <a:effectLst/>
                <a:latin typeface="白正" pitchFamily="24"/>
                <a:ea typeface="宋体" pitchFamily="24"/>
              </a:rPr>
              <a:t>　　</a:t>
            </a:r>
            <a:r>
              <a:rPr lang="zh-CN" altLang="zh-CN" sz="2400" b="0" i="0" u="none" dirty="0">
                <a:solidFill>
                  <a:srgbClr val="000000"/>
                </a:solidFill>
                <a:effectLst/>
                <a:latin typeface="白正" pitchFamily="24"/>
                <a:ea typeface="黑体" pitchFamily="24"/>
              </a:rPr>
              <a:t>矩形的判定方法：</a:t>
            </a:r>
          </a:p>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白正" pitchFamily="24"/>
                <a:ea typeface="楷体" pitchFamily="24"/>
              </a:rPr>
              <a:t>有</a:t>
            </a:r>
            <a:r>
              <a:rPr lang="zh-CN" altLang="zh-CN" sz="100" b="0" i="0" spc="-100" dirty="0">
                <a:solidFill>
                  <a:srgbClr val="FF0000"/>
                </a:solidFill>
                <a:effectLst/>
                <a:latin typeface="白正" pitchFamily="24"/>
                <a:ea typeface="宋体" pitchFamily="24"/>
              </a:rPr>
              <a:t> </a:t>
            </a:r>
            <a:r>
              <a:rPr lang="zh-CN" altLang="zh-CN" sz="2400" b="0" i="0" u="sng" dirty="0">
                <a:solidFill>
                  <a:srgbClr val="FF0000"/>
                </a:solidFill>
                <a:effectLst/>
                <a:uFill>
                  <a:solidFill>
                    <a:srgbClr val="000000"/>
                  </a:solidFill>
                </a:uFill>
                <a:latin typeface="白正" pitchFamily="24"/>
                <a:ea typeface="宋体" pitchFamily="24"/>
              </a:rPr>
              <a:t>　</a:t>
            </a:r>
            <a:r>
              <a:rPr lang="zh-CN" altLang="zh-CN" sz="2400" b="0" i="0" u="sng" dirty="0">
                <a:solidFill>
                  <a:srgbClr val="FF0000">
                    <a:alpha val="0"/>
                  </a:srgbClr>
                </a:solidFill>
                <a:effectLst/>
                <a:uFill>
                  <a:solidFill>
                    <a:srgbClr val="000000"/>
                  </a:solidFill>
                </a:uFill>
                <a:latin typeface="白正" pitchFamily="24"/>
                <a:ea typeface="楷体" pitchFamily="24"/>
              </a:rPr>
              <a:t>一</a:t>
            </a:r>
            <a:r>
              <a:rPr lang="zh-CN" altLang="zh-CN" sz="2400" b="0" i="0" u="sng" dirty="0">
                <a:solidFill>
                  <a:srgbClr val="FF0000">
                    <a:alpha val="0"/>
                  </a:srgbClr>
                </a:solidFill>
                <a:effectLst/>
                <a:uFill>
                  <a:solidFill>
                    <a:srgbClr val="000000"/>
                  </a:solidFill>
                </a:uFill>
                <a:latin typeface="白正" pitchFamily="24"/>
                <a:ea typeface="宋体" pitchFamily="24"/>
              </a:rPr>
              <a:t>　</a:t>
            </a:r>
            <a:r>
              <a:rPr lang="zh-CN" altLang="zh-CN" sz="100" b="0" i="0" spc="-100" dirty="0">
                <a:noFill/>
                <a:effectLst/>
                <a:latin typeface="白正" pitchFamily="24"/>
                <a:ea typeface="宋体" pitchFamily="24"/>
              </a:rPr>
              <a:t>⁠</a:t>
            </a:r>
            <a:r>
              <a:rPr lang="zh-CN" altLang="zh-CN" sz="2400" b="0" i="0" u="none" dirty="0">
                <a:solidFill>
                  <a:srgbClr val="000000"/>
                </a:solidFill>
                <a:effectLst/>
                <a:latin typeface="白正" pitchFamily="24"/>
                <a:ea typeface="楷体" pitchFamily="24"/>
              </a:rPr>
              <a:t>个角是直角的平行四边形是矩形；</a:t>
            </a:r>
          </a:p>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白正" pitchFamily="24"/>
                <a:ea typeface="楷体" pitchFamily="24"/>
              </a:rPr>
              <a:t>对角线</a:t>
            </a:r>
            <a:r>
              <a:rPr lang="zh-CN" altLang="zh-CN" sz="100" b="0" i="0" spc="-100" dirty="0">
                <a:solidFill>
                  <a:srgbClr val="FF0000"/>
                </a:solidFill>
                <a:effectLst/>
                <a:latin typeface="白正" pitchFamily="24"/>
                <a:ea typeface="宋体" pitchFamily="24"/>
              </a:rPr>
              <a:t> </a:t>
            </a:r>
            <a:r>
              <a:rPr lang="zh-CN" altLang="zh-CN" sz="2400" b="0" i="0" u="sng" dirty="0">
                <a:solidFill>
                  <a:srgbClr val="FF0000"/>
                </a:solidFill>
                <a:effectLst/>
                <a:uFill>
                  <a:solidFill>
                    <a:srgbClr val="000000"/>
                  </a:solidFill>
                </a:uFill>
                <a:latin typeface="白正" pitchFamily="24"/>
                <a:ea typeface="宋体" pitchFamily="24"/>
              </a:rPr>
              <a:t>　</a:t>
            </a:r>
            <a:r>
              <a:rPr lang="zh-CN" altLang="zh-CN" sz="2400" b="0" i="0" u="sng" dirty="0">
                <a:solidFill>
                  <a:srgbClr val="FF0000">
                    <a:alpha val="0"/>
                  </a:srgbClr>
                </a:solidFill>
                <a:effectLst/>
                <a:uFill>
                  <a:solidFill>
                    <a:srgbClr val="000000"/>
                  </a:solidFill>
                </a:uFill>
                <a:latin typeface="白正" pitchFamily="24"/>
                <a:ea typeface="楷体" pitchFamily="24"/>
              </a:rPr>
              <a:t>相等</a:t>
            </a:r>
            <a:r>
              <a:rPr lang="zh-CN" altLang="zh-CN" sz="2400" b="0" i="0" u="sng" dirty="0">
                <a:solidFill>
                  <a:srgbClr val="FF0000">
                    <a:alpha val="0"/>
                  </a:srgbClr>
                </a:solidFill>
                <a:effectLst/>
                <a:uFill>
                  <a:solidFill>
                    <a:srgbClr val="000000"/>
                  </a:solidFill>
                </a:uFill>
                <a:latin typeface="白正" pitchFamily="24"/>
                <a:ea typeface="宋体" pitchFamily="24"/>
              </a:rPr>
              <a:t>　</a:t>
            </a:r>
            <a:r>
              <a:rPr lang="zh-CN" altLang="zh-CN" sz="100" b="0" i="0" spc="-100" dirty="0">
                <a:noFill/>
                <a:effectLst/>
                <a:latin typeface="白正" pitchFamily="24"/>
                <a:ea typeface="宋体" pitchFamily="24"/>
              </a:rPr>
              <a:t>⁠</a:t>
            </a:r>
            <a:r>
              <a:rPr lang="zh-CN" altLang="zh-CN" sz="2400" b="0" i="0" u="none" dirty="0">
                <a:solidFill>
                  <a:srgbClr val="000000"/>
                </a:solidFill>
                <a:effectLst/>
                <a:latin typeface="白正" pitchFamily="24"/>
                <a:ea typeface="楷体" pitchFamily="24"/>
              </a:rPr>
              <a:t>的平行四边形是矩形；</a:t>
            </a:r>
          </a:p>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3.</a:t>
            </a:r>
            <a:r>
              <a:rPr lang="zh-CN" altLang="zh-CN" sz="2400" b="0" i="0" u="none" dirty="0">
                <a:solidFill>
                  <a:srgbClr val="000000"/>
                </a:solidFill>
                <a:effectLst/>
                <a:latin typeface="白正" pitchFamily="24"/>
                <a:ea typeface="楷体" pitchFamily="24"/>
              </a:rPr>
              <a:t>有</a:t>
            </a:r>
            <a:r>
              <a:rPr lang="zh-CN" altLang="zh-CN" sz="100" b="0" i="0" spc="-100" dirty="0">
                <a:solidFill>
                  <a:srgbClr val="FF0000"/>
                </a:solidFill>
                <a:effectLst/>
                <a:latin typeface="白正" pitchFamily="24"/>
                <a:ea typeface="宋体" pitchFamily="24"/>
              </a:rPr>
              <a:t> </a:t>
            </a:r>
            <a:r>
              <a:rPr lang="zh-CN" altLang="zh-CN" sz="2400" b="0" i="0" u="sng" dirty="0">
                <a:solidFill>
                  <a:srgbClr val="FF0000"/>
                </a:solidFill>
                <a:effectLst/>
                <a:uFill>
                  <a:solidFill>
                    <a:srgbClr val="000000"/>
                  </a:solidFill>
                </a:uFill>
                <a:latin typeface="白正" pitchFamily="24"/>
                <a:ea typeface="宋体" pitchFamily="24"/>
              </a:rPr>
              <a:t>　</a:t>
            </a:r>
            <a:r>
              <a:rPr lang="zh-CN" altLang="zh-CN" sz="2400" b="0" i="0" u="sng" dirty="0">
                <a:solidFill>
                  <a:srgbClr val="FF0000">
                    <a:alpha val="0"/>
                  </a:srgbClr>
                </a:solidFill>
                <a:effectLst/>
                <a:uFill>
                  <a:solidFill>
                    <a:srgbClr val="000000"/>
                  </a:solidFill>
                </a:uFill>
                <a:latin typeface="白正" pitchFamily="24"/>
                <a:ea typeface="楷体" pitchFamily="24"/>
              </a:rPr>
              <a:t>三</a:t>
            </a:r>
            <a:r>
              <a:rPr lang="zh-CN" altLang="zh-CN" sz="2400" b="0" i="0" u="sng" dirty="0">
                <a:solidFill>
                  <a:srgbClr val="FF0000">
                    <a:alpha val="0"/>
                  </a:srgbClr>
                </a:solidFill>
                <a:effectLst/>
                <a:uFill>
                  <a:solidFill>
                    <a:srgbClr val="000000"/>
                  </a:solidFill>
                </a:uFill>
                <a:latin typeface="白正" pitchFamily="24"/>
                <a:ea typeface="宋体" pitchFamily="24"/>
              </a:rPr>
              <a:t>　</a:t>
            </a:r>
            <a:r>
              <a:rPr lang="zh-CN" altLang="zh-CN" sz="100" b="0" i="0" spc="-100" dirty="0">
                <a:noFill/>
                <a:effectLst/>
                <a:latin typeface="白正" pitchFamily="24"/>
                <a:ea typeface="宋体" pitchFamily="24"/>
              </a:rPr>
              <a:t>⁠</a:t>
            </a:r>
            <a:r>
              <a:rPr lang="zh-CN" altLang="zh-CN" sz="2400" b="0" i="0" u="none" dirty="0">
                <a:solidFill>
                  <a:srgbClr val="000000"/>
                </a:solidFill>
                <a:effectLst/>
                <a:latin typeface="白正" pitchFamily="24"/>
                <a:ea typeface="楷体" pitchFamily="24"/>
              </a:rPr>
              <a:t>个角是直角的四边形是矩形</a:t>
            </a:r>
            <a:r>
              <a:rPr lang="en-US" altLang="zh-CN" sz="2400" b="0" i="0" u="none" dirty="0">
                <a:solidFill>
                  <a:srgbClr val="000000"/>
                </a:solidFill>
                <a:effectLst/>
                <a:latin typeface="Times New Roman" pitchFamily="24"/>
                <a:ea typeface="Times New Roman" pitchFamily="24"/>
              </a:rPr>
              <a:t>.</a:t>
            </a:r>
          </a:p>
        </p:txBody>
      </p:sp>
      <p:sp>
        <p:nvSpPr>
          <p:cNvPr id="2" name="文本框 1">
            <a:extLst>
              <a:ext uri="{FF2B5EF4-FFF2-40B4-BE49-F238E27FC236}">
                <a16:creationId xmlns:a16="http://schemas.microsoft.com/office/drawing/2014/main" id="{9DDA922D-E828-A908-327F-342E7DFBEE39}"/>
              </a:ext>
            </a:extLst>
          </p:cNvPr>
          <p:cNvSpPr txBox="1"/>
          <p:nvPr/>
        </p:nvSpPr>
        <p:spPr>
          <a:xfrm>
            <a:off x="1288189" y="3377316"/>
            <a:ext cx="7896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楷体" pitchFamily="24"/>
                <a:cs typeface="+mn-cs"/>
              </a:rPr>
              <a:t>一</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7DB6BD11-B824-3051-3616-A3E60D1BBB4E}"/>
              </a:ext>
            </a:extLst>
          </p:cNvPr>
          <p:cNvSpPr txBox="1"/>
          <p:nvPr/>
        </p:nvSpPr>
        <p:spPr>
          <a:xfrm>
            <a:off x="1897789" y="3852804"/>
            <a:ext cx="10944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楷体" pitchFamily="24"/>
                <a:cs typeface="+mn-cs"/>
              </a:rPr>
              <a:t>相等</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4" name="文本框 3">
            <a:extLst>
              <a:ext uri="{FF2B5EF4-FFF2-40B4-BE49-F238E27FC236}">
                <a16:creationId xmlns:a16="http://schemas.microsoft.com/office/drawing/2014/main" id="{6C3E500F-B7B3-7882-0710-4ECE9A3A6A64}"/>
              </a:ext>
            </a:extLst>
          </p:cNvPr>
          <p:cNvSpPr txBox="1"/>
          <p:nvPr/>
        </p:nvSpPr>
        <p:spPr>
          <a:xfrm>
            <a:off x="1288189" y="4328292"/>
            <a:ext cx="7896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楷体" pitchFamily="24"/>
                <a:cs typeface="+mn-cs"/>
              </a:rPr>
              <a:t>三</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pic>
        <p:nvPicPr>
          <p:cNvPr id="5" name="图片 4">
            <a:extLst>
              <a:ext uri="{FF2B5EF4-FFF2-40B4-BE49-F238E27FC236}">
                <a16:creationId xmlns:a16="http://schemas.microsoft.com/office/drawing/2014/main" id="{DB91F6F8-6AF2-8F2A-D197-1099E5C867AC}"/>
              </a:ext>
            </a:extLst>
          </p:cNvPr>
          <p:cNvPicPr>
            <a:picLocks noChangeAspect="1"/>
          </p:cNvPicPr>
          <p:nvPr/>
        </p:nvPicPr>
        <p:blipFill>
          <a:blip r:embed="rId3"/>
          <a:stretch>
            <a:fillRect/>
          </a:stretch>
        </p:blipFill>
        <p:spPr>
          <a:xfrm>
            <a:off x="4772025" y="1755601"/>
            <a:ext cx="2647950" cy="46672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128" name="yt_shape_12128"/>
          <p:cNvSpPr txBox="1"/>
          <p:nvPr/>
        </p:nvSpPr>
        <p:spPr>
          <a:xfrm>
            <a:off x="540119" y="1074025"/>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9.</a:t>
            </a:r>
            <a:r>
              <a:rPr lang="zh-CN" altLang="zh-CN" sz="2400" b="0" i="0" u="none">
                <a:solidFill>
                  <a:srgbClr val="000000"/>
                </a:solidFill>
                <a:effectLst/>
                <a:latin typeface="白正" pitchFamily="24"/>
                <a:ea typeface="宋体" pitchFamily="24"/>
              </a:rPr>
              <a:t>如图，已知</a:t>
            </a:r>
            <a:r>
              <a:rPr lang="en-US" altLang="zh-CN" sz="2400" b="0" i="1" u="none">
                <a:solidFill>
                  <a:srgbClr val="000000"/>
                </a:solidFill>
                <a:effectLst/>
                <a:latin typeface="Times New Roman" pitchFamily="24"/>
                <a:ea typeface="Times New Roman" pitchFamily="24"/>
              </a:rPr>
              <a:t>E</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F</a:t>
            </a:r>
            <a:r>
              <a:rPr lang="zh-CN" altLang="zh-CN" sz="2400" b="0" i="0" u="none">
                <a:solidFill>
                  <a:srgbClr val="000000"/>
                </a:solidFill>
                <a:effectLst/>
                <a:latin typeface="白正" pitchFamily="24"/>
                <a:ea typeface="宋体" pitchFamily="24"/>
              </a:rPr>
              <a:t>为平行四边形</a:t>
            </a:r>
            <a:r>
              <a:rPr lang="en-US" altLang="zh-CN" sz="2400" b="0" i="1" u="none">
                <a:solidFill>
                  <a:srgbClr val="000000"/>
                </a:solidFill>
                <a:effectLst/>
                <a:latin typeface="Times New Roman" pitchFamily="24"/>
                <a:ea typeface="Times New Roman" pitchFamily="24"/>
              </a:rPr>
              <a:t>ABCD</a:t>
            </a:r>
            <a:r>
              <a:rPr lang="zh-CN" altLang="zh-CN" sz="2400" b="0" i="0" u="none">
                <a:solidFill>
                  <a:srgbClr val="000000"/>
                </a:solidFill>
                <a:effectLst/>
                <a:latin typeface="白正" pitchFamily="24"/>
                <a:ea typeface="宋体" pitchFamily="24"/>
              </a:rPr>
              <a:t>对角线</a:t>
            </a:r>
            <a:r>
              <a:rPr lang="en-US" altLang="zh-CN" sz="2400" b="0" i="1" u="none">
                <a:solidFill>
                  <a:srgbClr val="000000"/>
                </a:solidFill>
                <a:effectLst/>
                <a:latin typeface="Times New Roman" pitchFamily="24"/>
                <a:ea typeface="Times New Roman" pitchFamily="24"/>
              </a:rPr>
              <a:t>BD</a:t>
            </a:r>
            <a:r>
              <a:rPr lang="zh-CN" altLang="zh-CN" sz="2400" b="0" i="0" u="none">
                <a:solidFill>
                  <a:srgbClr val="000000"/>
                </a:solidFill>
                <a:effectLst/>
                <a:latin typeface="白正" pitchFamily="24"/>
                <a:ea typeface="宋体" pitchFamily="24"/>
              </a:rPr>
              <a:t>上的两点，且</a:t>
            </a:r>
            <a:r>
              <a:rPr lang="en-US" altLang="zh-CN" sz="2400" b="0" i="1" u="none">
                <a:solidFill>
                  <a:srgbClr val="000000"/>
                </a:solidFill>
                <a:effectLst/>
                <a:latin typeface="Times New Roman" pitchFamily="24"/>
                <a:ea typeface="Times New Roman" pitchFamily="24"/>
              </a:rPr>
              <a:t>BE</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DF</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AEC</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90°.</a:t>
            </a:r>
            <a:r>
              <a:rPr lang="zh-CN" altLang="zh-CN" sz="2400" b="0" i="0" u="none">
                <a:solidFill>
                  <a:srgbClr val="000000"/>
                </a:solidFill>
                <a:effectLst/>
                <a:latin typeface="白正" pitchFamily="24"/>
                <a:ea typeface="宋体" pitchFamily="24"/>
              </a:rPr>
              <a:t>求证：四边形</a:t>
            </a:r>
            <a:r>
              <a:rPr lang="en-US" altLang="zh-CN" sz="2400" b="0" i="1" u="none">
                <a:solidFill>
                  <a:srgbClr val="000000"/>
                </a:solidFill>
                <a:effectLst/>
                <a:latin typeface="Times New Roman" pitchFamily="24"/>
                <a:ea typeface="Times New Roman" pitchFamily="24"/>
              </a:rPr>
              <a:t>AECF</a:t>
            </a:r>
            <a:r>
              <a:rPr lang="zh-CN" altLang="zh-CN" sz="2400" b="0" i="0" u="none">
                <a:solidFill>
                  <a:srgbClr val="000000"/>
                </a:solidFill>
                <a:effectLst/>
                <a:latin typeface="白正" pitchFamily="24"/>
                <a:ea typeface="宋体" pitchFamily="24"/>
              </a:rPr>
              <a:t>为矩形</a:t>
            </a:r>
            <a:r>
              <a:rPr lang="en-US" altLang="zh-CN" sz="2400" b="0" i="0" u="none">
                <a:solidFill>
                  <a:srgbClr val="000000"/>
                </a:solidFill>
                <a:effectLst/>
                <a:latin typeface="Times New Roman" pitchFamily="24"/>
                <a:ea typeface="Times New Roman" pitchFamily="24"/>
              </a:rPr>
              <a:t>.</a:t>
            </a:r>
          </a:p>
        </p:txBody>
      </p:sp>
      <p:pic>
        <p:nvPicPr>
          <p:cNvPr id="12129" name="yt_image_12129" title="H_128.7222">
            <a:extLst>
              <a:ext uri="">
                <a16:creationId xmlns="" xmlns:a14="http://schemas.microsoft.com/office/drawing/2010/main"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9286618" y="2185824"/>
            <a:ext cx="2365500" cy="1634772"/>
          </a:xfrm>
          <a:prstGeom prst="rect">
            <a:avLst/>
          </a:prstGeom>
          <a:noFill/>
          <a:extLst>
            <a:ext uri="{909E8E84-426E-40DD-AFC4-6F175D3DCCD1}">
              <a14:hiddenFill xmlns:a14="http://schemas.microsoft.com/office/drawing/2010/main">
                <a:solidFill>
                  <a:srgbClr val="FFFFFF"/>
                </a:solidFill>
              </a14:hiddenFill>
            </a:ext>
          </a:extLst>
        </p:spPr>
      </p:pic>
      <p:pic>
        <p:nvPicPr>
          <p:cNvPr id="4" name="yt_image_12132" title="H_100.62">
            <a:extLst>
              <a:ext uri="">
                <a16:creationId xmlns="" xmlns:a14="http://schemas.microsoft.com/office/drawing/2010/main" xmlns:a16="http://schemas.microsoft.com/office/drawing/2014/main" id="{5351258F-BC95-41E6-9372-C2FE361B0291}"/>
              </a:ext>
            </a:extLst>
          </p:cNvPr>
          <p:cNvPicPr>
            <a:picLocks noChangeAspect="1" noChangeArrowheads="1"/>
          </p:cNvPicPr>
          <p:nvPr/>
        </p:nvPicPr>
        <p:blipFill>
          <a:blip r:embed="rId3" cstate="print"/>
          <a:srcRect/>
          <a:stretch>
            <a:fillRect/>
          </a:stretch>
        </p:blipFill>
        <p:spPr bwMode="auto">
          <a:xfrm>
            <a:off x="9552384" y="4077072"/>
            <a:ext cx="1901824" cy="1277874"/>
          </a:xfrm>
          <a:prstGeom prst="rect">
            <a:avLst/>
          </a:prstGeom>
          <a:noFill/>
          <a:extLst>
            <a:ext uri="{909E8E84-426E-40DD-AFC4-6F175D3DCCD1}">
              <a14:hiddenFill xmlns:a14="http://schemas.microsoft.com/office/drawing/2010/main">
                <a:solidFill>
                  <a:srgbClr val="FFFFFF"/>
                </a:solidFill>
              </a14:hiddenFill>
            </a:ext>
          </a:extLst>
        </p:spPr>
      </p:pic>
      <p:sp>
        <p:nvSpPr>
          <p:cNvPr id="5" name="yt_shape_12135"/>
          <p:cNvSpPr txBox="1"/>
          <p:nvPr/>
        </p:nvSpPr>
        <p:spPr>
          <a:xfrm>
            <a:off x="540000" y="2448522"/>
            <a:ext cx="4188647" cy="378943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四边形</a:t>
            </a:r>
            <a:r>
              <a:rPr lang="en-US" altLang="zh-CN" sz="2400" b="0" i="1" u="none">
                <a:solidFill>
                  <a:srgbClr val="FF0000">
                    <a:alpha val="0"/>
                  </a:srgbClr>
                </a:solidFill>
                <a:effectLst/>
                <a:latin typeface="Times New Roman" pitchFamily="24"/>
                <a:ea typeface="Times New Roman" pitchFamily="24"/>
              </a:rPr>
              <a:t>ABCD</a:t>
            </a:r>
            <a:r>
              <a:rPr lang="zh-CN" altLang="zh-CN" sz="2400" b="0" i="0" u="none">
                <a:solidFill>
                  <a:srgbClr val="FF0000">
                    <a:alpha val="0"/>
                  </a:srgbClr>
                </a:solidFill>
                <a:effectLst/>
                <a:latin typeface="白正" pitchFamily="24"/>
                <a:ea typeface="楷体" pitchFamily="24"/>
              </a:rPr>
              <a:t>是平行四边形，</a:t>
            </a:r>
            <a:r>
              <a:rPr lang="zh-CN" altLang="zh-CN" sz="100" b="0" i="0" u="none" spc="-100">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OA</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OC</a:t>
            </a:r>
            <a:r>
              <a:rPr lang="zh-CN" altLang="zh-CN" sz="2400" b="0" i="0" u="none">
                <a:solidFill>
                  <a:srgbClr val="FF0000">
                    <a:alpha val="0"/>
                  </a:srgbClr>
                </a:solidFill>
                <a:effectLst/>
                <a:latin typeface="白正" pitchFamily="24"/>
                <a:ea typeface="楷体" pitchFamily="24"/>
              </a:rPr>
              <a:t>，</a:t>
            </a:r>
            <a:r>
              <a:rPr lang="en-US" altLang="zh-CN" sz="2400" b="0" i="1" u="none">
                <a:solidFill>
                  <a:srgbClr val="FF0000">
                    <a:alpha val="0"/>
                  </a:srgbClr>
                </a:solidFill>
                <a:effectLst/>
                <a:latin typeface="Times New Roman" pitchFamily="24"/>
                <a:ea typeface="Times New Roman" pitchFamily="24"/>
              </a:rPr>
              <a:t>OB</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OD</a:t>
            </a:r>
            <a:r>
              <a:rPr lang="en-US" altLang="zh-CN" sz="2400" b="0" i="0" u="none">
                <a:solidFill>
                  <a:srgbClr val="FF0000">
                    <a:alpha val="0"/>
                  </a:srgbClr>
                </a:solidFill>
                <a:effectLst/>
                <a:latin typeface="Times New Roman" pitchFamily="24"/>
                <a:ea typeface="Times New Roman" pitchFamily="24"/>
              </a:rPr>
              <a:t>.</a:t>
            </a:r>
            <a:r>
              <a:rPr lang="zh-CN" altLang="zh-CN" sz="100" b="0" i="0" u="none" spc="-100">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BE</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DF</a:t>
            </a:r>
            <a:r>
              <a:rPr lang="zh-CN" altLang="zh-CN" sz="2400" b="0" i="0" u="none">
                <a:solidFill>
                  <a:srgbClr val="FF0000">
                    <a:alpha val="0"/>
                  </a:srgbClr>
                </a:solidFill>
                <a:effectLst/>
                <a:latin typeface="白正" pitchFamily="24"/>
                <a:ea typeface="楷体" pitchFamily="24"/>
              </a:rPr>
              <a:t>，</a:t>
            </a:r>
            <a:r>
              <a:rPr lang="zh-CN" altLang="zh-CN" sz="100" b="0" i="0" u="none" spc="-100">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OE</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OF</a:t>
            </a:r>
            <a:r>
              <a:rPr lang="en-US" altLang="zh-CN" sz="2400" b="0" i="0" u="none">
                <a:solidFill>
                  <a:srgbClr val="FF0000">
                    <a:alpha val="0"/>
                  </a:srgbClr>
                </a:solidFill>
                <a:effectLst/>
                <a:latin typeface="Times New Roman" pitchFamily="24"/>
                <a:ea typeface="Times New Roman" pitchFamily="24"/>
              </a:rPr>
              <a:t>.</a:t>
            </a:r>
            <a:r>
              <a:rPr lang="zh-CN" altLang="zh-CN" sz="100" b="0" i="0" u="none" spc="-100">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OA</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OC</a:t>
            </a:r>
            <a:r>
              <a:rPr lang="zh-CN" altLang="zh-CN" sz="2400" b="0" i="0" u="none">
                <a:solidFill>
                  <a:srgbClr val="FF0000">
                    <a:alpha val="0"/>
                  </a:srgbClr>
                </a:solidFill>
                <a:effectLst/>
                <a:latin typeface="白正" pitchFamily="24"/>
                <a:ea typeface="楷体" pitchFamily="24"/>
              </a:rPr>
              <a:t>，</a:t>
            </a:r>
            <a:r>
              <a:rPr lang="zh-CN" altLang="zh-CN" sz="100" b="0" i="0" u="none" spc="-100">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四边形</a:t>
            </a:r>
            <a:r>
              <a:rPr lang="en-US" altLang="zh-CN" sz="2400" b="0" i="1" u="none">
                <a:solidFill>
                  <a:srgbClr val="FF0000">
                    <a:alpha val="0"/>
                  </a:srgbClr>
                </a:solidFill>
                <a:effectLst/>
                <a:latin typeface="Times New Roman" pitchFamily="24"/>
                <a:ea typeface="Times New Roman" pitchFamily="24"/>
              </a:rPr>
              <a:t>AECF</a:t>
            </a:r>
            <a:r>
              <a:rPr lang="zh-CN" altLang="zh-CN" sz="2400" b="0" i="0" u="none">
                <a:solidFill>
                  <a:srgbClr val="FF0000">
                    <a:alpha val="0"/>
                  </a:srgbClr>
                </a:solidFill>
                <a:effectLst/>
                <a:latin typeface="白正" pitchFamily="24"/>
                <a:ea typeface="楷体" pitchFamily="24"/>
              </a:rPr>
              <a:t>是平行四边形</a:t>
            </a:r>
            <a:r>
              <a:rPr lang="en-US" altLang="zh-CN" sz="2400" b="0" i="0" u="none">
                <a:solidFill>
                  <a:srgbClr val="FF0000">
                    <a:alpha val="0"/>
                  </a:srgbClr>
                </a:solidFill>
                <a:effectLst/>
                <a:latin typeface="Times New Roman" pitchFamily="24"/>
                <a:ea typeface="Times New Roman" pitchFamily="24"/>
              </a:rPr>
              <a:t>.</a:t>
            </a:r>
            <a:r>
              <a:rPr lang="zh-CN" altLang="zh-CN" sz="100" b="0" i="0" u="none" spc="-100">
                <a:noFill/>
                <a:effectLst/>
                <a:latin typeface="白正"/>
                <a:ea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楷体" pitchFamily="24"/>
              </a:rPr>
              <a:t>又</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AEC</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90°</a:t>
            </a:r>
            <a:r>
              <a:rPr lang="zh-CN" altLang="zh-CN" sz="2400" b="0" i="0" u="none">
                <a:solidFill>
                  <a:srgbClr val="FF0000">
                    <a:alpha val="0"/>
                  </a:srgbClr>
                </a:solidFill>
                <a:effectLst/>
                <a:latin typeface="白正" pitchFamily="24"/>
                <a:ea typeface="楷体" pitchFamily="24"/>
              </a:rPr>
              <a:t>，</a:t>
            </a:r>
            <a:r>
              <a:rPr lang="zh-CN" altLang="zh-CN" sz="100" b="0" i="0" u="none" spc="-100">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四边形</a:t>
            </a:r>
            <a:r>
              <a:rPr lang="en-US" altLang="zh-CN" sz="2400" b="0" i="1" u="none">
                <a:solidFill>
                  <a:srgbClr val="FF0000">
                    <a:alpha val="0"/>
                  </a:srgbClr>
                </a:solidFill>
                <a:effectLst/>
                <a:latin typeface="Times New Roman" pitchFamily="24"/>
                <a:ea typeface="Times New Roman" pitchFamily="24"/>
              </a:rPr>
              <a:t>AECF</a:t>
            </a:r>
            <a:r>
              <a:rPr lang="zh-CN" altLang="zh-CN" sz="2400" b="0" i="0" u="none">
                <a:solidFill>
                  <a:srgbClr val="FF0000">
                    <a:alpha val="0"/>
                  </a:srgbClr>
                </a:solidFill>
                <a:effectLst/>
                <a:latin typeface="白正" pitchFamily="24"/>
                <a:ea typeface="楷体" pitchFamily="24"/>
              </a:rPr>
              <a:t>为矩形</a:t>
            </a:r>
            <a:r>
              <a:rPr lang="en-US" altLang="zh-CN" sz="2400" b="0" i="0" u="none">
                <a:solidFill>
                  <a:srgbClr val="FF0000">
                    <a:alpha val="0"/>
                  </a:srgbClr>
                </a:solidFill>
                <a:effectLst/>
                <a:latin typeface="Times New Roman" pitchFamily="24"/>
                <a:ea typeface="Times New Roman" pitchFamily="24"/>
              </a:rPr>
              <a:t>.</a:t>
            </a:r>
            <a:r>
              <a:rPr lang="zh-CN" altLang="zh-CN" sz="100" b="0" i="0" u="none" spc="-100">
                <a:noFill/>
                <a:effectLst/>
                <a:latin typeface="白正"/>
                <a:ea typeface="宋体"/>
              </a:rPr>
              <a:t>⁠</a:t>
            </a:r>
          </a:p>
        </p:txBody>
      </p:sp>
      <p:sp>
        <p:nvSpPr>
          <p:cNvPr id="6" name="文本框 5">
            <a:extLst>
              <a:ext uri="{FF2B5EF4-FFF2-40B4-BE49-F238E27FC236}">
                <a16:creationId xmlns:a16="http://schemas.microsoft.com/office/drawing/2014/main" id="{C309E7BA-EDAD-02E6-997A-D9CD1CC9532B}"/>
              </a:ext>
            </a:extLst>
          </p:cNvPr>
          <p:cNvSpPr txBox="1"/>
          <p:nvPr/>
        </p:nvSpPr>
        <p:spPr>
          <a:xfrm>
            <a:off x="449989" y="1982672"/>
            <a:ext cx="46250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cs typeface="+mn-cs"/>
              </a:rPr>
              <a:t>证明：如图，连接</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AC</a:t>
            </a: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cs typeface="+mn-cs"/>
              </a:rPr>
              <a:t>交</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BD</a:t>
            </a: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cs typeface="+mn-cs"/>
              </a:rPr>
              <a:t>于点</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O</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a:t>
            </a:r>
            <a:endParaRPr lang="zh-CN" altLang="en-US" dirty="0">
              <a:solidFill>
                <a:srgbClr val="FF0000"/>
              </a:solidFill>
            </a:endParaRPr>
          </a:p>
        </p:txBody>
      </p:sp>
      <p:sp>
        <p:nvSpPr>
          <p:cNvPr id="7" name="文本框 6">
            <a:extLst>
              <a:ext uri="{FF2B5EF4-FFF2-40B4-BE49-F238E27FC236}">
                <a16:creationId xmlns:a16="http://schemas.microsoft.com/office/drawing/2014/main" id="{239903EC-0351-4DD8-EB26-C48B3CEDAE1D}"/>
              </a:ext>
            </a:extLst>
          </p:cNvPr>
          <p:cNvSpPr txBox="1"/>
          <p:nvPr/>
        </p:nvSpPr>
        <p:spPr>
          <a:xfrm>
            <a:off x="449989" y="2401716"/>
            <a:ext cx="4328223"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四边形</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ABCD</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是平行四边形，</a:t>
            </a:r>
            <a:endParaRPr lang="zh-CN" altLang="en-US">
              <a:solidFill>
                <a:srgbClr val="FF0000"/>
              </a:solidFill>
            </a:endParaRPr>
          </a:p>
        </p:txBody>
      </p:sp>
      <p:sp>
        <p:nvSpPr>
          <p:cNvPr id="8" name="文本框 7">
            <a:extLst>
              <a:ext uri="{FF2B5EF4-FFF2-40B4-BE49-F238E27FC236}">
                <a16:creationId xmlns:a16="http://schemas.microsoft.com/office/drawing/2014/main" id="{7AB7B169-3179-749C-678C-0A0268415C0B}"/>
              </a:ext>
            </a:extLst>
          </p:cNvPr>
          <p:cNvSpPr txBox="1"/>
          <p:nvPr/>
        </p:nvSpPr>
        <p:spPr>
          <a:xfrm>
            <a:off x="449989" y="2877204"/>
            <a:ext cx="3153474"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OA</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OC</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OD</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9" name="文本框 8">
            <a:extLst>
              <a:ext uri="{FF2B5EF4-FFF2-40B4-BE49-F238E27FC236}">
                <a16:creationId xmlns:a16="http://schemas.microsoft.com/office/drawing/2014/main" id="{C6D25A61-0CA4-2B3E-A9E7-0C93AFBA96CA}"/>
              </a:ext>
            </a:extLst>
          </p:cNvPr>
          <p:cNvSpPr txBox="1"/>
          <p:nvPr/>
        </p:nvSpPr>
        <p:spPr>
          <a:xfrm>
            <a:off x="449989" y="3352693"/>
            <a:ext cx="187236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BE</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DF</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10" name="文本框 9">
            <a:extLst>
              <a:ext uri="{FF2B5EF4-FFF2-40B4-BE49-F238E27FC236}">
                <a16:creationId xmlns:a16="http://schemas.microsoft.com/office/drawing/2014/main" id="{7431460C-18BB-744F-C155-F0DECB4D317B}"/>
              </a:ext>
            </a:extLst>
          </p:cNvPr>
          <p:cNvSpPr txBox="1"/>
          <p:nvPr/>
        </p:nvSpPr>
        <p:spPr>
          <a:xfrm>
            <a:off x="449989" y="3828180"/>
            <a:ext cx="16786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OE</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OF</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11" name="文本框 10">
            <a:extLst>
              <a:ext uri="{FF2B5EF4-FFF2-40B4-BE49-F238E27FC236}">
                <a16:creationId xmlns:a16="http://schemas.microsoft.com/office/drawing/2014/main" id="{5EE4B4F4-46C4-FAC2-F49A-41C21DA7BF98}"/>
              </a:ext>
            </a:extLst>
          </p:cNvPr>
          <p:cNvSpPr txBox="1"/>
          <p:nvPr/>
        </p:nvSpPr>
        <p:spPr>
          <a:xfrm>
            <a:off x="449989" y="4303668"/>
            <a:ext cx="1924749"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OA</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OC</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12" name="文本框 11">
            <a:extLst>
              <a:ext uri="{FF2B5EF4-FFF2-40B4-BE49-F238E27FC236}">
                <a16:creationId xmlns:a16="http://schemas.microsoft.com/office/drawing/2014/main" id="{5E8621B4-F093-76EA-26CB-FAD759A8E590}"/>
              </a:ext>
            </a:extLst>
          </p:cNvPr>
          <p:cNvSpPr txBox="1"/>
          <p:nvPr/>
        </p:nvSpPr>
        <p:spPr>
          <a:xfrm>
            <a:off x="449989" y="4779156"/>
            <a:ext cx="4064698"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四边形</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AECF</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是平行四边形</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13" name="文本框 12">
            <a:extLst>
              <a:ext uri="{FF2B5EF4-FFF2-40B4-BE49-F238E27FC236}">
                <a16:creationId xmlns:a16="http://schemas.microsoft.com/office/drawing/2014/main" id="{AE291777-E8ED-D72D-74C1-F4E3886F4FB6}"/>
              </a:ext>
            </a:extLst>
          </p:cNvPr>
          <p:cNvSpPr txBox="1"/>
          <p:nvPr/>
        </p:nvSpPr>
        <p:spPr>
          <a:xfrm>
            <a:off x="449989" y="5254644"/>
            <a:ext cx="2705799"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又</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AEC</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90°</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14" name="文本框 13">
            <a:extLst>
              <a:ext uri="{FF2B5EF4-FFF2-40B4-BE49-F238E27FC236}">
                <a16:creationId xmlns:a16="http://schemas.microsoft.com/office/drawing/2014/main" id="{E5018510-51CA-89A1-6260-48D5B947515A}"/>
              </a:ext>
            </a:extLst>
          </p:cNvPr>
          <p:cNvSpPr txBox="1"/>
          <p:nvPr/>
        </p:nvSpPr>
        <p:spPr>
          <a:xfrm>
            <a:off x="449989" y="5730132"/>
            <a:ext cx="3150299"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四边形</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AECF</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为矩形</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blinds(horizontal)">
                                      <p:cBhvr>
                                        <p:cTn id="17" dur="500"/>
                                        <p:tgtEl>
                                          <p:spTgt spid="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blinds(horizontal)">
                                      <p:cBhvr>
                                        <p:cTn id="22" dur="500"/>
                                        <p:tgtEl>
                                          <p:spTgt spid="8">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xEl>
                                              <p:pRg st="0" end="0"/>
                                            </p:txEl>
                                          </p:spTgt>
                                        </p:tgtEl>
                                        <p:attrNameLst>
                                          <p:attrName>style.visibility</p:attrName>
                                        </p:attrNameLst>
                                      </p:cBhvr>
                                      <p:to>
                                        <p:strVal val="visible"/>
                                      </p:to>
                                    </p:set>
                                    <p:animEffect transition="in" filter="blinds(horizontal)">
                                      <p:cBhvr>
                                        <p:cTn id="27" dur="500"/>
                                        <p:tgtEl>
                                          <p:spTgt spid="9">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xEl>
                                              <p:pRg st="0" end="0"/>
                                            </p:txEl>
                                          </p:spTgt>
                                        </p:tgtEl>
                                        <p:attrNameLst>
                                          <p:attrName>style.visibility</p:attrName>
                                        </p:attrNameLst>
                                      </p:cBhvr>
                                      <p:to>
                                        <p:strVal val="visible"/>
                                      </p:to>
                                    </p:set>
                                    <p:animEffect transition="in" filter="blinds(horizontal)">
                                      <p:cBhvr>
                                        <p:cTn id="32" dur="500"/>
                                        <p:tgtEl>
                                          <p:spTgt spid="10">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xEl>
                                              <p:pRg st="0" end="0"/>
                                            </p:txEl>
                                          </p:spTgt>
                                        </p:tgtEl>
                                        <p:attrNameLst>
                                          <p:attrName>style.visibility</p:attrName>
                                        </p:attrNameLst>
                                      </p:cBhvr>
                                      <p:to>
                                        <p:strVal val="visible"/>
                                      </p:to>
                                    </p:set>
                                    <p:animEffect transition="in" filter="blinds(horizontal)">
                                      <p:cBhvr>
                                        <p:cTn id="37" dur="500"/>
                                        <p:tgtEl>
                                          <p:spTgt spid="11">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xEl>
                                              <p:pRg st="0" end="0"/>
                                            </p:txEl>
                                          </p:spTgt>
                                        </p:tgtEl>
                                        <p:attrNameLst>
                                          <p:attrName>style.visibility</p:attrName>
                                        </p:attrNameLst>
                                      </p:cBhvr>
                                      <p:to>
                                        <p:strVal val="visible"/>
                                      </p:to>
                                    </p:set>
                                    <p:animEffect transition="in" filter="blinds(horizontal)">
                                      <p:cBhvr>
                                        <p:cTn id="42" dur="500"/>
                                        <p:tgtEl>
                                          <p:spTgt spid="12">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3">
                                            <p:txEl>
                                              <p:pRg st="0" end="0"/>
                                            </p:txEl>
                                          </p:spTgt>
                                        </p:tgtEl>
                                        <p:attrNameLst>
                                          <p:attrName>style.visibility</p:attrName>
                                        </p:attrNameLst>
                                      </p:cBhvr>
                                      <p:to>
                                        <p:strVal val="visible"/>
                                      </p:to>
                                    </p:set>
                                    <p:animEffect transition="in" filter="blinds(horizontal)">
                                      <p:cBhvr>
                                        <p:cTn id="47" dur="500"/>
                                        <p:tgtEl>
                                          <p:spTgt spid="13">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4">
                                            <p:txEl>
                                              <p:pRg st="0" end="0"/>
                                            </p:txEl>
                                          </p:spTgt>
                                        </p:tgtEl>
                                        <p:attrNameLst>
                                          <p:attrName>style.visibility</p:attrName>
                                        </p:attrNameLst>
                                      </p:cBhvr>
                                      <p:to>
                                        <p:strVal val="visible"/>
                                      </p:to>
                                    </p:set>
                                    <p:animEffect transition="in" filter="blinds(horizontal)">
                                      <p:cBhvr>
                                        <p:cTn id="52"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P spid="7" grpId="0" build="allAtOnce"/>
      <p:bldP spid="8" grpId="0" build="allAtOnce"/>
      <p:bldP spid="9" grpId="0" build="allAtOnce"/>
      <p:bldP spid="10" grpId="0" build="allAtOnce"/>
      <p:bldP spid="11" grpId="0" build="allAtOnce"/>
      <p:bldP spid="12" grpId="0" build="allAtOnce"/>
      <p:bldP spid="13" grpId="0" build="allAtOnce"/>
      <p:bldP spid="14"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143" name="yt_shape_12143"/>
          <p:cNvSpPr txBox="1"/>
          <p:nvPr/>
        </p:nvSpPr>
        <p:spPr>
          <a:xfrm>
            <a:off x="540119" y="886165"/>
            <a:ext cx="10956481" cy="779381"/>
          </a:xfrm>
          <a:prstGeom prst="rect">
            <a:avLst/>
          </a:prstGeom>
        </p:spPr>
        <p:txBody>
          <a:bodyPr vert="horz" wrap="square" lIns="0" tIns="0" rIns="0" bIns="0" rtlCol="0">
            <a:spAutoFit/>
          </a:bodyPr>
          <a:lstStyle/>
          <a:p>
            <a:pPr algn="just" eaLnBrk="1" latinLnBrk="0" hangingPunct="0">
              <a:lnSpc>
                <a:spcPct val="110000"/>
              </a:lnSpc>
            </a:pPr>
            <a:r>
              <a:rPr lang="en-US" altLang="zh-CN" sz="2400" b="0" i="0" u="none" dirty="0">
                <a:solidFill>
                  <a:srgbClr val="000000"/>
                </a:solidFill>
                <a:effectLst/>
                <a:latin typeface="Times New Roman" pitchFamily="24"/>
                <a:ea typeface="Times New Roman" pitchFamily="24"/>
              </a:rPr>
              <a:t>10.</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楷体" pitchFamily="24"/>
              </a:rPr>
              <a:t>白云七中月考</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如图，在</a:t>
            </a:r>
            <a:r>
              <a:rPr lang="en-US"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ABC</a:t>
            </a:r>
            <a:r>
              <a:rPr lang="zh-CN" altLang="zh-CN" sz="2400" b="0" i="0" u="none" dirty="0">
                <a:solidFill>
                  <a:srgbClr val="000000"/>
                </a:solidFill>
                <a:effectLst/>
                <a:latin typeface="白正" pitchFamily="24"/>
                <a:ea typeface="宋体" pitchFamily="24"/>
              </a:rPr>
              <a:t>中，</a:t>
            </a:r>
            <a:r>
              <a:rPr lang="en-US" altLang="zh-CN" sz="2400" b="0" i="1" u="none" dirty="0">
                <a:solidFill>
                  <a:srgbClr val="000000"/>
                </a:solidFill>
                <a:effectLst/>
                <a:latin typeface="Times New Roman" pitchFamily="24"/>
                <a:ea typeface="Times New Roman" pitchFamily="24"/>
              </a:rPr>
              <a:t>AB</a:t>
            </a:r>
            <a:r>
              <a:rPr lang="zh-CN"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AC</a:t>
            </a:r>
            <a:r>
              <a:rPr lang="zh-CN" altLang="zh-CN" sz="2400" b="0" i="0" u="none" dirty="0">
                <a:solidFill>
                  <a:srgbClr val="000000"/>
                </a:solidFill>
                <a:effectLst/>
                <a:latin typeface="白正" pitchFamily="24"/>
                <a:ea typeface="宋体" pitchFamily="24"/>
              </a:rPr>
              <a:t>，点</a:t>
            </a:r>
            <a:r>
              <a:rPr lang="en-US" altLang="zh-CN" sz="2400" b="0" i="1" u="none" dirty="0">
                <a:solidFill>
                  <a:srgbClr val="000000"/>
                </a:solidFill>
                <a:effectLst/>
                <a:latin typeface="Times New Roman" pitchFamily="24"/>
                <a:ea typeface="Times New Roman" pitchFamily="24"/>
              </a:rPr>
              <a:t>D</a:t>
            </a:r>
            <a:r>
              <a:rPr lang="zh-CN" altLang="zh-CN" sz="2400" b="0" i="0" u="none" dirty="0">
                <a:solidFill>
                  <a:srgbClr val="000000"/>
                </a:solidFill>
                <a:effectLst/>
                <a:latin typeface="白正" pitchFamily="24"/>
                <a:ea typeface="宋体" pitchFamily="24"/>
              </a:rPr>
              <a:t>是</a:t>
            </a:r>
            <a:r>
              <a:rPr lang="en-US" altLang="zh-CN" sz="2400" b="0" i="1" u="none" dirty="0">
                <a:solidFill>
                  <a:srgbClr val="000000"/>
                </a:solidFill>
                <a:effectLst/>
                <a:latin typeface="Times New Roman" pitchFamily="24"/>
                <a:ea typeface="Times New Roman" pitchFamily="24"/>
              </a:rPr>
              <a:t>BC</a:t>
            </a:r>
            <a:r>
              <a:rPr lang="zh-CN" altLang="zh-CN" sz="2400" b="0" i="0" u="none" dirty="0">
                <a:solidFill>
                  <a:srgbClr val="000000"/>
                </a:solidFill>
                <a:effectLst/>
                <a:latin typeface="白正" pitchFamily="24"/>
                <a:ea typeface="宋体" pitchFamily="24"/>
              </a:rPr>
              <a:t>边的中点，</a:t>
            </a:r>
            <a:r>
              <a:rPr lang="en-US" altLang="zh-CN" sz="2400" b="0" i="1" u="none" dirty="0">
                <a:solidFill>
                  <a:srgbClr val="000000"/>
                </a:solidFill>
                <a:effectLst/>
                <a:latin typeface="Times New Roman" pitchFamily="24"/>
                <a:ea typeface="Times New Roman" pitchFamily="24"/>
              </a:rPr>
              <a:t>AN</a:t>
            </a:r>
            <a:r>
              <a:rPr lang="zh-CN" altLang="zh-CN" sz="2400" b="0" i="0" u="none" dirty="0">
                <a:solidFill>
                  <a:srgbClr val="000000"/>
                </a:solidFill>
                <a:effectLst/>
                <a:latin typeface="白正" pitchFamily="24"/>
                <a:ea typeface="宋体" pitchFamily="24"/>
              </a:rPr>
              <a:t>是</a:t>
            </a:r>
            <a:r>
              <a:rPr lang="en-US"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CAM</a:t>
            </a:r>
            <a:r>
              <a:rPr lang="zh-CN" altLang="zh-CN" sz="2400" b="0" i="0" u="none" dirty="0">
                <a:solidFill>
                  <a:srgbClr val="000000"/>
                </a:solidFill>
                <a:effectLst/>
                <a:latin typeface="白正" pitchFamily="24"/>
                <a:ea typeface="宋体" pitchFamily="24"/>
              </a:rPr>
              <a:t>的平分线，过点</a:t>
            </a:r>
            <a:r>
              <a:rPr lang="en-US" altLang="zh-CN" sz="2400" b="0" i="1" u="none" dirty="0">
                <a:solidFill>
                  <a:srgbClr val="000000"/>
                </a:solidFill>
                <a:effectLst/>
                <a:latin typeface="Times New Roman" pitchFamily="24"/>
                <a:ea typeface="Times New Roman" pitchFamily="24"/>
              </a:rPr>
              <a:t>C</a:t>
            </a:r>
            <a:r>
              <a:rPr lang="zh-CN" altLang="zh-CN" sz="2400" b="0" i="0" u="none" dirty="0">
                <a:solidFill>
                  <a:srgbClr val="000000"/>
                </a:solidFill>
                <a:effectLst/>
                <a:latin typeface="白正" pitchFamily="24"/>
                <a:ea typeface="宋体" pitchFamily="24"/>
              </a:rPr>
              <a:t>作</a:t>
            </a:r>
            <a:r>
              <a:rPr lang="en-US" altLang="zh-CN" sz="2400" b="0" i="1" u="none" dirty="0">
                <a:solidFill>
                  <a:srgbClr val="000000"/>
                </a:solidFill>
                <a:effectLst/>
                <a:latin typeface="Times New Roman" pitchFamily="24"/>
                <a:ea typeface="Times New Roman" pitchFamily="24"/>
              </a:rPr>
              <a:t>CE</a:t>
            </a:r>
            <a:r>
              <a:rPr lang="en-US"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AN</a:t>
            </a:r>
            <a:r>
              <a:rPr lang="zh-CN" altLang="zh-CN" sz="2400" b="0" i="0" u="none" dirty="0">
                <a:solidFill>
                  <a:srgbClr val="000000"/>
                </a:solidFill>
                <a:effectLst/>
                <a:latin typeface="白正" pitchFamily="24"/>
                <a:ea typeface="宋体" pitchFamily="24"/>
              </a:rPr>
              <a:t>于点</a:t>
            </a:r>
            <a:r>
              <a:rPr lang="en-US" altLang="zh-CN" sz="2400" b="0" i="1" u="none" dirty="0">
                <a:solidFill>
                  <a:srgbClr val="000000"/>
                </a:solidFill>
                <a:effectLst/>
                <a:latin typeface="Times New Roman" pitchFamily="24"/>
                <a:ea typeface="Times New Roman" pitchFamily="24"/>
              </a:rPr>
              <a:t>E</a:t>
            </a:r>
            <a:r>
              <a:rPr lang="en-US" altLang="zh-CN" sz="2400" b="0" i="0" u="none" dirty="0">
                <a:solidFill>
                  <a:srgbClr val="000000"/>
                </a:solidFill>
                <a:effectLst/>
                <a:latin typeface="Times New Roman" pitchFamily="24"/>
                <a:ea typeface="Times New Roman" pitchFamily="24"/>
              </a:rPr>
              <a:t>.</a:t>
            </a:r>
            <a:r>
              <a:rPr lang="zh-CN" altLang="zh-CN" sz="2400" b="0" i="0" u="none" dirty="0">
                <a:solidFill>
                  <a:srgbClr val="000000"/>
                </a:solidFill>
                <a:effectLst/>
                <a:latin typeface="白正" pitchFamily="24"/>
                <a:ea typeface="宋体" pitchFamily="24"/>
              </a:rPr>
              <a:t>求证：四边形</a:t>
            </a:r>
            <a:r>
              <a:rPr lang="en-US" altLang="zh-CN" sz="2400" b="0" i="1" u="none" dirty="0">
                <a:solidFill>
                  <a:srgbClr val="000000"/>
                </a:solidFill>
                <a:effectLst/>
                <a:latin typeface="Times New Roman" pitchFamily="24"/>
                <a:ea typeface="Times New Roman" pitchFamily="24"/>
              </a:rPr>
              <a:t>ADCE</a:t>
            </a:r>
            <a:r>
              <a:rPr lang="zh-CN" altLang="zh-CN" sz="2400" b="0" i="0" u="none" dirty="0">
                <a:solidFill>
                  <a:srgbClr val="000000"/>
                </a:solidFill>
                <a:effectLst/>
                <a:latin typeface="白正" pitchFamily="24"/>
                <a:ea typeface="宋体" pitchFamily="24"/>
              </a:rPr>
              <a:t>是矩形</a:t>
            </a:r>
            <a:r>
              <a:rPr lang="en-US" altLang="zh-CN" sz="2400" b="0" i="0" u="none" dirty="0">
                <a:solidFill>
                  <a:srgbClr val="000000"/>
                </a:solidFill>
                <a:effectLst/>
                <a:latin typeface="Times New Roman" pitchFamily="24"/>
                <a:ea typeface="Times New Roman" pitchFamily="24"/>
              </a:rPr>
              <a:t>.</a:t>
            </a:r>
          </a:p>
        </p:txBody>
      </p:sp>
      <p:pic>
        <p:nvPicPr>
          <p:cNvPr id="12144" name="yt_image_12144" title="H_112.68">
            <a:extLst>
              <a:ext uri="">
                <a16:creationId xmlns="" xmlns:a14="http://schemas.microsoft.com/office/drawing/2010/main" xmlns:mc="http://schemas.openxmlformats.org/markup-compatibility/2006"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9984432" y="1997964"/>
            <a:ext cx="1392802" cy="1431036"/>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4" name="yt_shape_12146"/>
              <p:cNvSpPr txBox="1"/>
              <p:nvPr/>
            </p:nvSpPr>
            <p:spPr>
              <a:xfrm>
                <a:off x="540000" y="1794812"/>
                <a:ext cx="4704814" cy="5009448"/>
              </a:xfrm>
              <a:prstGeom prst="rect">
                <a:avLst/>
              </a:prstGeom>
            </p:spPr>
            <p:txBody>
              <a:bodyPr vert="horz" wrap="none" lIns="0" tIns="0" rIns="0" bIns="0" rtlCol="0">
                <a:spAutoFit/>
              </a:bodyPr>
              <a:lstStyle/>
              <a:p>
                <a:pPr algn="l" eaLnBrk="1" latinLnBrk="0" hangingPunct="0">
                  <a:lnSpc>
                    <a:spcPct val="110000"/>
                  </a:lnSpc>
                </a:pPr>
                <a:r>
                  <a:rPr lang="zh-CN" altLang="zh-CN" sz="2400" b="0" i="0" u="none">
                    <a:solidFill>
                      <a:srgbClr val="FF0000">
                        <a:alpha val="0"/>
                      </a:srgbClr>
                    </a:solidFill>
                    <a:effectLst/>
                    <a:latin typeface="白正" pitchFamily="24"/>
                    <a:ea typeface="楷体" pitchFamily="24"/>
                  </a:rPr>
                  <a:t>证明：</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AB</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AC</a:t>
                </a:r>
                <a:r>
                  <a:rPr lang="zh-CN" altLang="zh-CN" sz="2400" b="0" i="0" u="none">
                    <a:solidFill>
                      <a:srgbClr val="FF0000">
                        <a:alpha val="0"/>
                      </a:srgbClr>
                    </a:solidFill>
                    <a:effectLst/>
                    <a:latin typeface="白正" pitchFamily="24"/>
                    <a:ea typeface="楷体" pitchFamily="24"/>
                  </a:rPr>
                  <a:t>，</a:t>
                </a:r>
                <a:r>
                  <a:rPr lang="zh-CN" altLang="zh-CN" sz="100" b="0" i="0" u="none" spc="-100">
                    <a:noFill/>
                    <a:effectLst/>
                    <a:latin typeface="白正"/>
                    <a:ea typeface="宋体"/>
                  </a:rPr>
                  <a:t>⁠</a:t>
                </a:r>
              </a:p>
              <a:p>
                <a:pPr algn="l" eaLnBrk="1" latinLnBrk="0" hangingPunct="0">
                  <a:lnSpc>
                    <a:spcPct val="110000"/>
                  </a:lnSpc>
                </a:pPr>
                <a:r>
                  <a:rPr lang="en-US" altLang="zh-CN" sz="2400" b="0" i="1" u="none">
                    <a:solidFill>
                      <a:srgbClr val="FF0000">
                        <a:alpha val="0"/>
                      </a:srgbClr>
                    </a:solidFill>
                    <a:effectLst/>
                    <a:latin typeface="Times New Roman" pitchFamily="24"/>
                    <a:ea typeface="Times New Roman" pitchFamily="24"/>
                  </a:rPr>
                  <a:t>D</a:t>
                </a:r>
                <a:r>
                  <a:rPr lang="zh-CN" altLang="zh-CN" sz="2400" b="0" i="0" u="none">
                    <a:solidFill>
                      <a:srgbClr val="FF0000">
                        <a:alpha val="0"/>
                      </a:srgbClr>
                    </a:solidFill>
                    <a:effectLst/>
                    <a:latin typeface="白正" pitchFamily="24"/>
                    <a:ea typeface="楷体" pitchFamily="24"/>
                  </a:rPr>
                  <a:t>是</a:t>
                </a:r>
                <a:r>
                  <a:rPr lang="en-US" altLang="zh-CN" sz="2400" b="0" i="1" u="none">
                    <a:solidFill>
                      <a:srgbClr val="FF0000">
                        <a:alpha val="0"/>
                      </a:srgbClr>
                    </a:solidFill>
                    <a:effectLst/>
                    <a:latin typeface="Times New Roman" pitchFamily="24"/>
                    <a:ea typeface="Times New Roman" pitchFamily="24"/>
                  </a:rPr>
                  <a:t>BC</a:t>
                </a:r>
                <a:r>
                  <a:rPr lang="zh-CN" altLang="zh-CN" sz="2400" b="0" i="0" u="none">
                    <a:solidFill>
                      <a:srgbClr val="FF0000">
                        <a:alpha val="0"/>
                      </a:srgbClr>
                    </a:solidFill>
                    <a:effectLst/>
                    <a:latin typeface="白正" pitchFamily="24"/>
                    <a:ea typeface="楷体" pitchFamily="24"/>
                  </a:rPr>
                  <a:t>的中点，</a:t>
                </a:r>
                <a:r>
                  <a:rPr lang="zh-CN" altLang="zh-CN" sz="100" b="0" i="0" u="none" spc="-100">
                    <a:noFill/>
                    <a:effectLst/>
                    <a:latin typeface="白正"/>
                    <a:ea typeface="宋体"/>
                  </a:rPr>
                  <a:t>⁠</a:t>
                </a:r>
              </a:p>
              <a:p>
                <a:pPr algn="l" eaLnBrk="1" latinLnBrk="0" hangingPunct="0">
                  <a:lnSpc>
                    <a:spcPct val="110000"/>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BD</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CD</a:t>
                </a:r>
                <a:r>
                  <a:rPr lang="zh-CN" altLang="zh-CN" sz="2400" b="0" i="0" u="none">
                    <a:solidFill>
                      <a:srgbClr val="FF0000">
                        <a:alpha val="0"/>
                      </a:srgbClr>
                    </a:solidFill>
                    <a:effectLst/>
                    <a:latin typeface="白正" pitchFamily="24"/>
                    <a:ea typeface="楷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ADC</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90°</a:t>
                </a:r>
                <a:r>
                  <a:rPr lang="zh-CN" altLang="zh-CN" sz="2400" b="0" i="0" u="none">
                    <a:solidFill>
                      <a:srgbClr val="FF0000">
                        <a:alpha val="0"/>
                      </a:srgbClr>
                    </a:solidFill>
                    <a:effectLst/>
                    <a:latin typeface="白正" pitchFamily="24"/>
                    <a:ea typeface="楷体" pitchFamily="24"/>
                  </a:rPr>
                  <a:t>，</a:t>
                </a:r>
                <a:r>
                  <a:rPr lang="zh-CN" altLang="zh-CN" sz="100" b="0" i="0" u="none" spc="-100">
                    <a:noFill/>
                    <a:effectLst/>
                    <a:latin typeface="白正"/>
                    <a:ea typeface="宋体"/>
                  </a:rPr>
                  <a:t>⁠</a:t>
                </a:r>
              </a:p>
              <a:p>
                <a:pPr algn="l" eaLnBrk="1" latinLnBrk="0" hangingPunct="0">
                  <a:lnSpc>
                    <a:spcPct val="110000"/>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ACB</a:t>
                </a:r>
                <a:r>
                  <a:rPr lang="zh-CN" altLang="zh-CN" sz="2400" b="0" i="0" u="none">
                    <a:solidFill>
                      <a:srgbClr val="FF0000">
                        <a:alpha val="0"/>
                      </a:srgbClr>
                    </a:solidFill>
                    <a:effectLst/>
                    <a:latin typeface="白正" pitchFamily="24"/>
                    <a:ea typeface="楷体" pitchFamily="24"/>
                  </a:rPr>
                  <a:t>，</a:t>
                </a:r>
                <a:r>
                  <a:rPr lang="zh-CN" altLang="zh-CN" sz="100" b="0" i="0" u="none" spc="-100">
                    <a:noFill/>
                    <a:effectLst/>
                    <a:latin typeface="白正"/>
                    <a:ea typeface="宋体"/>
                  </a:rPr>
                  <a:t>⁠</a:t>
                </a:r>
              </a:p>
              <a:p>
                <a:pPr algn="l" eaLnBrk="1" latinLnBrk="0" hangingPunct="0">
                  <a:lnSpc>
                    <a:spcPct val="110000"/>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MAC</a:t>
                </a:r>
                <a:r>
                  <a:rPr lang="zh-CN" altLang="zh-CN" sz="2400" b="0" i="0" u="none">
                    <a:solidFill>
                      <a:srgbClr val="FF0000">
                        <a:alpha val="0"/>
                      </a:srgbClr>
                    </a:solidFill>
                    <a:effectLst/>
                    <a:latin typeface="白正" pitchFamily="24"/>
                    <a:ea typeface="楷体" pitchFamily="24"/>
                  </a:rPr>
                  <a:t>是</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ABC</a:t>
                </a:r>
                <a:r>
                  <a:rPr lang="zh-CN" altLang="zh-CN" sz="2400" b="0" i="0" u="none">
                    <a:solidFill>
                      <a:srgbClr val="FF0000">
                        <a:alpha val="0"/>
                      </a:srgbClr>
                    </a:solidFill>
                    <a:effectLst/>
                    <a:latin typeface="白正" pitchFamily="24"/>
                    <a:ea typeface="楷体" pitchFamily="24"/>
                  </a:rPr>
                  <a:t>的外角，</a:t>
                </a:r>
                <a:r>
                  <a:rPr lang="zh-CN" altLang="zh-CN" sz="100" b="0" i="0" u="none" spc="-100">
                    <a:noFill/>
                    <a:effectLst/>
                    <a:latin typeface="白正"/>
                    <a:ea typeface="宋体"/>
                  </a:rPr>
                  <a:t>⁠</a:t>
                </a:r>
              </a:p>
              <a:p>
                <a:pPr algn="l" eaLnBrk="1" latinLnBrk="0" hangingPunct="0">
                  <a:lnSpc>
                    <a:spcPct val="110000"/>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MAC</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ACB</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a:t>
                </a:r>
                <a:r>
                  <a:rPr lang="en-US" altLang="zh-CN" sz="2400" b="0" i="0" u="none">
                    <a:solidFill>
                      <a:srgbClr val="FF0000">
                        <a:alpha val="0"/>
                      </a:srgbClr>
                    </a:solidFill>
                    <a:effectLst/>
                    <a:latin typeface="Times New Roman" pitchFamily="24"/>
                    <a:ea typeface="Times New Roman" pitchFamily="24"/>
                  </a:rPr>
                  <a:t>.</a:t>
                </a:r>
                <a:r>
                  <a:rPr lang="zh-CN" altLang="zh-CN" sz="100" b="0" i="0" u="none" spc="-100">
                    <a:noFill/>
                    <a:effectLst/>
                    <a:latin typeface="白正"/>
                    <a:ea typeface="宋体"/>
                  </a:rPr>
                  <a:t>⁠</a:t>
                </a:r>
              </a:p>
              <a:p>
                <a:pPr algn="l" eaLnBrk="1" latinLnBrk="0" hangingPunct="0">
                  <a:lnSpc>
                    <a:spcPct val="110000"/>
                  </a:lnSpc>
                </a:pPr>
                <a:r>
                  <a:rPr lang="zh-CN" altLang="zh-CN" sz="2400" b="0" i="0" u="none">
                    <a:solidFill>
                      <a:srgbClr val="FF0000">
                        <a:alpha val="0"/>
                      </a:srgbClr>
                    </a:solidFill>
                    <a:effectLst/>
                    <a:latin typeface="白正" pitchFamily="24"/>
                    <a:ea typeface="楷体" pitchFamily="24"/>
                  </a:rPr>
                  <a:t>又</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AN</a:t>
                </a:r>
                <a:r>
                  <a:rPr lang="zh-CN" altLang="zh-CN" sz="2400" b="0" i="0" u="none">
                    <a:solidFill>
                      <a:srgbClr val="FF0000">
                        <a:alpha val="0"/>
                      </a:srgbClr>
                    </a:solidFill>
                    <a:effectLst/>
                    <a:latin typeface="白正" pitchFamily="24"/>
                    <a:ea typeface="楷体" pitchFamily="24"/>
                  </a:rPr>
                  <a:t>平分</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MAC</a:t>
                </a:r>
                <a:r>
                  <a:rPr lang="zh-CN" altLang="zh-CN" sz="2400" b="0" i="0" u="none">
                    <a:solidFill>
                      <a:srgbClr val="FF0000">
                        <a:alpha val="0"/>
                      </a:srgbClr>
                    </a:solidFill>
                    <a:effectLst/>
                    <a:latin typeface="白正" pitchFamily="24"/>
                    <a:ea typeface="楷体" pitchFamily="24"/>
                  </a:rPr>
                  <a:t>，</a:t>
                </a:r>
                <a:r>
                  <a:rPr lang="zh-CN" altLang="zh-CN" sz="100" b="0" i="0" u="none" spc="-100">
                    <a:noFill/>
                    <a:effectLst/>
                    <a:latin typeface="白正"/>
                    <a:ea typeface="宋体"/>
                  </a:rPr>
                  <a:t>⁠</a:t>
                </a:r>
              </a:p>
              <a:p>
                <a:pPr algn="l" eaLnBrk="1" latinLnBrk="0" hangingPunct="0">
                  <a:lnSpc>
                    <a:spcPct val="110000"/>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MAN</a:t>
                </a:r>
                <a:r>
                  <a:rPr lang="zh-CN" altLang="zh-CN" sz="2400" b="0" i="0" u="none">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MAC</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a:t>
                </a:r>
                <a:r>
                  <a:rPr lang="zh-CN" altLang="zh-CN" sz="2400" b="0" i="0" u="none">
                    <a:solidFill>
                      <a:srgbClr val="FF0000">
                        <a:alpha val="0"/>
                      </a:srgbClr>
                    </a:solidFill>
                    <a:effectLst/>
                    <a:latin typeface="白正" pitchFamily="24"/>
                    <a:ea typeface="楷体" pitchFamily="24"/>
                  </a:rPr>
                  <a:t>，</a:t>
                </a:r>
                <a:r>
                  <a:rPr lang="zh-CN" altLang="zh-CN" sz="100" b="0" i="0" u="none" spc="-100">
                    <a:noFill/>
                    <a:effectLst/>
                    <a:latin typeface="白正"/>
                    <a:ea typeface="宋体"/>
                  </a:rPr>
                  <a:t>⁠</a:t>
                </a:r>
              </a:p>
              <a:p>
                <a:pPr algn="l" eaLnBrk="1" latinLnBrk="0" hangingPunct="0">
                  <a:lnSpc>
                    <a:spcPct val="110000"/>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AE</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BC</a:t>
                </a:r>
                <a:r>
                  <a:rPr lang="zh-CN" altLang="zh-CN" sz="2400" b="0" i="0" u="none">
                    <a:solidFill>
                      <a:srgbClr val="FF0000">
                        <a:alpha val="0"/>
                      </a:srgbClr>
                    </a:solidFill>
                    <a:effectLst/>
                    <a:latin typeface="白正" pitchFamily="24"/>
                    <a:ea typeface="楷体" pitchFamily="24"/>
                  </a:rPr>
                  <a:t>，</a:t>
                </a:r>
                <a:r>
                  <a:rPr lang="zh-CN" altLang="zh-CN" sz="100" b="0" i="0" u="none" spc="-100">
                    <a:noFill/>
                    <a:effectLst/>
                    <a:latin typeface="白正"/>
                    <a:ea typeface="宋体"/>
                  </a:rPr>
                  <a:t>⁠</a:t>
                </a:r>
              </a:p>
              <a:p>
                <a:pPr algn="l" eaLnBrk="1" latinLnBrk="0" hangingPunct="0">
                  <a:lnSpc>
                    <a:spcPct val="110000"/>
                  </a:lnSpc>
                </a:pPr>
                <a:r>
                  <a:rPr lang="zh-CN" altLang="zh-CN" sz="2400" b="0" i="0" u="none">
                    <a:solidFill>
                      <a:srgbClr val="FF0000">
                        <a:alpha val="0"/>
                      </a:srgbClr>
                    </a:solidFill>
                    <a:effectLst/>
                    <a:latin typeface="白正" pitchFamily="24"/>
                    <a:ea typeface="楷体" pitchFamily="24"/>
                  </a:rPr>
                  <a:t>又</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CE</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AN</a:t>
                </a:r>
                <a:r>
                  <a:rPr lang="zh-CN" altLang="zh-CN" sz="2400" b="0" i="0" u="none">
                    <a:solidFill>
                      <a:srgbClr val="FF0000">
                        <a:alpha val="0"/>
                      </a:srgbClr>
                    </a:solidFill>
                    <a:effectLst/>
                    <a:latin typeface="白正" pitchFamily="24"/>
                    <a:ea typeface="楷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CE</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BC</a:t>
                </a:r>
                <a:r>
                  <a:rPr lang="en-US" altLang="zh-CN" sz="2400" b="0" i="0" u="none">
                    <a:solidFill>
                      <a:srgbClr val="FF0000">
                        <a:alpha val="0"/>
                      </a:srgbClr>
                    </a:solidFill>
                    <a:effectLst/>
                    <a:latin typeface="Times New Roman" pitchFamily="24"/>
                    <a:ea typeface="Times New Roman" pitchFamily="24"/>
                  </a:rPr>
                  <a:t>.</a:t>
                </a:r>
                <a:r>
                  <a:rPr lang="zh-CN" altLang="zh-CN" sz="100" b="0" i="0" u="none" spc="-100">
                    <a:noFill/>
                    <a:effectLst/>
                    <a:latin typeface="白正"/>
                    <a:ea typeface="宋体"/>
                  </a:rPr>
                  <a:t>⁠</a:t>
                </a:r>
              </a:p>
              <a:p>
                <a:pPr algn="l" eaLnBrk="1" latinLnBrk="0" hangingPunct="0">
                  <a:lnSpc>
                    <a:spcPct val="110000"/>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DCE</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AEC</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ADC</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90°</a:t>
                </a:r>
                <a:r>
                  <a:rPr lang="zh-CN" altLang="zh-CN" sz="2400" b="0" i="0" u="none">
                    <a:solidFill>
                      <a:srgbClr val="FF0000">
                        <a:alpha val="0"/>
                      </a:srgbClr>
                    </a:solidFill>
                    <a:effectLst/>
                    <a:latin typeface="白正" pitchFamily="24"/>
                    <a:ea typeface="楷体" pitchFamily="24"/>
                  </a:rPr>
                  <a:t>，</a:t>
                </a:r>
                <a:r>
                  <a:rPr lang="zh-CN" altLang="zh-CN" sz="100" b="0" i="0" u="none" spc="-100">
                    <a:noFill/>
                    <a:effectLst/>
                    <a:latin typeface="白正"/>
                    <a:ea typeface="宋体"/>
                  </a:rPr>
                  <a:t>⁠</a:t>
                </a:r>
              </a:p>
              <a:p>
                <a:pPr algn="l" eaLnBrk="1" latinLnBrk="0" hangingPunct="0">
                  <a:lnSpc>
                    <a:spcPct val="110000"/>
                  </a:lnSpc>
                </a:pP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四边形</a:t>
                </a:r>
                <a:r>
                  <a:rPr lang="en-US" altLang="zh-CN" sz="2400" b="0" i="1" u="none">
                    <a:solidFill>
                      <a:srgbClr val="FF0000">
                        <a:alpha val="0"/>
                      </a:srgbClr>
                    </a:solidFill>
                    <a:effectLst/>
                    <a:latin typeface="Times New Roman" pitchFamily="24"/>
                    <a:ea typeface="Times New Roman" pitchFamily="24"/>
                  </a:rPr>
                  <a:t>ADCE</a:t>
                </a:r>
                <a:r>
                  <a:rPr lang="zh-CN" altLang="zh-CN" sz="2400" b="0" i="0" u="none">
                    <a:solidFill>
                      <a:srgbClr val="FF0000">
                        <a:alpha val="0"/>
                      </a:srgbClr>
                    </a:solidFill>
                    <a:effectLst/>
                    <a:latin typeface="白正" pitchFamily="24"/>
                    <a:ea typeface="楷体" pitchFamily="24"/>
                  </a:rPr>
                  <a:t>是矩形</a:t>
                </a:r>
                <a:r>
                  <a:rPr lang="en-US" altLang="zh-CN" sz="2400" b="0" i="0" u="none">
                    <a:solidFill>
                      <a:srgbClr val="FF0000">
                        <a:alpha val="0"/>
                      </a:srgbClr>
                    </a:solidFill>
                    <a:effectLst/>
                    <a:latin typeface="Times New Roman" pitchFamily="24"/>
                    <a:ea typeface="Times New Roman" pitchFamily="24"/>
                  </a:rPr>
                  <a:t>.</a:t>
                </a:r>
                <a:r>
                  <a:rPr lang="zh-CN" altLang="zh-CN" sz="100" b="0" i="0" u="none" spc="-100">
                    <a:noFill/>
                    <a:effectLst/>
                    <a:latin typeface="白正"/>
                    <a:ea typeface="宋体"/>
                  </a:rPr>
                  <a:t>⁠</a:t>
                </a:r>
              </a:p>
            </p:txBody>
          </p:sp>
        </mc:Choice>
        <mc:Fallback xmlns="">
          <p:sp>
            <p:nvSpPr>
              <p:cNvPr id="4" name="yt_shape_12146"/>
              <p:cNvSpPr txBox="1">
                <a:spLocks noRot="1" noChangeAspect="1" noMove="1" noResize="1" noEditPoints="1" noAdjustHandles="1" noChangeArrowheads="1" noChangeShapeType="1" noTextEdit="1"/>
              </p:cNvSpPr>
              <p:nvPr/>
            </p:nvSpPr>
            <p:spPr>
              <a:xfrm>
                <a:off x="540000" y="1794812"/>
                <a:ext cx="4704814" cy="5009448"/>
              </a:xfrm>
              <a:prstGeom prst="rect">
                <a:avLst/>
              </a:prstGeom>
              <a:blipFill>
                <a:blip r:embed="rId3"/>
                <a:stretch>
                  <a:fillRect l="-4021" t="-2068" r="-2983" b="-2920"/>
                </a:stretch>
              </a:blipFill>
            </p:spPr>
            <p:txBody>
              <a:bodyPr/>
              <a:lstStyle/>
              <a:p>
                <a:r>
                  <a:rPr lang="zh-CN" altLang="en-US">
                    <a:noFill/>
                  </a:rPr>
                  <a:t> </a:t>
                </a:r>
              </a:p>
            </p:txBody>
          </p:sp>
        </mc:Fallback>
      </mc:AlternateContent>
      <p:sp>
        <p:nvSpPr>
          <p:cNvPr id="5" name="文本框 4">
            <a:extLst>
              <a:ext uri="{FF2B5EF4-FFF2-40B4-BE49-F238E27FC236}">
                <a16:creationId xmlns:a16="http://schemas.microsoft.com/office/drawing/2014/main" id="{54C9E210-9C1D-2106-F5FA-2EF51A410A10}"/>
              </a:ext>
            </a:extLst>
          </p:cNvPr>
          <p:cNvSpPr txBox="1"/>
          <p:nvPr/>
        </p:nvSpPr>
        <p:spPr>
          <a:xfrm>
            <a:off x="449989" y="1748006"/>
            <a:ext cx="2769299" cy="569100"/>
          </a:xfrm>
          <a:prstGeom prst="rect">
            <a:avLst/>
          </a:prstGeom>
          <a:noFill/>
        </p:spPr>
        <p:txBody>
          <a:bodyPr vert="horz" wrap="none" rtlCol="0">
            <a:noAutofit/>
          </a:bodyPr>
          <a:lstStyle/>
          <a:p>
            <a:pPr>
              <a:lnSpc>
                <a:spcPct val="110000"/>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证明：</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AC</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6" name="文本框 5">
            <a:extLst>
              <a:ext uri="{FF2B5EF4-FFF2-40B4-BE49-F238E27FC236}">
                <a16:creationId xmlns:a16="http://schemas.microsoft.com/office/drawing/2014/main" id="{9CE1289F-761E-228B-E1A4-D4DA4752F286}"/>
              </a:ext>
            </a:extLst>
          </p:cNvPr>
          <p:cNvSpPr txBox="1"/>
          <p:nvPr/>
        </p:nvSpPr>
        <p:spPr>
          <a:xfrm>
            <a:off x="2975701" y="1759807"/>
            <a:ext cx="2313686" cy="569100"/>
          </a:xfrm>
          <a:prstGeom prst="rect">
            <a:avLst/>
          </a:prstGeom>
          <a:noFill/>
        </p:spPr>
        <p:txBody>
          <a:bodyPr vert="horz" wrap="none" rtlCol="0">
            <a:noAutofit/>
          </a:bodyPr>
          <a:lstStyle/>
          <a:p>
            <a:pPr>
              <a:lnSpc>
                <a:spcPct val="110000"/>
              </a:lnSpc>
            </a:pP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D</a:t>
            </a: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cs typeface="+mn-cs"/>
              </a:rPr>
              <a:t>是</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BC</a:t>
            </a: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cs typeface="+mn-cs"/>
              </a:rPr>
              <a:t>的中点，</a:t>
            </a:r>
            <a:endParaRPr lang="zh-CN" altLang="en-US" dirty="0">
              <a:solidFill>
                <a:srgbClr val="FF0000"/>
              </a:solidFill>
            </a:endParaRPr>
          </a:p>
        </p:txBody>
      </p:sp>
      <p:sp>
        <p:nvSpPr>
          <p:cNvPr id="7" name="文本框 6">
            <a:extLst>
              <a:ext uri="{FF2B5EF4-FFF2-40B4-BE49-F238E27FC236}">
                <a16:creationId xmlns:a16="http://schemas.microsoft.com/office/drawing/2014/main" id="{86C166BD-1044-A509-E037-DE6F510B1850}"/>
              </a:ext>
            </a:extLst>
          </p:cNvPr>
          <p:cNvSpPr txBox="1"/>
          <p:nvPr/>
        </p:nvSpPr>
        <p:spPr>
          <a:xfrm>
            <a:off x="449989" y="2176688"/>
            <a:ext cx="3875786" cy="569100"/>
          </a:xfrm>
          <a:prstGeom prst="rect">
            <a:avLst/>
          </a:prstGeom>
          <a:noFill/>
        </p:spPr>
        <p:txBody>
          <a:bodyPr vert="horz" wrap="none" rtlCol="0">
            <a:noAutofit/>
          </a:bodyPr>
          <a:lstStyle/>
          <a:p>
            <a:pPr>
              <a:lnSpc>
                <a:spcPct val="110000"/>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BD</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CD</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ADC</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90°</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8" name="文本框 7">
            <a:extLst>
              <a:ext uri="{FF2B5EF4-FFF2-40B4-BE49-F238E27FC236}">
                <a16:creationId xmlns:a16="http://schemas.microsoft.com/office/drawing/2014/main" id="{22C04A83-15C2-ECB2-2DA0-B80886228A28}"/>
              </a:ext>
            </a:extLst>
          </p:cNvPr>
          <p:cNvSpPr txBox="1"/>
          <p:nvPr/>
        </p:nvSpPr>
        <p:spPr>
          <a:xfrm>
            <a:off x="449989" y="2605370"/>
            <a:ext cx="2159699" cy="569100"/>
          </a:xfrm>
          <a:prstGeom prst="rect">
            <a:avLst/>
          </a:prstGeom>
          <a:noFill/>
        </p:spPr>
        <p:txBody>
          <a:bodyPr vert="horz" wrap="none" rtlCol="0">
            <a:noAutofit/>
          </a:bodyPr>
          <a:lstStyle/>
          <a:p>
            <a:pPr>
              <a:lnSpc>
                <a:spcPct val="110000"/>
              </a:lnSpc>
            </a:pP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B</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ACB</a:t>
            </a: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cs typeface="+mn-cs"/>
              </a:rPr>
              <a:t>，</a:t>
            </a:r>
            <a:endParaRPr lang="zh-CN" altLang="en-US" dirty="0">
              <a:solidFill>
                <a:srgbClr val="FF0000"/>
              </a:solidFill>
            </a:endParaRPr>
          </a:p>
        </p:txBody>
      </p:sp>
      <p:sp>
        <p:nvSpPr>
          <p:cNvPr id="9" name="文本框 8">
            <a:extLst>
              <a:ext uri="{FF2B5EF4-FFF2-40B4-BE49-F238E27FC236}">
                <a16:creationId xmlns:a16="http://schemas.microsoft.com/office/drawing/2014/main" id="{A0774CC9-A3CA-DA3E-D10D-6FE44F03D656}"/>
              </a:ext>
            </a:extLst>
          </p:cNvPr>
          <p:cNvSpPr txBox="1"/>
          <p:nvPr/>
        </p:nvSpPr>
        <p:spPr>
          <a:xfrm>
            <a:off x="449989" y="3045204"/>
            <a:ext cx="3836098" cy="569100"/>
          </a:xfrm>
          <a:prstGeom prst="rect">
            <a:avLst/>
          </a:prstGeom>
          <a:noFill/>
        </p:spPr>
        <p:txBody>
          <a:bodyPr vert="horz" wrap="none" rtlCol="0">
            <a:noAutofit/>
          </a:bodyPr>
          <a:lstStyle/>
          <a:p>
            <a:pPr>
              <a:lnSpc>
                <a:spcPct val="110000"/>
              </a:lnSpc>
            </a:pP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MAC</a:t>
            </a: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cs typeface="+mn-cs"/>
              </a:rPr>
              <a:t>是</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ABC</a:t>
            </a: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cs typeface="+mn-cs"/>
              </a:rPr>
              <a:t>的外角，</a:t>
            </a:r>
            <a:endParaRPr lang="zh-CN" altLang="en-US" dirty="0">
              <a:solidFill>
                <a:srgbClr val="FF0000"/>
              </a:solidFill>
            </a:endParaRPr>
          </a:p>
        </p:txBody>
      </p:sp>
      <p:sp>
        <p:nvSpPr>
          <p:cNvPr id="10" name="文本框 9">
            <a:extLst>
              <a:ext uri="{FF2B5EF4-FFF2-40B4-BE49-F238E27FC236}">
                <a16:creationId xmlns:a16="http://schemas.microsoft.com/office/drawing/2014/main" id="{29E71A67-A7D9-5E44-2F2B-9009F867E142}"/>
              </a:ext>
            </a:extLst>
          </p:cNvPr>
          <p:cNvSpPr txBox="1"/>
          <p:nvPr/>
        </p:nvSpPr>
        <p:spPr>
          <a:xfrm>
            <a:off x="449989" y="3473886"/>
            <a:ext cx="4436173" cy="569100"/>
          </a:xfrm>
          <a:prstGeom prst="rect">
            <a:avLst/>
          </a:prstGeom>
          <a:noFill/>
        </p:spPr>
        <p:txBody>
          <a:bodyPr vert="horz" wrap="none" rtlCol="0">
            <a:noAutofit/>
          </a:bodyPr>
          <a:lstStyle/>
          <a:p>
            <a:pPr>
              <a:lnSpc>
                <a:spcPct val="110000"/>
              </a:lnSpc>
            </a:pP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MAC</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B</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ACB</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2</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B</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a:t>
            </a:r>
            <a:endParaRPr lang="zh-CN" altLang="en-US" dirty="0">
              <a:solidFill>
                <a:srgbClr val="FF0000"/>
              </a:solidFill>
            </a:endParaRPr>
          </a:p>
        </p:txBody>
      </p:sp>
      <p:sp>
        <p:nvSpPr>
          <p:cNvPr id="11" name="文本框 10">
            <a:extLst>
              <a:ext uri="{FF2B5EF4-FFF2-40B4-BE49-F238E27FC236}">
                <a16:creationId xmlns:a16="http://schemas.microsoft.com/office/drawing/2014/main" id="{9DAB26B0-437F-F046-5190-42028CCE1502}"/>
              </a:ext>
            </a:extLst>
          </p:cNvPr>
          <p:cNvSpPr txBox="1"/>
          <p:nvPr/>
        </p:nvSpPr>
        <p:spPr>
          <a:xfrm>
            <a:off x="449989" y="3932976"/>
            <a:ext cx="3040761" cy="569100"/>
          </a:xfrm>
          <a:prstGeom prst="rect">
            <a:avLst/>
          </a:prstGeom>
          <a:noFill/>
        </p:spPr>
        <p:txBody>
          <a:bodyPr vert="horz" wrap="none" rtlCol="0">
            <a:noAutofit/>
          </a:bodyPr>
          <a:lstStyle/>
          <a:p>
            <a:pPr>
              <a:lnSpc>
                <a:spcPct val="110000"/>
              </a:lnSpc>
            </a:pP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cs typeface="+mn-cs"/>
              </a:rPr>
              <a:t>又</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AN</a:t>
            </a: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cs typeface="+mn-cs"/>
              </a:rPr>
              <a:t>平分</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MAC</a:t>
            </a: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cs typeface="+mn-cs"/>
              </a:rPr>
              <a:t>，</a:t>
            </a:r>
            <a:endParaRPr lang="zh-CN" altLang="en-US" dirty="0">
              <a:solidFill>
                <a:srgbClr val="FF0000"/>
              </a:solidFill>
            </a:endParaRPr>
          </a:p>
        </p:txBody>
      </p:sp>
      <mc:AlternateContent xmlns:mc="http://schemas.openxmlformats.org/markup-compatibility/2006" xmlns:a14="http://schemas.microsoft.com/office/drawing/2010/main">
        <mc:Choice Requires="a14">
          <p:sp>
            <p:nvSpPr>
              <p:cNvPr id="12" name="文本框 11">
                <a:extLst>
                  <a:ext uri="{FF2B5EF4-FFF2-40B4-BE49-F238E27FC236}">
                    <a16:creationId xmlns:a16="http://schemas.microsoft.com/office/drawing/2014/main" id="{1136F6C7-50E0-DEFB-6D75-DD65F3E7F09A}"/>
                  </a:ext>
                </a:extLst>
              </p:cNvPr>
              <p:cNvSpPr txBox="1"/>
              <p:nvPr/>
            </p:nvSpPr>
            <p:spPr>
              <a:xfrm>
                <a:off x="449989" y="4217526"/>
                <a:ext cx="3913886" cy="765061"/>
              </a:xfrm>
              <a:prstGeom prst="rect">
                <a:avLst/>
              </a:prstGeom>
              <a:noFill/>
            </p:spPr>
            <p:txBody>
              <a:bodyPr vert="horz" wrap="none" rtlCol="0" anchor="ctr">
                <a:noAutofit/>
              </a:bodyPr>
              <a:lstStyle/>
              <a:p>
                <a:pPr>
                  <a:lnSpc>
                    <a:spcPct val="110000"/>
                  </a:lnSpc>
                </a:pP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rPr>
                  <a:t>MAN</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rPr>
                  <a:t>MAC</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rPr>
                  <a:t>B</a:t>
                </a: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rPr>
                  <a:t>，</a:t>
                </a:r>
                <a:endParaRPr lang="zh-CN" altLang="en-US" dirty="0">
                  <a:solidFill>
                    <a:srgbClr val="FF0000"/>
                  </a:solidFill>
                </a:endParaRPr>
              </a:p>
            </p:txBody>
          </p:sp>
        </mc:Choice>
        <mc:Fallback xmlns="">
          <p:sp>
            <p:nvSpPr>
              <p:cNvPr id="12" name="文本框 11">
                <a:extLst>
                  <a:ext uri="{FF2B5EF4-FFF2-40B4-BE49-F238E27FC236}">
                    <a16:creationId xmlns:a16="http://schemas.microsoft.com/office/drawing/2014/main" id="{1136F6C7-50E0-DEFB-6D75-DD65F3E7F09A}"/>
                  </a:ext>
                </a:extLst>
              </p:cNvPr>
              <p:cNvSpPr txBox="1">
                <a:spLocks noRot="1" noChangeAspect="1" noMove="1" noResize="1" noEditPoints="1" noAdjustHandles="1" noChangeArrowheads="1" noChangeShapeType="1" noTextEdit="1"/>
              </p:cNvSpPr>
              <p:nvPr/>
            </p:nvSpPr>
            <p:spPr>
              <a:xfrm>
                <a:off x="449989" y="4217526"/>
                <a:ext cx="3913886" cy="765061"/>
              </a:xfrm>
              <a:prstGeom prst="rect">
                <a:avLst/>
              </a:prstGeom>
              <a:blipFill>
                <a:blip r:embed="rId4"/>
                <a:stretch>
                  <a:fillRect l="-2492" r="-2648" b="-1600"/>
                </a:stretch>
              </a:blipFill>
            </p:spPr>
            <p:txBody>
              <a:bodyPr/>
              <a:lstStyle/>
              <a:p>
                <a:r>
                  <a:rPr lang="zh-CN" altLang="en-US">
                    <a:noFill/>
                  </a:rPr>
                  <a:t> </a:t>
                </a:r>
              </a:p>
            </p:txBody>
          </p:sp>
        </mc:Fallback>
      </mc:AlternateContent>
      <p:sp>
        <p:nvSpPr>
          <p:cNvPr id="13" name="文本框 12">
            <a:extLst>
              <a:ext uri="{FF2B5EF4-FFF2-40B4-BE49-F238E27FC236}">
                <a16:creationId xmlns:a16="http://schemas.microsoft.com/office/drawing/2014/main" id="{EF47AC23-8101-90D7-915D-E3EA49B32B5A}"/>
              </a:ext>
            </a:extLst>
          </p:cNvPr>
          <p:cNvSpPr txBox="1"/>
          <p:nvPr/>
        </p:nvSpPr>
        <p:spPr>
          <a:xfrm>
            <a:off x="449989" y="4855076"/>
            <a:ext cx="1854899" cy="569100"/>
          </a:xfrm>
          <a:prstGeom prst="rect">
            <a:avLst/>
          </a:prstGeom>
          <a:noFill/>
        </p:spPr>
        <p:txBody>
          <a:bodyPr vert="horz" wrap="none" rtlCol="0">
            <a:noAutofit/>
          </a:bodyPr>
          <a:lstStyle/>
          <a:p>
            <a:pPr>
              <a:lnSpc>
                <a:spcPct val="110000"/>
              </a:lnSpc>
            </a:pP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AE</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BC</a:t>
            </a: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cs typeface="+mn-cs"/>
              </a:rPr>
              <a:t>，</a:t>
            </a:r>
            <a:endParaRPr lang="zh-CN" altLang="en-US" dirty="0">
              <a:solidFill>
                <a:srgbClr val="FF0000"/>
              </a:solidFill>
            </a:endParaRPr>
          </a:p>
        </p:txBody>
      </p:sp>
      <p:sp>
        <p:nvSpPr>
          <p:cNvPr id="14" name="文本框 13">
            <a:extLst>
              <a:ext uri="{FF2B5EF4-FFF2-40B4-BE49-F238E27FC236}">
                <a16:creationId xmlns:a16="http://schemas.microsoft.com/office/drawing/2014/main" id="{F67F12DD-BB6A-9695-8DBE-3124E4B35CF1}"/>
              </a:ext>
            </a:extLst>
          </p:cNvPr>
          <p:cNvSpPr txBox="1"/>
          <p:nvPr/>
        </p:nvSpPr>
        <p:spPr>
          <a:xfrm>
            <a:off x="449989" y="5340195"/>
            <a:ext cx="3640836" cy="569100"/>
          </a:xfrm>
          <a:prstGeom prst="rect">
            <a:avLst/>
          </a:prstGeom>
          <a:noFill/>
        </p:spPr>
        <p:txBody>
          <a:bodyPr vert="horz" wrap="none" rtlCol="0">
            <a:noAutofit/>
          </a:bodyPr>
          <a:lstStyle/>
          <a:p>
            <a:pPr>
              <a:lnSpc>
                <a:spcPct val="110000"/>
              </a:lnSpc>
            </a:pP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cs typeface="+mn-cs"/>
              </a:rPr>
              <a:t>又</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CE</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AN</a:t>
            </a: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cs typeface="+mn-cs"/>
              </a:rPr>
              <a:t>，</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CE</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BC</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a:t>
            </a:r>
            <a:endParaRPr lang="zh-CN" altLang="en-US" dirty="0">
              <a:solidFill>
                <a:srgbClr val="FF0000"/>
              </a:solidFill>
            </a:endParaRPr>
          </a:p>
        </p:txBody>
      </p:sp>
      <p:sp>
        <p:nvSpPr>
          <p:cNvPr id="15" name="文本框 14">
            <a:extLst>
              <a:ext uri="{FF2B5EF4-FFF2-40B4-BE49-F238E27FC236}">
                <a16:creationId xmlns:a16="http://schemas.microsoft.com/office/drawing/2014/main" id="{E1EF528D-182A-C796-3DDC-5A4B97B1D03A}"/>
              </a:ext>
            </a:extLst>
          </p:cNvPr>
          <p:cNvSpPr txBox="1"/>
          <p:nvPr/>
        </p:nvSpPr>
        <p:spPr>
          <a:xfrm>
            <a:off x="449989" y="5809783"/>
            <a:ext cx="4839398" cy="569100"/>
          </a:xfrm>
          <a:prstGeom prst="rect">
            <a:avLst/>
          </a:prstGeom>
          <a:noFill/>
        </p:spPr>
        <p:txBody>
          <a:bodyPr vert="horz" wrap="none" rtlCol="0">
            <a:noAutofit/>
          </a:bodyPr>
          <a:lstStyle/>
          <a:p>
            <a:pPr>
              <a:lnSpc>
                <a:spcPct val="110000"/>
              </a:lnSpc>
            </a:pP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DCE</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AEC</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ADC</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90°</a:t>
            </a: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cs typeface="+mn-cs"/>
              </a:rPr>
              <a:t>，</a:t>
            </a:r>
            <a:endParaRPr lang="zh-CN" altLang="en-US" dirty="0">
              <a:solidFill>
                <a:srgbClr val="FF0000"/>
              </a:solidFill>
            </a:endParaRPr>
          </a:p>
        </p:txBody>
      </p:sp>
      <p:sp>
        <p:nvSpPr>
          <p:cNvPr id="16" name="文本框 15">
            <a:extLst>
              <a:ext uri="{FF2B5EF4-FFF2-40B4-BE49-F238E27FC236}">
                <a16:creationId xmlns:a16="http://schemas.microsoft.com/office/drawing/2014/main" id="{3E7A9A65-2AFF-0DCF-4E30-4A1760762552}"/>
              </a:ext>
            </a:extLst>
          </p:cNvPr>
          <p:cNvSpPr txBox="1"/>
          <p:nvPr/>
        </p:nvSpPr>
        <p:spPr>
          <a:xfrm>
            <a:off x="449989" y="6270279"/>
            <a:ext cx="3185224" cy="517983"/>
          </a:xfrm>
          <a:prstGeom prst="rect">
            <a:avLst/>
          </a:prstGeom>
          <a:noFill/>
        </p:spPr>
        <p:txBody>
          <a:bodyPr vert="horz" wrap="none" rtlCol="0">
            <a:noAutofit/>
          </a:bodyPr>
          <a:lstStyle/>
          <a:p>
            <a:pPr>
              <a:lnSpc>
                <a:spcPct val="110000"/>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四边形</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ADCE</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是矩形</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blinds(horizontal)">
                                      <p:cBhvr>
                                        <p:cTn id="10" dur="5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blinds(horizontal)">
                                      <p:cBhvr>
                                        <p:cTn id="15" dur="500"/>
                                        <p:tgtEl>
                                          <p:spTgt spid="7">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8">
                                            <p:txEl>
                                              <p:pRg st="0" end="0"/>
                                            </p:txEl>
                                          </p:spTgt>
                                        </p:tgtEl>
                                        <p:attrNameLst>
                                          <p:attrName>style.visibility</p:attrName>
                                        </p:attrNameLst>
                                      </p:cBhvr>
                                      <p:to>
                                        <p:strVal val="visible"/>
                                      </p:to>
                                    </p:set>
                                    <p:animEffect transition="in" filter="blinds(horizontal)">
                                      <p:cBhvr>
                                        <p:cTn id="20" dur="500"/>
                                        <p:tgtEl>
                                          <p:spTgt spid="8">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9">
                                            <p:txEl>
                                              <p:pRg st="0" end="0"/>
                                            </p:txEl>
                                          </p:spTgt>
                                        </p:tgtEl>
                                        <p:attrNameLst>
                                          <p:attrName>style.visibility</p:attrName>
                                        </p:attrNameLst>
                                      </p:cBhvr>
                                      <p:to>
                                        <p:strVal val="visible"/>
                                      </p:to>
                                    </p:set>
                                    <p:animEffect transition="in" filter="blinds(horizontal)">
                                      <p:cBhvr>
                                        <p:cTn id="25" dur="500"/>
                                        <p:tgtEl>
                                          <p:spTgt spid="9">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0">
                                            <p:txEl>
                                              <p:pRg st="0" end="0"/>
                                            </p:txEl>
                                          </p:spTgt>
                                        </p:tgtEl>
                                        <p:attrNameLst>
                                          <p:attrName>style.visibility</p:attrName>
                                        </p:attrNameLst>
                                      </p:cBhvr>
                                      <p:to>
                                        <p:strVal val="visible"/>
                                      </p:to>
                                    </p:set>
                                    <p:animEffect transition="in" filter="blinds(horizontal)">
                                      <p:cBhvr>
                                        <p:cTn id="30" dur="500"/>
                                        <p:tgtEl>
                                          <p:spTgt spid="10">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11">
                                            <p:txEl>
                                              <p:pRg st="0" end="0"/>
                                            </p:txEl>
                                          </p:spTgt>
                                        </p:tgtEl>
                                        <p:attrNameLst>
                                          <p:attrName>style.visibility</p:attrName>
                                        </p:attrNameLst>
                                      </p:cBhvr>
                                      <p:to>
                                        <p:strVal val="visible"/>
                                      </p:to>
                                    </p:set>
                                    <p:animEffect transition="in" filter="blinds(horizontal)">
                                      <p:cBhvr>
                                        <p:cTn id="35" dur="500"/>
                                        <p:tgtEl>
                                          <p:spTgt spid="11">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12">
                                            <p:txEl>
                                              <p:pRg st="0" end="0"/>
                                            </p:txEl>
                                          </p:spTgt>
                                        </p:tgtEl>
                                        <p:attrNameLst>
                                          <p:attrName>style.visibility</p:attrName>
                                        </p:attrNameLst>
                                      </p:cBhvr>
                                      <p:to>
                                        <p:strVal val="visible"/>
                                      </p:to>
                                    </p:set>
                                    <p:animEffect transition="in" filter="blinds(horizontal)">
                                      <p:cBhvr>
                                        <p:cTn id="40" dur="500"/>
                                        <p:tgtEl>
                                          <p:spTgt spid="12">
                                            <p:txEl>
                                              <p:pRg st="0" end="0"/>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13">
                                            <p:txEl>
                                              <p:pRg st="0" end="0"/>
                                            </p:txEl>
                                          </p:spTgt>
                                        </p:tgtEl>
                                        <p:attrNameLst>
                                          <p:attrName>style.visibility</p:attrName>
                                        </p:attrNameLst>
                                      </p:cBhvr>
                                      <p:to>
                                        <p:strVal val="visible"/>
                                      </p:to>
                                    </p:set>
                                    <p:animEffect transition="in" filter="blinds(horizontal)">
                                      <p:cBhvr>
                                        <p:cTn id="45" dur="500"/>
                                        <p:tgtEl>
                                          <p:spTgt spid="13">
                                            <p:txEl>
                                              <p:pRg st="0" end="0"/>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14">
                                            <p:txEl>
                                              <p:pRg st="0" end="0"/>
                                            </p:txEl>
                                          </p:spTgt>
                                        </p:tgtEl>
                                        <p:attrNameLst>
                                          <p:attrName>style.visibility</p:attrName>
                                        </p:attrNameLst>
                                      </p:cBhvr>
                                      <p:to>
                                        <p:strVal val="visible"/>
                                      </p:to>
                                    </p:set>
                                    <p:animEffect transition="in" filter="blinds(horizontal)">
                                      <p:cBhvr>
                                        <p:cTn id="50" dur="500"/>
                                        <p:tgtEl>
                                          <p:spTgt spid="14">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15">
                                            <p:txEl>
                                              <p:pRg st="0" end="0"/>
                                            </p:txEl>
                                          </p:spTgt>
                                        </p:tgtEl>
                                        <p:attrNameLst>
                                          <p:attrName>style.visibility</p:attrName>
                                        </p:attrNameLst>
                                      </p:cBhvr>
                                      <p:to>
                                        <p:strVal val="visible"/>
                                      </p:to>
                                    </p:set>
                                    <p:animEffect transition="in" filter="blinds(horizontal)">
                                      <p:cBhvr>
                                        <p:cTn id="55" dur="500"/>
                                        <p:tgtEl>
                                          <p:spTgt spid="15">
                                            <p:txEl>
                                              <p:pRg st="0" end="0"/>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3" presetClass="entr" presetSubtype="10" fill="hold" grpId="0" nodeType="clickEffect">
                                  <p:stCondLst>
                                    <p:cond delay="0"/>
                                  </p:stCondLst>
                                  <p:childTnLst>
                                    <p:set>
                                      <p:cBhvr>
                                        <p:cTn id="59" dur="1" fill="hold">
                                          <p:stCondLst>
                                            <p:cond delay="0"/>
                                          </p:stCondLst>
                                        </p:cTn>
                                        <p:tgtEl>
                                          <p:spTgt spid="16">
                                            <p:txEl>
                                              <p:pRg st="0" end="0"/>
                                            </p:txEl>
                                          </p:spTgt>
                                        </p:tgtEl>
                                        <p:attrNameLst>
                                          <p:attrName>style.visibility</p:attrName>
                                        </p:attrNameLst>
                                      </p:cBhvr>
                                      <p:to>
                                        <p:strVal val="visible"/>
                                      </p:to>
                                    </p:set>
                                    <p:animEffect transition="in" filter="blinds(horizontal)">
                                      <p:cBhvr>
                                        <p:cTn id="60"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6" grpId="0" build="allAtOnce"/>
      <p:bldP spid="7" grpId="0" build="allAtOnce"/>
      <p:bldP spid="8" grpId="0" build="allAtOnce"/>
      <p:bldP spid="9" grpId="0" build="allAtOnce"/>
      <p:bldP spid="10" grpId="0" build="allAtOnce"/>
      <p:bldP spid="11" grpId="0" build="allAtOnce"/>
      <p:bldP spid="12" grpId="0" build="allAtOnce"/>
      <p:bldP spid="13" grpId="0" build="allAtOnce"/>
      <p:bldP spid="14" grpId="0" build="allAtOnce"/>
      <p:bldP spid="15" grpId="0" build="allAtOnce"/>
      <p:bldP spid="16"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149" name="yt_shape_12149"/>
          <p:cNvSpPr txBox="1"/>
          <p:nvPr/>
        </p:nvSpPr>
        <p:spPr>
          <a:xfrm>
            <a:off x="540000" y="755522"/>
            <a:ext cx="3854966" cy="597664"/>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白正" pitchFamily="32"/>
                <a:ea typeface="宋体" pitchFamily="32"/>
              </a:rPr>
              <a:t> </a:t>
            </a:r>
            <a:r>
              <a:rPr lang="en-US" altLang="zh-CN" sz="3250" b="0" i="0" u="none" spc="29323">
                <a:solidFill>
                  <a:srgbClr val="1EE3CF"/>
                </a:solidFill>
                <a:effectLst/>
                <a:latin typeface="白正" pitchFamily="32"/>
                <a:ea typeface="宋体" pitchFamily="32"/>
              </a:rPr>
              <a:t> </a:t>
            </a:r>
          </a:p>
        </p:txBody>
      </p:sp>
      <p:pic>
        <p:nvPicPr>
          <p:cNvPr id="12148" name="yt_image_12148" title="H_50.94">
            <a:extLst>
              <a:ext uri="">
                <a16:creationId xmlns="" xmlns:a14="http://schemas.microsoft.com/office/drawing/2010/main" xmlns:a16="http://schemas.microsoft.com/office/drawing/2014/main" id="{5351258F-BC95-41E6-9372-C2FE361B0291}"/>
              </a:ext>
            </a:extLst>
          </p:cNvPr>
          <p:cNvPicPr>
            <a:picLocks noChangeAspect="1" noChangeArrowheads="1"/>
          </p:cNvPicPr>
          <p:nvPr/>
        </p:nvPicPr>
        <p:blipFill>
          <a:blip r:embed="rId3" cstate="print"/>
          <a:srcRect/>
          <a:stretch>
            <a:fillRect/>
          </a:stretch>
        </p:blipFill>
        <p:spPr bwMode="auto">
          <a:xfrm>
            <a:off x="540000" y="755522"/>
            <a:ext cx="3824784" cy="646938"/>
          </a:xfrm>
          <a:prstGeom prst="rect">
            <a:avLst/>
          </a:prstGeom>
          <a:noFill/>
          <a:extLst>
            <a:ext uri="{909E8E84-426E-40DD-AFC4-6F175D3DCCD1}">
              <a14:hiddenFill xmlns:a14="http://schemas.microsoft.com/office/drawing/2010/main">
                <a:solidFill>
                  <a:srgbClr val="FFFFFF"/>
                </a:solidFill>
              </a14:hiddenFill>
            </a:ext>
          </a:extLst>
        </p:spPr>
      </p:pic>
      <p:sp>
        <p:nvSpPr>
          <p:cNvPr id="12151" name="yt_shape_12151"/>
          <p:cNvSpPr txBox="1"/>
          <p:nvPr/>
        </p:nvSpPr>
        <p:spPr>
          <a:xfrm>
            <a:off x="540120" y="1453105"/>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楷体" pitchFamily="24"/>
              </a:rPr>
              <a:t>核心素养</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白正" pitchFamily="24"/>
                <a:ea typeface="楷体" pitchFamily="24"/>
              </a:rPr>
              <a:t>推理能力</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如图，</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ABC</a:t>
            </a:r>
            <a:r>
              <a:rPr lang="zh-CN" altLang="zh-CN" sz="2400" b="0" i="0" u="none">
                <a:solidFill>
                  <a:srgbClr val="000000"/>
                </a:solidFill>
                <a:effectLst/>
                <a:latin typeface="白正" pitchFamily="24"/>
                <a:ea typeface="宋体" pitchFamily="24"/>
              </a:rPr>
              <a:t>中，点</a:t>
            </a:r>
            <a:r>
              <a:rPr lang="en-US" altLang="zh-CN" sz="2400" b="0" i="1" u="none">
                <a:solidFill>
                  <a:srgbClr val="000000"/>
                </a:solidFill>
                <a:effectLst/>
                <a:latin typeface="Times New Roman" pitchFamily="24"/>
                <a:ea typeface="Times New Roman" pitchFamily="24"/>
              </a:rPr>
              <a:t>O</a:t>
            </a:r>
            <a:r>
              <a:rPr lang="zh-CN" altLang="zh-CN" sz="2400" b="0" i="0" u="none">
                <a:solidFill>
                  <a:srgbClr val="000000"/>
                </a:solidFill>
                <a:effectLst/>
                <a:latin typeface="白正" pitchFamily="24"/>
                <a:ea typeface="宋体" pitchFamily="24"/>
              </a:rPr>
              <a:t>是边</a:t>
            </a:r>
            <a:r>
              <a:rPr lang="en-US" altLang="zh-CN" sz="2400" b="0" i="1" u="none">
                <a:solidFill>
                  <a:srgbClr val="000000"/>
                </a:solidFill>
                <a:effectLst/>
                <a:latin typeface="Times New Roman" pitchFamily="24"/>
                <a:ea typeface="Times New Roman" pitchFamily="24"/>
              </a:rPr>
              <a:t>AC</a:t>
            </a:r>
            <a:r>
              <a:rPr lang="zh-CN" altLang="zh-CN" sz="2400" b="0" i="0" u="none">
                <a:solidFill>
                  <a:srgbClr val="000000"/>
                </a:solidFill>
                <a:effectLst/>
                <a:latin typeface="白正" pitchFamily="24"/>
                <a:ea typeface="宋体" pitchFamily="24"/>
              </a:rPr>
              <a:t>上一个动点，过点</a:t>
            </a:r>
            <a:r>
              <a:rPr lang="en-US" altLang="zh-CN" sz="2400" b="0" i="1" u="none">
                <a:solidFill>
                  <a:srgbClr val="000000"/>
                </a:solidFill>
                <a:effectLst/>
                <a:latin typeface="Times New Roman" pitchFamily="24"/>
                <a:ea typeface="Times New Roman" pitchFamily="24"/>
              </a:rPr>
              <a:t>O</a:t>
            </a:r>
            <a:r>
              <a:rPr lang="zh-CN" altLang="zh-CN" sz="2400" b="0" i="0" u="none">
                <a:solidFill>
                  <a:srgbClr val="000000"/>
                </a:solidFill>
                <a:effectLst/>
                <a:latin typeface="白正" pitchFamily="24"/>
                <a:ea typeface="宋体" pitchFamily="24"/>
              </a:rPr>
              <a:t>作直线</a:t>
            </a:r>
            <a:r>
              <a:rPr lang="en-US" altLang="zh-CN" sz="2400" b="0" i="1" u="none">
                <a:solidFill>
                  <a:srgbClr val="000000"/>
                </a:solidFill>
                <a:effectLst/>
                <a:latin typeface="Times New Roman" pitchFamily="24"/>
                <a:ea typeface="Times New Roman" pitchFamily="24"/>
              </a:rPr>
              <a:t>EF</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BC</a:t>
            </a:r>
            <a:r>
              <a:rPr lang="zh-CN" altLang="zh-CN" sz="2400" b="0" i="0" u="none">
                <a:solidFill>
                  <a:srgbClr val="000000"/>
                </a:solidFill>
                <a:effectLst/>
                <a:latin typeface="白正" pitchFamily="24"/>
                <a:ea typeface="宋体" pitchFamily="24"/>
              </a:rPr>
              <a:t>分别交</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ACB</a:t>
            </a:r>
            <a:r>
              <a:rPr lang="zh-CN" altLang="zh-CN" sz="2400" b="0" i="0" u="none">
                <a:solidFill>
                  <a:srgbClr val="000000"/>
                </a:solidFill>
                <a:effectLst/>
                <a:latin typeface="白正" pitchFamily="24"/>
                <a:ea typeface="宋体" pitchFamily="24"/>
              </a:rPr>
              <a:t>、外角</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ACD</a:t>
            </a:r>
            <a:r>
              <a:rPr lang="zh-CN" altLang="zh-CN" sz="2400" b="0" i="0" u="none">
                <a:solidFill>
                  <a:srgbClr val="000000"/>
                </a:solidFill>
                <a:effectLst/>
                <a:latin typeface="白正" pitchFamily="24"/>
                <a:ea typeface="宋体" pitchFamily="24"/>
              </a:rPr>
              <a:t>的平分线于点</a:t>
            </a:r>
            <a:r>
              <a:rPr lang="en-US" altLang="zh-CN" sz="2400" b="0" i="1" u="none">
                <a:solidFill>
                  <a:srgbClr val="000000"/>
                </a:solidFill>
                <a:effectLst/>
                <a:latin typeface="Times New Roman" pitchFamily="24"/>
                <a:ea typeface="Times New Roman" pitchFamily="24"/>
              </a:rPr>
              <a:t>E</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F</a:t>
            </a:r>
            <a:r>
              <a:rPr lang="en-US" altLang="zh-CN" sz="2400" b="0" i="0" u="none">
                <a:solidFill>
                  <a:srgbClr val="000000"/>
                </a:solidFill>
                <a:effectLst/>
                <a:latin typeface="Times New Roman" pitchFamily="24"/>
                <a:ea typeface="Times New Roman" pitchFamily="24"/>
              </a:rPr>
              <a:t>.</a:t>
            </a:r>
          </a:p>
        </p:txBody>
      </p:sp>
      <p:pic>
        <p:nvPicPr>
          <p:cNvPr id="12152" name="yt_image_12152" title="H_106.2">
            <a:extLst>
              <a:ext uri="">
                <a16:creationId xmlns="" xmlns:a14="http://schemas.microsoft.com/office/drawing/2010/main" xmlns:a16="http://schemas.microsoft.com/office/drawing/2014/main" id="{5351258F-BC95-41E6-9372-C2FE361B0291}"/>
              </a:ext>
            </a:extLst>
          </p:cNvPr>
          <p:cNvPicPr>
            <a:picLocks noChangeAspect="1" noChangeArrowheads="1"/>
          </p:cNvPicPr>
          <p:nvPr/>
        </p:nvPicPr>
        <p:blipFill>
          <a:blip r:embed="rId4" cstate="print"/>
          <a:srcRect/>
          <a:stretch>
            <a:fillRect/>
          </a:stretch>
        </p:blipFill>
        <p:spPr bwMode="auto">
          <a:xfrm>
            <a:off x="9768408" y="2564904"/>
            <a:ext cx="2014918" cy="1348740"/>
          </a:xfrm>
          <a:prstGeom prst="rect">
            <a:avLst/>
          </a:prstGeom>
          <a:noFill/>
          <a:extLst>
            <a:ext uri="{909E8E84-426E-40DD-AFC4-6F175D3DCCD1}">
              <a14:hiddenFill xmlns:a14="http://schemas.microsoft.com/office/drawing/2010/main">
                <a:solidFill>
                  <a:srgbClr val="FFFFFF"/>
                </a:solidFill>
              </a14:hiddenFill>
            </a:ext>
          </a:extLst>
        </p:spPr>
      </p:pic>
      <p:sp>
        <p:nvSpPr>
          <p:cNvPr id="12154" name="yt_shape_12154"/>
          <p:cNvSpPr txBox="1"/>
          <p:nvPr/>
        </p:nvSpPr>
        <p:spPr>
          <a:xfrm>
            <a:off x="540000" y="2461671"/>
            <a:ext cx="6137899" cy="435376"/>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若</a:t>
            </a:r>
            <a:r>
              <a:rPr lang="en-US" altLang="zh-CN" sz="2400" b="0" i="1" u="none">
                <a:solidFill>
                  <a:srgbClr val="000000"/>
                </a:solidFill>
                <a:effectLst/>
                <a:latin typeface="Times New Roman" pitchFamily="24"/>
                <a:ea typeface="Times New Roman" pitchFamily="24"/>
              </a:rPr>
              <a:t>CE</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8</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CF</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6</a:t>
            </a:r>
            <a:r>
              <a:rPr lang="zh-CN" altLang="zh-CN" sz="2400" b="0" i="0" u="none">
                <a:solidFill>
                  <a:srgbClr val="000000"/>
                </a:solidFill>
                <a:effectLst/>
                <a:latin typeface="白正" pitchFamily="24"/>
                <a:ea typeface="宋体" pitchFamily="24"/>
              </a:rPr>
              <a:t>，则</a:t>
            </a:r>
            <a:r>
              <a:rPr lang="en-US" altLang="zh-CN" sz="2400" b="0" i="1" u="none">
                <a:solidFill>
                  <a:srgbClr val="000000"/>
                </a:solidFill>
                <a:effectLst/>
                <a:latin typeface="Times New Roman" pitchFamily="24"/>
                <a:ea typeface="Times New Roman" pitchFamily="24"/>
              </a:rPr>
              <a:t>OC</a:t>
            </a:r>
            <a:r>
              <a:rPr lang="zh-CN" altLang="zh-CN" sz="2400" b="0" i="0" u="none">
                <a:solidFill>
                  <a:srgbClr val="000000"/>
                </a:solidFill>
                <a:effectLst/>
                <a:latin typeface="白正" pitchFamily="24"/>
                <a:ea typeface="宋体" pitchFamily="24"/>
              </a:rPr>
              <a:t>的长为</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5</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zh-CN" altLang="zh-CN" sz="2400" b="0" i="0" u="none">
                <a:solidFill>
                  <a:srgbClr val="000000"/>
                </a:solidFill>
                <a:effectLst/>
                <a:latin typeface="白正" pitchFamily="24"/>
                <a:ea typeface="宋体" pitchFamily="24"/>
              </a:rPr>
              <a:t>；</a:t>
            </a:r>
          </a:p>
        </p:txBody>
      </p:sp>
      <p:sp>
        <p:nvSpPr>
          <p:cNvPr id="2" name="文本框 1">
            <a:extLst>
              <a:ext uri="{FF2B5EF4-FFF2-40B4-BE49-F238E27FC236}">
                <a16:creationId xmlns:a16="http://schemas.microsoft.com/office/drawing/2014/main" id="{0960DDDD-6DE6-76A1-B484-C2E858B848B4}"/>
              </a:ext>
            </a:extLst>
          </p:cNvPr>
          <p:cNvSpPr txBox="1"/>
          <p:nvPr/>
        </p:nvSpPr>
        <p:spPr>
          <a:xfrm>
            <a:off x="5766527" y="2414865"/>
            <a:ext cx="637285"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5</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8" name="yt_shape_12155"/>
          <p:cNvSpPr txBox="1"/>
          <p:nvPr/>
        </p:nvSpPr>
        <p:spPr>
          <a:xfrm>
            <a:off x="540120" y="2879224"/>
            <a:ext cx="8963846" cy="4321183"/>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连接</a:t>
            </a:r>
            <a:r>
              <a:rPr lang="en-US" altLang="zh-CN" sz="2400" b="0" i="1" u="none" dirty="0">
                <a:solidFill>
                  <a:srgbClr val="000000"/>
                </a:solidFill>
                <a:effectLst/>
                <a:latin typeface="Times New Roman" pitchFamily="24"/>
                <a:ea typeface="Times New Roman" pitchFamily="24"/>
              </a:rPr>
              <a:t>AE</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AF</a:t>
            </a:r>
            <a:r>
              <a:rPr lang="en-US" altLang="zh-CN" sz="2400" b="0" i="0" u="none" dirty="0">
                <a:solidFill>
                  <a:srgbClr val="000000"/>
                </a:solidFill>
                <a:effectLst/>
                <a:latin typeface="Times New Roman" pitchFamily="24"/>
                <a:ea typeface="Times New Roman" pitchFamily="24"/>
              </a:rPr>
              <a:t>.</a:t>
            </a:r>
            <a:r>
              <a:rPr lang="zh-CN" altLang="zh-CN" sz="2400" b="0" i="0" u="none" dirty="0">
                <a:solidFill>
                  <a:srgbClr val="000000"/>
                </a:solidFill>
                <a:effectLst/>
                <a:latin typeface="白正" pitchFamily="24"/>
                <a:ea typeface="宋体" pitchFamily="24"/>
              </a:rPr>
              <a:t>问：当点</a:t>
            </a:r>
            <a:r>
              <a:rPr lang="en-US" altLang="zh-CN" sz="2400" b="0" i="1" u="none" dirty="0">
                <a:solidFill>
                  <a:srgbClr val="000000"/>
                </a:solidFill>
                <a:effectLst/>
                <a:latin typeface="Times New Roman" pitchFamily="24"/>
                <a:ea typeface="Times New Roman" pitchFamily="24"/>
              </a:rPr>
              <a:t>O</a:t>
            </a:r>
            <a:r>
              <a:rPr lang="zh-CN" altLang="zh-CN" sz="2400" b="0" i="0" u="none" dirty="0">
                <a:solidFill>
                  <a:srgbClr val="000000"/>
                </a:solidFill>
                <a:effectLst/>
                <a:latin typeface="白正" pitchFamily="24"/>
                <a:ea typeface="宋体" pitchFamily="24"/>
              </a:rPr>
              <a:t>在边</a:t>
            </a:r>
            <a:r>
              <a:rPr lang="en-US" altLang="zh-CN" sz="2400" b="0" i="1" u="none" dirty="0">
                <a:solidFill>
                  <a:srgbClr val="000000"/>
                </a:solidFill>
                <a:effectLst/>
                <a:latin typeface="Times New Roman" pitchFamily="24"/>
                <a:ea typeface="Times New Roman" pitchFamily="24"/>
              </a:rPr>
              <a:t>AC</a:t>
            </a:r>
            <a:r>
              <a:rPr lang="zh-CN" altLang="zh-CN" sz="2400" b="0" i="0" u="none" dirty="0">
                <a:solidFill>
                  <a:srgbClr val="000000"/>
                </a:solidFill>
                <a:effectLst/>
                <a:latin typeface="白正" pitchFamily="24"/>
                <a:ea typeface="宋体" pitchFamily="24"/>
              </a:rPr>
              <a:t>上运动到什么位置时，四边形</a:t>
            </a:r>
            <a:r>
              <a:rPr lang="en-US" altLang="zh-CN" sz="2400" b="0" i="1" u="none" dirty="0">
                <a:solidFill>
                  <a:srgbClr val="000000"/>
                </a:solidFill>
                <a:effectLst/>
                <a:latin typeface="Times New Roman" pitchFamily="24"/>
                <a:ea typeface="Times New Roman" pitchFamily="24"/>
              </a:rPr>
              <a:t>AECF</a:t>
            </a:r>
            <a:r>
              <a:rPr lang="zh-CN" altLang="zh-CN" sz="2400" b="0" i="0" u="none" dirty="0">
                <a:solidFill>
                  <a:srgbClr val="000000"/>
                </a:solidFill>
                <a:effectLst/>
                <a:latin typeface="白正" pitchFamily="24"/>
                <a:ea typeface="宋体" pitchFamily="24"/>
              </a:rPr>
              <a:t>是矩形？并说明理由</a:t>
            </a:r>
            <a:r>
              <a:rPr lang="en-US" altLang="zh-CN" sz="2400" b="0" i="0" u="none" dirty="0">
                <a:solidFill>
                  <a:srgbClr val="000000"/>
                </a:solidFill>
                <a:effectLst/>
                <a:latin typeface="Times New Roman" pitchFamily="24"/>
                <a:ea typeface="Times New Roman" pitchFamily="24"/>
              </a:rPr>
              <a:t>.</a:t>
            </a:r>
          </a:p>
          <a:p>
            <a:pPr algn="l" eaLnBrk="1" latinLnBrk="0" hangingPunct="0">
              <a:lnSpc>
                <a:spcPct val="129999"/>
              </a:lnSpc>
            </a:pPr>
            <a:r>
              <a:rPr lang="zh-CN" altLang="zh-CN" sz="2400" b="0" i="0" u="none" dirty="0">
                <a:solidFill>
                  <a:srgbClr val="FF0000">
                    <a:alpha val="0"/>
                  </a:srgbClr>
                </a:solidFill>
                <a:effectLst/>
                <a:latin typeface="白正" pitchFamily="24"/>
                <a:ea typeface="楷体" pitchFamily="24"/>
              </a:rPr>
              <a:t>解：</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2</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白正" pitchFamily="24"/>
                <a:ea typeface="楷体" pitchFamily="24"/>
              </a:rPr>
              <a:t>当点</a:t>
            </a:r>
            <a:r>
              <a:rPr lang="en-US" altLang="zh-CN" sz="2400" b="0" i="1" u="none" dirty="0">
                <a:solidFill>
                  <a:srgbClr val="FF0000">
                    <a:alpha val="0"/>
                  </a:srgbClr>
                </a:solidFill>
                <a:effectLst/>
                <a:latin typeface="Times New Roman" pitchFamily="24"/>
                <a:ea typeface="Times New Roman" pitchFamily="24"/>
              </a:rPr>
              <a:t>O</a:t>
            </a:r>
            <a:r>
              <a:rPr lang="zh-CN" altLang="zh-CN" sz="2400" b="0" i="0" u="none" dirty="0">
                <a:solidFill>
                  <a:srgbClr val="FF0000">
                    <a:alpha val="0"/>
                  </a:srgbClr>
                </a:solidFill>
                <a:effectLst/>
                <a:latin typeface="白正" pitchFamily="24"/>
                <a:ea typeface="楷体" pitchFamily="24"/>
              </a:rPr>
              <a:t>在边</a:t>
            </a:r>
            <a:r>
              <a:rPr lang="en-US" altLang="zh-CN" sz="2400" b="0" i="1" u="none" dirty="0">
                <a:solidFill>
                  <a:srgbClr val="FF0000">
                    <a:alpha val="0"/>
                  </a:srgbClr>
                </a:solidFill>
                <a:effectLst/>
                <a:latin typeface="Times New Roman" pitchFamily="24"/>
                <a:ea typeface="Times New Roman" pitchFamily="24"/>
              </a:rPr>
              <a:t>AC</a:t>
            </a:r>
            <a:r>
              <a:rPr lang="zh-CN" altLang="zh-CN" sz="2400" b="0" i="0" u="none" dirty="0">
                <a:solidFill>
                  <a:srgbClr val="FF0000">
                    <a:alpha val="0"/>
                  </a:srgbClr>
                </a:solidFill>
                <a:effectLst/>
                <a:latin typeface="白正" pitchFamily="24"/>
                <a:ea typeface="楷体" pitchFamily="24"/>
              </a:rPr>
              <a:t>上运动到</a:t>
            </a:r>
            <a:r>
              <a:rPr lang="en-US" altLang="zh-CN" sz="2400" b="0" i="1" u="none" dirty="0">
                <a:solidFill>
                  <a:srgbClr val="FF0000">
                    <a:alpha val="0"/>
                  </a:srgbClr>
                </a:solidFill>
                <a:effectLst/>
                <a:latin typeface="Times New Roman" pitchFamily="24"/>
                <a:ea typeface="Times New Roman" pitchFamily="24"/>
              </a:rPr>
              <a:t>AC</a:t>
            </a:r>
            <a:r>
              <a:rPr lang="zh-CN" altLang="zh-CN" sz="2400" b="0" i="0" u="none" dirty="0">
                <a:solidFill>
                  <a:srgbClr val="FF0000">
                    <a:alpha val="0"/>
                  </a:srgbClr>
                </a:solidFill>
                <a:effectLst/>
                <a:latin typeface="白正" pitchFamily="24"/>
                <a:ea typeface="楷体" pitchFamily="24"/>
              </a:rPr>
              <a:t>的中点时，四边形</a:t>
            </a:r>
            <a:r>
              <a:rPr lang="en-US" altLang="zh-CN" sz="2400" b="0" i="1" u="none" dirty="0">
                <a:solidFill>
                  <a:srgbClr val="FF0000">
                    <a:alpha val="0"/>
                  </a:srgbClr>
                </a:solidFill>
                <a:effectLst/>
                <a:latin typeface="Times New Roman" pitchFamily="24"/>
                <a:ea typeface="Times New Roman" pitchFamily="24"/>
              </a:rPr>
              <a:t>AECF</a:t>
            </a:r>
            <a:r>
              <a:rPr lang="zh-CN" altLang="zh-CN" sz="2400" b="0" i="0" u="none" dirty="0">
                <a:solidFill>
                  <a:srgbClr val="FF0000">
                    <a:alpha val="0"/>
                  </a:srgbClr>
                </a:solidFill>
                <a:effectLst/>
                <a:latin typeface="白正" pitchFamily="24"/>
                <a:ea typeface="楷体" pitchFamily="24"/>
              </a:rPr>
              <a:t>是矩形</a:t>
            </a:r>
            <a:r>
              <a:rPr lang="en-US" altLang="zh-CN" sz="2400" b="0" i="0" u="none" dirty="0">
                <a:solidFill>
                  <a:srgbClr val="FF0000">
                    <a:alpha val="0"/>
                  </a:srgbClr>
                </a:solidFill>
                <a:effectLst/>
                <a:latin typeface="Times New Roman" pitchFamily="24"/>
                <a:ea typeface="Times New Roman" pitchFamily="24"/>
              </a:rPr>
              <a:t>.</a:t>
            </a:r>
            <a:r>
              <a:rPr lang="zh-CN" altLang="zh-CN" sz="100" b="0" i="0" u="none" spc="-100" dirty="0">
                <a:noFill/>
                <a:effectLst/>
                <a:latin typeface="白正"/>
                <a:ea typeface="宋体"/>
              </a:rPr>
              <a:t>⁠</a:t>
            </a:r>
          </a:p>
          <a:p>
            <a:pPr algn="l" eaLnBrk="1" latinLnBrk="0" hangingPunct="0">
              <a:lnSpc>
                <a:spcPct val="129999"/>
              </a:lnSpc>
            </a:pPr>
            <a:r>
              <a:rPr lang="zh-CN" altLang="zh-CN" sz="2400" b="0" i="0" u="none" dirty="0">
                <a:solidFill>
                  <a:srgbClr val="FF0000">
                    <a:alpha val="0"/>
                  </a:srgbClr>
                </a:solidFill>
                <a:effectLst/>
                <a:latin typeface="白正" pitchFamily="24"/>
                <a:ea typeface="楷体" pitchFamily="24"/>
              </a:rPr>
              <a:t>理由如下：当点</a:t>
            </a:r>
            <a:r>
              <a:rPr lang="en-US" altLang="zh-CN" sz="2400" b="0" i="1" u="none" dirty="0">
                <a:solidFill>
                  <a:srgbClr val="FF0000">
                    <a:alpha val="0"/>
                  </a:srgbClr>
                </a:solidFill>
                <a:effectLst/>
                <a:latin typeface="Times New Roman" pitchFamily="24"/>
                <a:ea typeface="Times New Roman" pitchFamily="24"/>
              </a:rPr>
              <a:t>O</a:t>
            </a:r>
            <a:r>
              <a:rPr lang="zh-CN" altLang="zh-CN" sz="2400" b="0" i="0" u="none" dirty="0">
                <a:solidFill>
                  <a:srgbClr val="FF0000">
                    <a:alpha val="0"/>
                  </a:srgbClr>
                </a:solidFill>
                <a:effectLst/>
                <a:latin typeface="白正" pitchFamily="24"/>
                <a:ea typeface="楷体" pitchFamily="24"/>
              </a:rPr>
              <a:t>为</a:t>
            </a:r>
            <a:r>
              <a:rPr lang="en-US" altLang="zh-CN" sz="2400" b="0" i="1" u="none" dirty="0">
                <a:solidFill>
                  <a:srgbClr val="FF0000">
                    <a:alpha val="0"/>
                  </a:srgbClr>
                </a:solidFill>
                <a:effectLst/>
                <a:latin typeface="Times New Roman" pitchFamily="24"/>
                <a:ea typeface="Times New Roman" pitchFamily="24"/>
              </a:rPr>
              <a:t>AC</a:t>
            </a:r>
            <a:r>
              <a:rPr lang="zh-CN" altLang="zh-CN" sz="2400" b="0" i="0" u="none" dirty="0">
                <a:solidFill>
                  <a:srgbClr val="FF0000">
                    <a:alpha val="0"/>
                  </a:srgbClr>
                </a:solidFill>
                <a:effectLst/>
                <a:latin typeface="白正" pitchFamily="24"/>
                <a:ea typeface="楷体" pitchFamily="24"/>
              </a:rPr>
              <a:t>的中点时，</a:t>
            </a:r>
            <a:r>
              <a:rPr lang="en-US" altLang="zh-CN" sz="2400" b="0" i="1" u="none" dirty="0">
                <a:solidFill>
                  <a:srgbClr val="FF0000">
                    <a:alpha val="0"/>
                  </a:srgbClr>
                </a:solidFill>
                <a:effectLst/>
                <a:latin typeface="Times New Roman" pitchFamily="24"/>
                <a:ea typeface="Times New Roman" pitchFamily="24"/>
              </a:rPr>
              <a:t>AO</a:t>
            </a:r>
            <a:r>
              <a:rPr lang="zh-CN"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CO</a:t>
            </a:r>
            <a:r>
              <a:rPr lang="en-US" altLang="zh-CN" sz="2400" b="0" i="0" u="none" dirty="0">
                <a:solidFill>
                  <a:srgbClr val="FF0000">
                    <a:alpha val="0"/>
                  </a:srgbClr>
                </a:solidFill>
                <a:effectLst/>
                <a:latin typeface="Times New Roman" pitchFamily="24"/>
                <a:ea typeface="Times New Roman" pitchFamily="24"/>
              </a:rPr>
              <a:t>.</a:t>
            </a:r>
            <a:r>
              <a:rPr lang="zh-CN" altLang="zh-CN" sz="100" b="0" i="0" u="none" spc="-100" dirty="0">
                <a:noFill/>
                <a:effectLst/>
                <a:latin typeface="白正"/>
                <a:ea typeface="宋体"/>
              </a:rPr>
              <a:t>⁠</a:t>
            </a:r>
          </a:p>
          <a:p>
            <a:pPr algn="l" eaLnBrk="1" latinLnBrk="0" hangingPunct="0">
              <a:lnSpc>
                <a:spcPct val="129999"/>
              </a:lnSpc>
            </a:pPr>
            <a:r>
              <a:rPr lang="zh-CN" altLang="zh-CN" sz="2400" b="0" i="0" u="none" dirty="0">
                <a:solidFill>
                  <a:srgbClr val="FF0000">
                    <a:alpha val="0"/>
                  </a:srgbClr>
                </a:solidFill>
                <a:effectLst/>
                <a:latin typeface="白正" pitchFamily="24"/>
                <a:ea typeface="楷体" pitchFamily="24"/>
              </a:rPr>
              <a:t>易证</a:t>
            </a:r>
            <a:r>
              <a:rPr lang="en-US" altLang="zh-CN" sz="2400" b="0" i="1" u="none" dirty="0">
                <a:solidFill>
                  <a:srgbClr val="FF0000">
                    <a:alpha val="0"/>
                  </a:srgbClr>
                </a:solidFill>
                <a:effectLst/>
                <a:latin typeface="Times New Roman" pitchFamily="24"/>
                <a:ea typeface="Times New Roman" pitchFamily="24"/>
              </a:rPr>
              <a:t>EO</a:t>
            </a:r>
            <a:r>
              <a:rPr lang="zh-CN"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FO</a:t>
            </a:r>
            <a:r>
              <a:rPr lang="zh-CN"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CO</a:t>
            </a:r>
            <a:r>
              <a:rPr lang="zh-CN" altLang="zh-CN" sz="2400" b="0" i="0" u="none" dirty="0">
                <a:solidFill>
                  <a:srgbClr val="FF0000">
                    <a:alpha val="0"/>
                  </a:srgbClr>
                </a:solidFill>
                <a:effectLst/>
                <a:latin typeface="白正" pitchFamily="24"/>
                <a:ea typeface="楷体" pitchFamily="24"/>
              </a:rPr>
              <a:t>，</a:t>
            </a:r>
            <a:r>
              <a:rPr lang="zh-CN" altLang="zh-CN" sz="100" b="0" i="0" u="none" spc="-100" dirty="0">
                <a:noFill/>
                <a:effectLst/>
                <a:latin typeface="白正"/>
                <a:ea typeface="宋体"/>
              </a:rPr>
              <a:t>⁠</a:t>
            </a:r>
          </a:p>
          <a:p>
            <a:pPr algn="l" eaLnBrk="1" latinLnBrk="0" hangingPunct="0">
              <a:lnSpc>
                <a:spcPct val="129999"/>
              </a:lnSpc>
            </a:pPr>
            <a:r>
              <a:rPr lang="en-US"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白正" pitchFamily="24"/>
                <a:ea typeface="楷体" pitchFamily="24"/>
              </a:rPr>
              <a:t>四边形</a:t>
            </a:r>
            <a:r>
              <a:rPr lang="en-US" altLang="zh-CN" sz="2400" b="0" i="1" u="none" dirty="0">
                <a:solidFill>
                  <a:srgbClr val="FF0000">
                    <a:alpha val="0"/>
                  </a:srgbClr>
                </a:solidFill>
                <a:effectLst/>
                <a:latin typeface="Times New Roman" pitchFamily="24"/>
                <a:ea typeface="Times New Roman" pitchFamily="24"/>
              </a:rPr>
              <a:t>AECF</a:t>
            </a:r>
            <a:r>
              <a:rPr lang="zh-CN" altLang="zh-CN" sz="2400" b="0" i="0" u="none" dirty="0">
                <a:solidFill>
                  <a:srgbClr val="FF0000">
                    <a:alpha val="0"/>
                  </a:srgbClr>
                </a:solidFill>
                <a:effectLst/>
                <a:latin typeface="白正" pitchFamily="24"/>
                <a:ea typeface="楷体" pitchFamily="24"/>
              </a:rPr>
              <a:t>是平行四边形</a:t>
            </a:r>
            <a:r>
              <a:rPr lang="en-US" altLang="zh-CN" sz="2400" b="0" i="0" u="none" dirty="0">
                <a:solidFill>
                  <a:srgbClr val="FF0000">
                    <a:alpha val="0"/>
                  </a:srgbClr>
                </a:solidFill>
                <a:effectLst/>
                <a:latin typeface="Times New Roman" pitchFamily="24"/>
                <a:ea typeface="Times New Roman" pitchFamily="24"/>
              </a:rPr>
              <a:t>.</a:t>
            </a:r>
            <a:r>
              <a:rPr lang="zh-CN" altLang="zh-CN" sz="100" b="0" i="0" u="none" spc="-100" dirty="0">
                <a:noFill/>
                <a:effectLst/>
                <a:latin typeface="白正"/>
                <a:ea typeface="宋体"/>
              </a:rPr>
              <a:t>⁠</a:t>
            </a:r>
          </a:p>
          <a:p>
            <a:pPr algn="l" eaLnBrk="1" latinLnBrk="0" hangingPunct="0">
              <a:lnSpc>
                <a:spcPct val="129999"/>
              </a:lnSpc>
            </a:pP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ECF</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90°</a:t>
            </a:r>
            <a:r>
              <a:rPr lang="zh-CN" altLang="zh-CN" sz="2400" b="0" i="0" u="none" dirty="0">
                <a:solidFill>
                  <a:srgbClr val="FF0000">
                    <a:alpha val="0"/>
                  </a:srgbClr>
                </a:solidFill>
                <a:effectLst/>
                <a:latin typeface="白正" pitchFamily="24"/>
                <a:ea typeface="楷体" pitchFamily="24"/>
              </a:rPr>
              <a:t>，</a:t>
            </a:r>
            <a:r>
              <a:rPr lang="zh-CN" altLang="zh-CN" sz="100" b="0" i="0" u="none" spc="-100" dirty="0">
                <a:noFill/>
                <a:effectLst/>
                <a:latin typeface="白正"/>
                <a:ea typeface="宋体"/>
              </a:rPr>
              <a:t>⁠</a:t>
            </a:r>
          </a:p>
          <a:p>
            <a:pPr algn="l" eaLnBrk="1" latinLnBrk="0" hangingPunct="0">
              <a:lnSpc>
                <a:spcPct val="129999"/>
              </a:lnSpc>
            </a:pPr>
            <a:r>
              <a:rPr lang="en-US"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白正" pitchFamily="24"/>
                <a:ea typeface="楷体" pitchFamily="24"/>
              </a:rPr>
              <a:t>四边形</a:t>
            </a:r>
            <a:r>
              <a:rPr lang="en-US" altLang="zh-CN" sz="2400" b="0" i="1" u="none" dirty="0">
                <a:solidFill>
                  <a:srgbClr val="FF0000">
                    <a:alpha val="0"/>
                  </a:srgbClr>
                </a:solidFill>
                <a:effectLst/>
                <a:latin typeface="Times New Roman" pitchFamily="24"/>
                <a:ea typeface="Times New Roman" pitchFamily="24"/>
              </a:rPr>
              <a:t>AECF</a:t>
            </a:r>
            <a:r>
              <a:rPr lang="zh-CN" altLang="zh-CN" sz="2400" b="0" i="0" u="none" dirty="0">
                <a:solidFill>
                  <a:srgbClr val="FF0000">
                    <a:alpha val="0"/>
                  </a:srgbClr>
                </a:solidFill>
                <a:effectLst/>
                <a:latin typeface="白正" pitchFamily="24"/>
                <a:ea typeface="楷体" pitchFamily="24"/>
              </a:rPr>
              <a:t>是矩形</a:t>
            </a:r>
            <a:r>
              <a:rPr lang="en-US" altLang="zh-CN" sz="2400" b="0" i="0" u="none" dirty="0">
                <a:solidFill>
                  <a:srgbClr val="FF0000">
                    <a:alpha val="0"/>
                  </a:srgbClr>
                </a:solidFill>
                <a:effectLst/>
                <a:latin typeface="Times New Roman" pitchFamily="24"/>
                <a:ea typeface="Times New Roman" pitchFamily="24"/>
              </a:rPr>
              <a:t>.</a:t>
            </a:r>
            <a:r>
              <a:rPr lang="zh-CN" altLang="zh-CN" sz="100" b="0" i="0" u="none" spc="-100" dirty="0">
                <a:noFill/>
                <a:effectLst/>
                <a:latin typeface="白正"/>
                <a:ea typeface="宋体"/>
              </a:rPr>
              <a:t>⁠</a:t>
            </a:r>
          </a:p>
        </p:txBody>
      </p:sp>
      <p:sp>
        <p:nvSpPr>
          <p:cNvPr id="9" name="文本框 8">
            <a:extLst>
              <a:ext uri="{FF2B5EF4-FFF2-40B4-BE49-F238E27FC236}">
                <a16:creationId xmlns:a16="http://schemas.microsoft.com/office/drawing/2014/main" id="{49E0E329-2829-095D-32E5-FDBA4FFE5F9E}"/>
              </a:ext>
            </a:extLst>
          </p:cNvPr>
          <p:cNvSpPr txBox="1"/>
          <p:nvPr/>
        </p:nvSpPr>
        <p:spPr>
          <a:xfrm>
            <a:off x="450108" y="3783394"/>
            <a:ext cx="917803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当点</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在边</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AC</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上运动到</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AC</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的中点时，四边形</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AECF</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是矩形</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10" name="文本框 9">
            <a:extLst>
              <a:ext uri="{FF2B5EF4-FFF2-40B4-BE49-F238E27FC236}">
                <a16:creationId xmlns:a16="http://schemas.microsoft.com/office/drawing/2014/main" id="{D5E971E7-81EB-7365-B323-EF28943F3DC8}"/>
              </a:ext>
            </a:extLst>
          </p:cNvPr>
          <p:cNvSpPr txBox="1"/>
          <p:nvPr/>
        </p:nvSpPr>
        <p:spPr>
          <a:xfrm>
            <a:off x="450108" y="4258882"/>
            <a:ext cx="5963348"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理由如下：当点</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为</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AC</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的中点时，</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AO</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CO</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11" name="文本框 10">
            <a:extLst>
              <a:ext uri="{FF2B5EF4-FFF2-40B4-BE49-F238E27FC236}">
                <a16:creationId xmlns:a16="http://schemas.microsoft.com/office/drawing/2014/main" id="{308AD228-8D50-6E09-C667-C17572C2D7A2}"/>
              </a:ext>
            </a:extLst>
          </p:cNvPr>
          <p:cNvSpPr txBox="1"/>
          <p:nvPr/>
        </p:nvSpPr>
        <p:spPr>
          <a:xfrm>
            <a:off x="450108" y="4734370"/>
            <a:ext cx="2940749"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易证</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EO</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FO</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CO</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12" name="文本框 11">
            <a:extLst>
              <a:ext uri="{FF2B5EF4-FFF2-40B4-BE49-F238E27FC236}">
                <a16:creationId xmlns:a16="http://schemas.microsoft.com/office/drawing/2014/main" id="{15489C95-9350-65DB-9893-311F92C93314}"/>
              </a:ext>
            </a:extLst>
          </p:cNvPr>
          <p:cNvSpPr txBox="1"/>
          <p:nvPr/>
        </p:nvSpPr>
        <p:spPr>
          <a:xfrm>
            <a:off x="450108" y="5209858"/>
            <a:ext cx="4064698"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四边形</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AECF</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是平行四边形</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13" name="文本框 12">
            <a:extLst>
              <a:ext uri="{FF2B5EF4-FFF2-40B4-BE49-F238E27FC236}">
                <a16:creationId xmlns:a16="http://schemas.microsoft.com/office/drawing/2014/main" id="{AE5789A0-2458-AC37-0AA0-248EF3124DB0}"/>
              </a:ext>
            </a:extLst>
          </p:cNvPr>
          <p:cNvSpPr txBox="1"/>
          <p:nvPr/>
        </p:nvSpPr>
        <p:spPr>
          <a:xfrm>
            <a:off x="450108" y="5685346"/>
            <a:ext cx="2400999"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ECF</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90°</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14" name="文本框 13">
            <a:extLst>
              <a:ext uri="{FF2B5EF4-FFF2-40B4-BE49-F238E27FC236}">
                <a16:creationId xmlns:a16="http://schemas.microsoft.com/office/drawing/2014/main" id="{23B62555-22BD-2AD0-CFF2-F00CCDA38F01}"/>
              </a:ext>
            </a:extLst>
          </p:cNvPr>
          <p:cNvSpPr txBox="1"/>
          <p:nvPr/>
        </p:nvSpPr>
        <p:spPr>
          <a:xfrm>
            <a:off x="450108" y="6160834"/>
            <a:ext cx="3150299"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四边形</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AECF</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是矩形</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blinds(horizontal)">
                                      <p:cBhvr>
                                        <p:cTn id="12" dur="500"/>
                                        <p:tgtEl>
                                          <p:spTgt spid="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xEl>
                                              <p:pRg st="0" end="0"/>
                                            </p:txEl>
                                          </p:spTgt>
                                        </p:tgtEl>
                                        <p:attrNameLst>
                                          <p:attrName>style.visibility</p:attrName>
                                        </p:attrNameLst>
                                      </p:cBhvr>
                                      <p:to>
                                        <p:strVal val="visible"/>
                                      </p:to>
                                    </p:set>
                                    <p:animEffect transition="in" filter="blinds(horizontal)">
                                      <p:cBhvr>
                                        <p:cTn id="17" dur="500"/>
                                        <p:tgtEl>
                                          <p:spTgt spid="10">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xEl>
                                              <p:pRg st="0" end="0"/>
                                            </p:txEl>
                                          </p:spTgt>
                                        </p:tgtEl>
                                        <p:attrNameLst>
                                          <p:attrName>style.visibility</p:attrName>
                                        </p:attrNameLst>
                                      </p:cBhvr>
                                      <p:to>
                                        <p:strVal val="visible"/>
                                      </p:to>
                                    </p:set>
                                    <p:animEffect transition="in" filter="blinds(horizontal)">
                                      <p:cBhvr>
                                        <p:cTn id="22" dur="500"/>
                                        <p:tgtEl>
                                          <p:spTgt spid="11">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2">
                                            <p:txEl>
                                              <p:pRg st="0" end="0"/>
                                            </p:txEl>
                                          </p:spTgt>
                                        </p:tgtEl>
                                        <p:attrNameLst>
                                          <p:attrName>style.visibility</p:attrName>
                                        </p:attrNameLst>
                                      </p:cBhvr>
                                      <p:to>
                                        <p:strVal val="visible"/>
                                      </p:to>
                                    </p:set>
                                    <p:animEffect transition="in" filter="blinds(horizontal)">
                                      <p:cBhvr>
                                        <p:cTn id="27" dur="500"/>
                                        <p:tgtEl>
                                          <p:spTgt spid="12">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3">
                                            <p:txEl>
                                              <p:pRg st="0" end="0"/>
                                            </p:txEl>
                                          </p:spTgt>
                                        </p:tgtEl>
                                        <p:attrNameLst>
                                          <p:attrName>style.visibility</p:attrName>
                                        </p:attrNameLst>
                                      </p:cBhvr>
                                      <p:to>
                                        <p:strVal val="visible"/>
                                      </p:to>
                                    </p:set>
                                    <p:animEffect transition="in" filter="blinds(horizontal)">
                                      <p:cBhvr>
                                        <p:cTn id="32" dur="500"/>
                                        <p:tgtEl>
                                          <p:spTgt spid="13">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4">
                                            <p:txEl>
                                              <p:pRg st="0" end="0"/>
                                            </p:txEl>
                                          </p:spTgt>
                                        </p:tgtEl>
                                        <p:attrNameLst>
                                          <p:attrName>style.visibility</p:attrName>
                                        </p:attrNameLst>
                                      </p:cBhvr>
                                      <p:to>
                                        <p:strVal val="visible"/>
                                      </p:to>
                                    </p:set>
                                    <p:animEffect transition="in" filter="blinds(horizontal)">
                                      <p:cBhvr>
                                        <p:cTn id="37"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9" grpId="0" build="allAtOnce"/>
      <p:bldP spid="10" grpId="0" build="allAtOnce"/>
      <p:bldP spid="11" grpId="0" build="allAtOnce"/>
      <p:bldP spid="12" grpId="0" build="allAtOnce"/>
      <p:bldP spid="13" grpId="0" build="allAtOnce"/>
      <p:bldP spid="14"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A1C0A4B-83D7-7C22-982B-08B876DD2F71}"/>
              </a:ext>
            </a:extLst>
          </p:cNvPr>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a:extLst>
              <a:ext uri="{FF2B5EF4-FFF2-40B4-BE49-F238E27FC236}">
                <a16:creationId xmlns:a16="http://schemas.microsoft.com/office/drawing/2014/main" id="{F0F8EDD4-4148-C74D-F9A7-646405AE79F8}"/>
              </a:ext>
            </a:extLst>
          </p:cNvPr>
          <p:cNvSpPr txBox="1"/>
          <p:nvPr/>
        </p:nvSpPr>
        <p:spPr>
          <a:xfrm>
            <a:off x="558139" y="1019330"/>
            <a:ext cx="11162805" cy="4577663"/>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Tree>
    <p:extLst>
      <p:ext uri="{BB962C8B-B14F-4D97-AF65-F5344CB8AC3E}">
        <p14:creationId xmlns:p14="http://schemas.microsoft.com/office/powerpoint/2010/main" val="42707116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pic>
        <p:nvPicPr>
          <p:cNvPr id="12071" name="yt_image_12071" title="H_25.92">
            <a:extLst>
              <a:ext uri="">
                <a16:creationId xmlns="" xmlns:a14="http://schemas.microsoft.com/office/drawing/2010/main"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4703712" y="1628800"/>
            <a:ext cx="2784576" cy="329184"/>
          </a:xfrm>
          <a:prstGeom prst="rect">
            <a:avLst/>
          </a:prstGeom>
          <a:noFill/>
          <a:extLst>
            <a:ext uri="{909E8E84-426E-40DD-AFC4-6F175D3DCCD1}">
              <a14:hiddenFill xmlns:a14="http://schemas.microsoft.com/office/drawing/2010/main">
                <a:solidFill>
                  <a:srgbClr val="FFFFFF"/>
                </a:solidFill>
              </a14:hiddenFill>
            </a:ext>
          </a:extLst>
        </p:spPr>
      </p:pic>
      <p:sp>
        <p:nvSpPr>
          <p:cNvPr id="12074" name="yt_shape_12074"/>
          <p:cNvSpPr txBox="1"/>
          <p:nvPr/>
        </p:nvSpPr>
        <p:spPr>
          <a:xfrm>
            <a:off x="540120" y="2385011"/>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D5004A"/>
                </a:solidFill>
                <a:effectLst/>
                <a:latin typeface="白正" pitchFamily="24"/>
                <a:ea typeface="黑体" pitchFamily="24"/>
              </a:rPr>
              <a:t>【例】</a:t>
            </a:r>
            <a:r>
              <a:rPr lang="zh-CN" altLang="zh-CN" sz="2400" b="0" i="0" u="none">
                <a:solidFill>
                  <a:srgbClr val="000000"/>
                </a:solidFill>
                <a:effectLst/>
                <a:latin typeface="白正" pitchFamily="24"/>
                <a:ea typeface="宋体" pitchFamily="24"/>
              </a:rPr>
              <a:t>如图，在</a:t>
            </a:r>
            <a:r>
              <a:rPr lang="en-US" altLang="zh-CN" sz="2400" b="0" i="0" u="none">
                <a:solidFill>
                  <a:srgbClr val="000000"/>
                </a:solidFill>
                <a:effectLst/>
                <a:latin typeface="Times New Roman" pitchFamily="24"/>
                <a:ea typeface="Times New Roman" pitchFamily="24"/>
              </a:rPr>
              <a:t>▱</a:t>
            </a:r>
            <a:r>
              <a:rPr lang="en-US" altLang="zh-CN" sz="2400" b="0" i="1" u="none">
                <a:solidFill>
                  <a:srgbClr val="000000"/>
                </a:solidFill>
                <a:effectLst/>
                <a:latin typeface="Times New Roman" pitchFamily="24"/>
                <a:ea typeface="Times New Roman" pitchFamily="24"/>
              </a:rPr>
              <a:t>ABCD</a:t>
            </a:r>
            <a:r>
              <a:rPr lang="zh-CN" altLang="zh-CN" sz="2400" b="0" i="0" u="none">
                <a:solidFill>
                  <a:srgbClr val="000000"/>
                </a:solidFill>
                <a:effectLst/>
                <a:latin typeface="白正" pitchFamily="24"/>
                <a:ea typeface="宋体" pitchFamily="24"/>
              </a:rPr>
              <a:t>中，</a:t>
            </a:r>
            <a:r>
              <a:rPr lang="en-US" altLang="zh-CN" sz="2400" b="0" i="1" u="none">
                <a:solidFill>
                  <a:srgbClr val="000000"/>
                </a:solidFill>
                <a:effectLst/>
                <a:latin typeface="Times New Roman" pitchFamily="24"/>
                <a:ea typeface="Times New Roman" pitchFamily="24"/>
              </a:rPr>
              <a:t>E</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F</a:t>
            </a:r>
            <a:r>
              <a:rPr lang="zh-CN" altLang="zh-CN" sz="2400" b="0" i="0" u="none">
                <a:solidFill>
                  <a:srgbClr val="000000"/>
                </a:solidFill>
                <a:effectLst/>
                <a:latin typeface="白正" pitchFamily="24"/>
                <a:ea typeface="宋体" pitchFamily="24"/>
              </a:rPr>
              <a:t>为</a:t>
            </a:r>
            <a:r>
              <a:rPr lang="en-US" altLang="zh-CN" sz="2400" b="0" i="1" u="none">
                <a:solidFill>
                  <a:srgbClr val="000000"/>
                </a:solidFill>
                <a:effectLst/>
                <a:latin typeface="Times New Roman" pitchFamily="24"/>
                <a:ea typeface="Times New Roman" pitchFamily="24"/>
              </a:rPr>
              <a:t>BC</a:t>
            </a:r>
            <a:r>
              <a:rPr lang="zh-CN" altLang="zh-CN" sz="2400" b="0" i="0" u="none">
                <a:solidFill>
                  <a:srgbClr val="000000"/>
                </a:solidFill>
                <a:effectLst/>
                <a:latin typeface="白正" pitchFamily="24"/>
                <a:ea typeface="宋体" pitchFamily="24"/>
              </a:rPr>
              <a:t>上两点，且</a:t>
            </a:r>
            <a:r>
              <a:rPr lang="en-US" altLang="zh-CN" sz="2400" b="0" i="1" u="none">
                <a:solidFill>
                  <a:srgbClr val="000000"/>
                </a:solidFill>
                <a:effectLst/>
                <a:latin typeface="Times New Roman" pitchFamily="24"/>
                <a:ea typeface="Times New Roman" pitchFamily="24"/>
              </a:rPr>
              <a:t>BE</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CF</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AF</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DE</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求证：四边形</a:t>
            </a:r>
            <a:r>
              <a:rPr lang="en-US" altLang="zh-CN" sz="2400" b="0" i="1" u="none">
                <a:solidFill>
                  <a:srgbClr val="000000"/>
                </a:solidFill>
                <a:effectLst/>
                <a:latin typeface="Times New Roman" pitchFamily="24"/>
                <a:ea typeface="Times New Roman" pitchFamily="24"/>
              </a:rPr>
              <a:t>ABCD</a:t>
            </a:r>
            <a:r>
              <a:rPr lang="zh-CN" altLang="zh-CN" sz="2400" b="0" i="0" u="none">
                <a:solidFill>
                  <a:srgbClr val="000000"/>
                </a:solidFill>
                <a:effectLst/>
                <a:latin typeface="白正" pitchFamily="24"/>
                <a:ea typeface="宋体" pitchFamily="24"/>
              </a:rPr>
              <a:t>是矩形</a:t>
            </a:r>
            <a:r>
              <a:rPr lang="en-US" altLang="zh-CN" sz="2400" b="0" i="0" u="none">
                <a:solidFill>
                  <a:srgbClr val="000000"/>
                </a:solidFill>
                <a:effectLst/>
                <a:latin typeface="Times New Roman" pitchFamily="24"/>
                <a:ea typeface="Times New Roman" pitchFamily="24"/>
              </a:rPr>
              <a:t>.</a:t>
            </a:r>
          </a:p>
        </p:txBody>
      </p:sp>
      <p:pic>
        <p:nvPicPr>
          <p:cNvPr id="12075" name="yt_image_12075" title="H_103.23">
            <a:extLst>
              <a:ext uri="">
                <a16:creationId xmlns="" xmlns:a14="http://schemas.microsoft.com/office/drawing/2010/main" xmlns:a16="http://schemas.microsoft.com/office/drawing/2014/main" id="{5351258F-BC95-41E6-9372-C2FE361B0291}"/>
              </a:ext>
            </a:extLst>
          </p:cNvPr>
          <p:cNvPicPr>
            <a:picLocks noChangeAspect="1" noChangeArrowheads="1"/>
          </p:cNvPicPr>
          <p:nvPr/>
        </p:nvPicPr>
        <p:blipFill>
          <a:blip r:embed="rId3" cstate="print"/>
          <a:srcRect/>
          <a:stretch>
            <a:fillRect/>
          </a:stretch>
        </p:blipFill>
        <p:spPr bwMode="auto">
          <a:xfrm>
            <a:off x="5349181" y="3496810"/>
            <a:ext cx="1493636" cy="1311021"/>
          </a:xfrm>
          <a:prstGeom prst="rect">
            <a:avLst/>
          </a:prstGeom>
          <a:noFill/>
          <a:extLst>
            <a:ext uri="{909E8E84-426E-40DD-AFC4-6F175D3DCCD1}">
              <a14:hiddenFill xmlns:a14="http://schemas.microsoft.com/office/drawing/2010/main">
                <a:solidFill>
                  <a:srgbClr val="FFFFFF"/>
                </a:solidFill>
              </a14:hiddenFill>
            </a:ext>
          </a:extLst>
        </p:spPr>
      </p:pic>
      <p:sp>
        <p:nvSpPr>
          <p:cNvPr id="12077" name="yt_shape_12077"/>
          <p:cNvSpPr txBox="1"/>
          <p:nvPr/>
        </p:nvSpPr>
        <p:spPr>
          <a:xfrm>
            <a:off x="540000" y="4858330"/>
            <a:ext cx="9180398"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D5004A"/>
                </a:solidFill>
                <a:effectLst/>
                <a:latin typeface="白正" pitchFamily="24"/>
                <a:ea typeface="黑体" pitchFamily="24"/>
              </a:rPr>
              <a:t>【思路分析】</a:t>
            </a:r>
            <a:r>
              <a:rPr lang="zh-CN" altLang="zh-CN" sz="2400" b="0" i="0" u="none">
                <a:solidFill>
                  <a:srgbClr val="000000"/>
                </a:solidFill>
                <a:effectLst/>
                <a:latin typeface="白正" pitchFamily="24"/>
                <a:ea typeface="楷体" pitchFamily="24"/>
              </a:rPr>
              <a:t>要证明</a:t>
            </a:r>
            <a:r>
              <a:rPr lang="en-US" altLang="zh-CN" sz="2400" b="0" i="0" u="none">
                <a:solidFill>
                  <a:srgbClr val="000000"/>
                </a:solidFill>
                <a:effectLst/>
                <a:latin typeface="Times New Roman" pitchFamily="24"/>
                <a:ea typeface="Times New Roman" pitchFamily="24"/>
              </a:rPr>
              <a:t>▱</a:t>
            </a:r>
            <a:r>
              <a:rPr lang="en-US" altLang="zh-CN" sz="2400" b="0" i="1" u="none">
                <a:solidFill>
                  <a:srgbClr val="000000"/>
                </a:solidFill>
                <a:effectLst/>
                <a:latin typeface="Times New Roman" pitchFamily="24"/>
                <a:ea typeface="Times New Roman" pitchFamily="24"/>
              </a:rPr>
              <a:t>ABCD</a:t>
            </a:r>
            <a:r>
              <a:rPr lang="zh-CN" altLang="zh-CN" sz="2400" b="0" i="0" u="none">
                <a:solidFill>
                  <a:srgbClr val="000000"/>
                </a:solidFill>
                <a:effectLst/>
                <a:latin typeface="白正" pitchFamily="24"/>
                <a:ea typeface="楷体" pitchFamily="24"/>
              </a:rPr>
              <a:t>是矩形，只要证明有一个角是直角即可</a:t>
            </a:r>
            <a:r>
              <a:rPr lang="en-US" altLang="zh-CN" sz="2400" b="0" i="0" u="none">
                <a:solidFill>
                  <a:srgbClr val="000000"/>
                </a:solidFill>
                <a:effectLst/>
                <a:latin typeface="Times New Roman" pitchFamily="24"/>
                <a:ea typeface="Times New Roman" pitchFamily="24"/>
              </a:rPr>
              <a:t>.</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078" name="yt_shape_12078"/>
          <p:cNvSpPr txBox="1"/>
          <p:nvPr/>
        </p:nvSpPr>
        <p:spPr>
          <a:xfrm>
            <a:off x="540000" y="994084"/>
            <a:ext cx="4700005" cy="4435766"/>
          </a:xfrm>
          <a:prstGeom prst="rect">
            <a:avLst/>
          </a:prstGeom>
        </p:spPr>
        <p:txBody>
          <a:bodyPr vert="horz" wrap="none" lIns="0" tIns="0" rIns="0" bIns="0" rtlCol="0">
            <a:spAutoFit/>
          </a:bodyPr>
          <a:lstStyle/>
          <a:p>
            <a:pPr algn="l" eaLnBrk="1" latinLnBrk="0" hangingPunct="0">
              <a:lnSpc>
                <a:spcPct val="110000"/>
              </a:lnSpc>
            </a:pPr>
            <a:r>
              <a:rPr lang="zh-CN" altLang="zh-CN" sz="2400" b="0" i="0" u="none">
                <a:solidFill>
                  <a:srgbClr val="D5004A"/>
                </a:solidFill>
                <a:effectLst/>
                <a:latin typeface="白正" pitchFamily="24"/>
                <a:ea typeface="黑体" pitchFamily="24"/>
              </a:rPr>
              <a:t>【自主解答】</a:t>
            </a:r>
            <a:r>
              <a:rPr lang="zh-CN" altLang="zh-CN" sz="2400" b="0" i="0" u="none">
                <a:solidFill>
                  <a:srgbClr val="000000"/>
                </a:solidFill>
                <a:effectLst/>
                <a:latin typeface="白正" pitchFamily="24"/>
                <a:ea typeface="楷体" pitchFamily="24"/>
              </a:rPr>
              <a:t>证明：</a:t>
            </a:r>
            <a:r>
              <a:rPr lang="en-US" altLang="zh-CN" sz="2400" b="0"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BE</a:t>
            </a:r>
            <a:r>
              <a:rPr lang="zh-CN" altLang="zh-CN" sz="2400" b="1"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CF</a:t>
            </a:r>
            <a:r>
              <a:rPr lang="zh-CN" altLang="zh-CN" sz="2400" b="0" i="0" u="none">
                <a:solidFill>
                  <a:srgbClr val="000000"/>
                </a:solidFill>
                <a:effectLst/>
                <a:latin typeface="白正" pitchFamily="24"/>
                <a:ea typeface="楷体" pitchFamily="24"/>
              </a:rPr>
              <a:t>，</a:t>
            </a:r>
          </a:p>
          <a:p>
            <a:pPr algn="l" eaLnBrk="1" latinLnBrk="0" hangingPunct="0">
              <a:lnSpc>
                <a:spcPct val="110000"/>
              </a:lnSpc>
            </a:pPr>
            <a:r>
              <a:rPr lang="en-US" altLang="zh-CN" sz="2400" b="0"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BE</a:t>
            </a:r>
            <a:r>
              <a:rPr lang="zh-CN" altLang="zh-CN" sz="2400" b="1"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EF</a:t>
            </a:r>
            <a:r>
              <a:rPr lang="zh-CN" altLang="zh-CN" sz="2400" b="1"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CF</a:t>
            </a:r>
            <a:r>
              <a:rPr lang="zh-CN" altLang="zh-CN" sz="2400" b="1"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EF</a:t>
            </a:r>
            <a:r>
              <a:rPr lang="zh-CN" altLang="zh-CN" sz="2400" b="0" i="0" u="none">
                <a:solidFill>
                  <a:srgbClr val="000000"/>
                </a:solidFill>
                <a:effectLst/>
                <a:latin typeface="白正" pitchFamily="24"/>
                <a:ea typeface="楷体" pitchFamily="24"/>
              </a:rPr>
              <a:t>，即</a:t>
            </a:r>
            <a:r>
              <a:rPr lang="en-US" altLang="zh-CN" sz="2400" b="1" i="1" u="none">
                <a:solidFill>
                  <a:srgbClr val="000000"/>
                </a:solidFill>
                <a:effectLst/>
                <a:latin typeface="Times New Roman" pitchFamily="24"/>
                <a:ea typeface="Times New Roman" pitchFamily="24"/>
              </a:rPr>
              <a:t>BF</a:t>
            </a:r>
            <a:r>
              <a:rPr lang="zh-CN" altLang="zh-CN" sz="2400" b="1"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CE</a:t>
            </a:r>
            <a:r>
              <a:rPr lang="en-US" altLang="zh-CN" sz="2400" b="1" i="0" u="none">
                <a:solidFill>
                  <a:srgbClr val="000000"/>
                </a:solidFill>
                <a:effectLst/>
                <a:latin typeface="Times New Roman" pitchFamily="24"/>
                <a:ea typeface="Times New Roman" pitchFamily="24"/>
              </a:rPr>
              <a:t>.</a:t>
            </a:r>
          </a:p>
          <a:p>
            <a:pPr algn="l" eaLnBrk="1" latinLnBrk="0" hangingPunct="0">
              <a:lnSpc>
                <a:spcPct val="110000"/>
              </a:lnSpc>
            </a:pP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楷体" pitchFamily="24"/>
              </a:rPr>
              <a:t>四边形</a:t>
            </a:r>
            <a:r>
              <a:rPr lang="en-US" altLang="zh-CN" sz="2400" b="1" i="1" u="none">
                <a:solidFill>
                  <a:srgbClr val="000000"/>
                </a:solidFill>
                <a:effectLst/>
                <a:latin typeface="Times New Roman" pitchFamily="24"/>
                <a:ea typeface="Times New Roman" pitchFamily="24"/>
              </a:rPr>
              <a:t>ABCD</a:t>
            </a:r>
            <a:r>
              <a:rPr lang="zh-CN" altLang="zh-CN" sz="2400" b="0" i="0" u="none">
                <a:solidFill>
                  <a:srgbClr val="000000"/>
                </a:solidFill>
                <a:effectLst/>
                <a:latin typeface="白正" pitchFamily="24"/>
                <a:ea typeface="楷体" pitchFamily="24"/>
              </a:rPr>
              <a:t>是平行四边形，</a:t>
            </a:r>
          </a:p>
          <a:p>
            <a:pPr algn="l" eaLnBrk="1" latinLnBrk="0" hangingPunct="0">
              <a:lnSpc>
                <a:spcPct val="110000"/>
              </a:lnSpc>
            </a:pPr>
            <a:r>
              <a:rPr lang="en-US" altLang="zh-CN" sz="2400" b="0"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AB</a:t>
            </a:r>
            <a:r>
              <a:rPr lang="zh-CN" altLang="zh-CN" sz="2400" b="1"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DC</a:t>
            </a:r>
            <a:r>
              <a:rPr lang="en-US" altLang="zh-CN" sz="2400" b="1" i="0" u="none">
                <a:solidFill>
                  <a:srgbClr val="000000"/>
                </a:solidFill>
                <a:effectLst/>
                <a:latin typeface="Times New Roman" pitchFamily="24"/>
                <a:ea typeface="Times New Roman" pitchFamily="24"/>
              </a:rPr>
              <a:t>.</a:t>
            </a:r>
          </a:p>
          <a:p>
            <a:pPr algn="l" eaLnBrk="1" latinLnBrk="0" hangingPunct="0">
              <a:lnSpc>
                <a:spcPct val="110000"/>
              </a:lnSpc>
            </a:pPr>
            <a:r>
              <a:rPr lang="en-US" altLang="zh-CN" sz="2400" b="0"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AF</a:t>
            </a:r>
            <a:r>
              <a:rPr lang="zh-CN" altLang="zh-CN" sz="2400" b="1"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DE</a:t>
            </a:r>
            <a:r>
              <a:rPr lang="zh-CN" altLang="zh-CN" sz="2400" b="0" i="0" u="none">
                <a:solidFill>
                  <a:srgbClr val="000000"/>
                </a:solidFill>
                <a:effectLst/>
                <a:latin typeface="白正" pitchFamily="24"/>
                <a:ea typeface="楷体" pitchFamily="24"/>
              </a:rPr>
              <a:t>，</a:t>
            </a:r>
          </a:p>
          <a:p>
            <a:pPr algn="l" eaLnBrk="1" latinLnBrk="0" hangingPunct="0">
              <a:lnSpc>
                <a:spcPct val="110000"/>
              </a:lnSpc>
            </a:pPr>
            <a:r>
              <a:rPr lang="en-US" altLang="zh-CN" sz="2400" b="0"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ABF</a:t>
            </a:r>
            <a:r>
              <a:rPr lang="en-US" altLang="zh-CN" sz="2400" b="0"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DCE</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SSS</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楷体" pitchFamily="24"/>
              </a:rPr>
              <a:t>，</a:t>
            </a:r>
          </a:p>
          <a:p>
            <a:pPr algn="l" eaLnBrk="1" latinLnBrk="0" hangingPunct="0">
              <a:lnSpc>
                <a:spcPct val="110000"/>
              </a:lnSpc>
            </a:pPr>
            <a:r>
              <a:rPr lang="en-US" altLang="zh-CN" sz="2400" b="0"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B</a:t>
            </a:r>
            <a:r>
              <a:rPr lang="zh-CN" altLang="zh-CN" sz="2400" b="1" i="0" u="none">
                <a:solidFill>
                  <a:srgbClr val="000000"/>
                </a:solidFill>
                <a:effectLst/>
                <a:latin typeface="宋体" pitchFamily="24"/>
                <a:ea typeface="宋体" pitchFamily="24"/>
              </a:rPr>
              <a:t>＝</a:t>
            </a:r>
            <a:r>
              <a:rPr lang="en-US" altLang="zh-CN" sz="2400" b="0"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C</a:t>
            </a:r>
            <a:r>
              <a:rPr lang="en-US" altLang="zh-CN" sz="2400" b="1" i="0" u="none">
                <a:solidFill>
                  <a:srgbClr val="000000"/>
                </a:solidFill>
                <a:effectLst/>
                <a:latin typeface="Times New Roman" pitchFamily="24"/>
                <a:ea typeface="Times New Roman" pitchFamily="24"/>
              </a:rPr>
              <a:t>.</a:t>
            </a:r>
          </a:p>
          <a:p>
            <a:pPr algn="l" eaLnBrk="1" latinLnBrk="0" hangingPunct="0">
              <a:lnSpc>
                <a:spcPct val="110000"/>
              </a:lnSpc>
            </a:pP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楷体" pitchFamily="24"/>
              </a:rPr>
              <a:t>四边形</a:t>
            </a:r>
            <a:r>
              <a:rPr lang="en-US" altLang="zh-CN" sz="2400" b="1" i="1" u="none">
                <a:solidFill>
                  <a:srgbClr val="000000"/>
                </a:solidFill>
                <a:effectLst/>
                <a:latin typeface="Times New Roman" pitchFamily="24"/>
                <a:ea typeface="Times New Roman" pitchFamily="24"/>
              </a:rPr>
              <a:t>ABCD</a:t>
            </a:r>
            <a:r>
              <a:rPr lang="zh-CN" altLang="zh-CN" sz="2400" b="0" i="0" u="none">
                <a:solidFill>
                  <a:srgbClr val="000000"/>
                </a:solidFill>
                <a:effectLst/>
                <a:latin typeface="白正" pitchFamily="24"/>
                <a:ea typeface="楷体" pitchFamily="24"/>
              </a:rPr>
              <a:t>是平行四边形，</a:t>
            </a:r>
          </a:p>
          <a:p>
            <a:pPr algn="l" eaLnBrk="1" latinLnBrk="0" hangingPunct="0">
              <a:lnSpc>
                <a:spcPct val="110000"/>
              </a:lnSpc>
            </a:pPr>
            <a:r>
              <a:rPr lang="en-US" altLang="zh-CN" sz="2400" b="0"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B</a:t>
            </a:r>
            <a:r>
              <a:rPr lang="zh-CN" altLang="zh-CN" sz="2400" b="1" i="0" u="none">
                <a:solidFill>
                  <a:srgbClr val="000000"/>
                </a:solidFill>
                <a:effectLst/>
                <a:latin typeface="宋体" pitchFamily="24"/>
                <a:ea typeface="宋体" pitchFamily="24"/>
              </a:rPr>
              <a:t>＋</a:t>
            </a:r>
            <a:r>
              <a:rPr lang="en-US" altLang="zh-CN" sz="2400" b="0"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C</a:t>
            </a:r>
            <a:r>
              <a:rPr lang="zh-CN" altLang="zh-CN" sz="2400" b="1"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180°</a:t>
            </a:r>
            <a:r>
              <a:rPr lang="zh-CN" altLang="zh-CN" sz="2400" b="0" i="0" u="none">
                <a:solidFill>
                  <a:srgbClr val="000000"/>
                </a:solidFill>
                <a:effectLst/>
                <a:latin typeface="白正" pitchFamily="24"/>
                <a:ea typeface="楷体" pitchFamily="24"/>
              </a:rPr>
              <a:t>，</a:t>
            </a:r>
          </a:p>
          <a:p>
            <a:pPr algn="l" eaLnBrk="1" latinLnBrk="0" hangingPunct="0">
              <a:lnSpc>
                <a:spcPct val="110000"/>
              </a:lnSpc>
            </a:pPr>
            <a:r>
              <a:rPr lang="en-US" altLang="zh-CN" sz="2400" b="0"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B</a:t>
            </a:r>
            <a:r>
              <a:rPr lang="zh-CN" altLang="zh-CN" sz="2400" b="1" i="0" u="none">
                <a:solidFill>
                  <a:srgbClr val="000000"/>
                </a:solidFill>
                <a:effectLst/>
                <a:latin typeface="宋体" pitchFamily="24"/>
                <a:ea typeface="宋体" pitchFamily="24"/>
              </a:rPr>
              <a:t>＝</a:t>
            </a:r>
            <a:r>
              <a:rPr lang="en-US" altLang="zh-CN" sz="2400" b="0"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C</a:t>
            </a:r>
            <a:r>
              <a:rPr lang="zh-CN" altLang="zh-CN" sz="2400" b="1"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90°</a:t>
            </a:r>
            <a:r>
              <a:rPr lang="zh-CN" altLang="zh-CN" sz="2400" b="0" i="0" u="none">
                <a:solidFill>
                  <a:srgbClr val="000000"/>
                </a:solidFill>
                <a:effectLst/>
                <a:latin typeface="白正" pitchFamily="24"/>
                <a:ea typeface="楷体" pitchFamily="24"/>
              </a:rPr>
              <a:t>，</a:t>
            </a:r>
          </a:p>
          <a:p>
            <a:pPr algn="l" eaLnBrk="1" latinLnBrk="0" hangingPunct="0">
              <a:lnSpc>
                <a:spcPct val="110000"/>
              </a:lnSpc>
            </a:pP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楷体" pitchFamily="24"/>
              </a:rPr>
              <a:t>四边形</a:t>
            </a:r>
            <a:r>
              <a:rPr lang="en-US" altLang="zh-CN" sz="2400" b="1" i="1" u="none">
                <a:solidFill>
                  <a:srgbClr val="000000"/>
                </a:solidFill>
                <a:effectLst/>
                <a:latin typeface="Times New Roman" pitchFamily="24"/>
                <a:ea typeface="Times New Roman" pitchFamily="24"/>
              </a:rPr>
              <a:t>ABCD</a:t>
            </a:r>
            <a:r>
              <a:rPr lang="zh-CN" altLang="zh-CN" sz="2400" b="0" i="0" u="none">
                <a:solidFill>
                  <a:srgbClr val="000000"/>
                </a:solidFill>
                <a:effectLst/>
                <a:latin typeface="白正" pitchFamily="24"/>
                <a:ea typeface="楷体" pitchFamily="24"/>
              </a:rPr>
              <a:t>是矩形</a:t>
            </a:r>
            <a:r>
              <a:rPr lang="en-US" altLang="zh-CN" sz="2400" b="1" i="0" u="none">
                <a:solidFill>
                  <a:srgbClr val="000000"/>
                </a:solidFill>
                <a:effectLst/>
                <a:latin typeface="Times New Roman" pitchFamily="24"/>
                <a:ea typeface="Times New Roman" pitchFamily="24"/>
              </a:rPr>
              <a:t>.</a:t>
            </a:r>
          </a:p>
        </p:txBody>
      </p:sp>
      <p:sp>
        <p:nvSpPr>
          <p:cNvPr id="3" name="yt_shape_12089"/>
          <p:cNvSpPr txBox="1"/>
          <p:nvPr/>
        </p:nvSpPr>
        <p:spPr>
          <a:xfrm>
            <a:off x="540119" y="5463869"/>
            <a:ext cx="11111999" cy="1185646"/>
          </a:xfrm>
          <a:prstGeom prst="rect">
            <a:avLst/>
          </a:prstGeom>
        </p:spPr>
        <p:txBody>
          <a:bodyPr vert="horz" wrap="square" lIns="0" tIns="0" rIns="0" bIns="0" rtlCol="0">
            <a:spAutoFit/>
          </a:bodyPr>
          <a:lstStyle/>
          <a:p>
            <a:pPr algn="l" eaLnBrk="1" latinLnBrk="0" hangingPunct="0">
              <a:lnSpc>
                <a:spcPct val="110000"/>
              </a:lnSpc>
            </a:pPr>
            <a:r>
              <a:rPr lang="zh-CN" altLang="zh-CN" sz="2400" b="0" i="0" u="none" dirty="0">
                <a:solidFill>
                  <a:srgbClr val="D5004A"/>
                </a:solidFill>
                <a:effectLst/>
                <a:latin typeface="白正" pitchFamily="24"/>
                <a:ea typeface="黑体" pitchFamily="24"/>
              </a:rPr>
              <a:t>【方法归纳】</a:t>
            </a:r>
            <a:r>
              <a:rPr lang="zh-CN" altLang="zh-CN" sz="2400" b="0" i="0" u="none" dirty="0">
                <a:solidFill>
                  <a:srgbClr val="000000"/>
                </a:solidFill>
                <a:effectLst/>
                <a:latin typeface="白正" pitchFamily="24"/>
                <a:ea typeface="楷体" pitchFamily="24"/>
              </a:rPr>
              <a:t>要判定一个四边形是矩形，通常先判定它是平行四边形，再根据平行四边形构成矩形的条件，即判定有一个角是直角或对角线相等或满足三个内角是直角的四边形</a:t>
            </a:r>
            <a:r>
              <a:rPr lang="en-US" altLang="zh-CN" sz="2400" b="0" i="0" u="none" dirty="0">
                <a:solidFill>
                  <a:srgbClr val="000000"/>
                </a:solidFill>
                <a:effectLst/>
                <a:latin typeface="Times New Roman" pitchFamily="24"/>
                <a:ea typeface="Times New Roman" pitchFamily="24"/>
              </a:rPr>
              <a:t>.</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091" name="yt_shape_12091"/>
          <p:cNvSpPr txBox="1"/>
          <p:nvPr/>
        </p:nvSpPr>
        <p:spPr>
          <a:xfrm>
            <a:off x="540000" y="1357297"/>
            <a:ext cx="4138505" cy="597664"/>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白正" pitchFamily="32"/>
                <a:ea typeface="宋体" pitchFamily="32"/>
              </a:rPr>
              <a:t> </a:t>
            </a:r>
            <a:r>
              <a:rPr lang="en-US" altLang="zh-CN" sz="3250" b="0" i="0" u="none" spc="31534">
                <a:solidFill>
                  <a:srgbClr val="1EE3CF"/>
                </a:solidFill>
                <a:effectLst/>
                <a:latin typeface="白正" pitchFamily="32"/>
                <a:ea typeface="宋体" pitchFamily="32"/>
              </a:rPr>
              <a:t> </a:t>
            </a:r>
          </a:p>
        </p:txBody>
      </p:sp>
      <p:pic>
        <p:nvPicPr>
          <p:cNvPr id="12090" name="yt_image_12090" title="H_51.39">
            <a:extLst>
              <a:ext uri="">
                <a16:creationId xmlns="" xmlns:a14="http://schemas.microsoft.com/office/drawing/2010/main"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540000" y="1357297"/>
            <a:ext cx="4105485" cy="652653"/>
          </a:xfrm>
          <a:prstGeom prst="rect">
            <a:avLst/>
          </a:prstGeom>
          <a:noFill/>
          <a:extLst>
            <a:ext uri="{909E8E84-426E-40DD-AFC4-6F175D3DCCD1}">
              <a14:hiddenFill xmlns:a14="http://schemas.microsoft.com/office/drawing/2010/main">
                <a:solidFill>
                  <a:srgbClr val="FFFFFF"/>
                </a:solidFill>
              </a14:hiddenFill>
            </a:ext>
          </a:extLst>
        </p:spPr>
      </p:pic>
      <p:sp>
        <p:nvSpPr>
          <p:cNvPr id="12093" name="yt_shape_12093"/>
          <p:cNvSpPr txBox="1"/>
          <p:nvPr/>
        </p:nvSpPr>
        <p:spPr>
          <a:xfrm>
            <a:off x="540000" y="2060594"/>
            <a:ext cx="6601166" cy="453522"/>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2500">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1900" b="0" i="0" u="none">
                <a:solidFill>
                  <a:srgbClr val="1EE3CF"/>
                </a:solidFill>
                <a:effectLst/>
                <a:latin typeface="Times New Roman" pitchFamily="19"/>
                <a:ea typeface="宋体" pitchFamily="19"/>
                <a:sym typeface=""/>
              </a:rPr>
              <a:t> </a:t>
            </a:r>
            <a:r>
              <a:rPr lang="zh-CN" altLang="zh-CN" sz="2400" b="0" i="0" u="none" spc="-2400">
                <a:no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白正" pitchFamily="24"/>
                <a:ea typeface="黑体" pitchFamily="24"/>
              </a:rPr>
              <a:t>有一个角是直角的平行四边形是矩形</a:t>
            </a:r>
          </a:p>
        </p:txBody>
      </p:sp>
      <p:sp>
        <p:nvSpPr>
          <p:cNvPr id="12094" name="yt_shape_12094"/>
          <p:cNvSpPr txBox="1"/>
          <p:nvPr/>
        </p:nvSpPr>
        <p:spPr>
          <a:xfrm>
            <a:off x="540120" y="2564904"/>
            <a:ext cx="11028488" cy="960263"/>
          </a:xfrm>
          <a:prstGeom prst="rect">
            <a:avLst/>
          </a:prstGeom>
        </p:spPr>
        <p:txBody>
          <a:bodyPr vert="horz" wrap="square" lIns="0" tIns="0" rIns="0" bIns="0" rtlCol="0">
            <a:spAutoFit/>
          </a:bodyPr>
          <a:lstStyle/>
          <a:p>
            <a:pPr algn="just" eaLnBrk="1" latinLnBrk="0" hangingPunct="0">
              <a:lnSpc>
                <a:spcPct val="129999"/>
              </a:lnSpc>
            </a:pPr>
            <a:r>
              <a:rPr lang="zh-CN" altLang="zh-CN" sz="2400" b="0" i="0" u="none" dirty="0">
                <a:solidFill>
                  <a:srgbClr val="000000"/>
                </a:solidFill>
                <a:effectLst/>
                <a:latin typeface="白正" pitchFamily="24"/>
                <a:ea typeface="宋体" pitchFamily="24"/>
              </a:rPr>
              <a:t>1.如图，在</a:t>
            </a:r>
            <a:r>
              <a:rPr lang="en-US"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ABC</a:t>
            </a:r>
            <a:r>
              <a:rPr lang="zh-CN" altLang="zh-CN" sz="2400" b="0" i="0" u="none" dirty="0">
                <a:solidFill>
                  <a:srgbClr val="000000"/>
                </a:solidFill>
                <a:effectLst/>
                <a:latin typeface="白正" pitchFamily="24"/>
                <a:ea typeface="宋体" pitchFamily="24"/>
              </a:rPr>
              <a:t>中，</a:t>
            </a:r>
            <a:r>
              <a:rPr lang="en-US" altLang="zh-CN" sz="2400" b="0" i="1" u="none" dirty="0">
                <a:solidFill>
                  <a:srgbClr val="000000"/>
                </a:solidFill>
                <a:effectLst/>
                <a:latin typeface="Times New Roman" pitchFamily="24"/>
                <a:ea typeface="Times New Roman" pitchFamily="24"/>
              </a:rPr>
              <a:t>D</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E</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F</a:t>
            </a:r>
            <a:r>
              <a:rPr lang="zh-CN" altLang="zh-CN" sz="2400" b="0" i="0" u="none" dirty="0">
                <a:solidFill>
                  <a:srgbClr val="000000"/>
                </a:solidFill>
                <a:effectLst/>
                <a:latin typeface="白正" pitchFamily="24"/>
                <a:ea typeface="宋体" pitchFamily="24"/>
              </a:rPr>
              <a:t>分别是</a:t>
            </a:r>
            <a:r>
              <a:rPr lang="en-US" altLang="zh-CN" sz="2400" b="0" i="1" u="none" dirty="0">
                <a:solidFill>
                  <a:srgbClr val="000000"/>
                </a:solidFill>
                <a:effectLst/>
                <a:latin typeface="Times New Roman" pitchFamily="24"/>
                <a:ea typeface="Times New Roman" pitchFamily="24"/>
              </a:rPr>
              <a:t>AB</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BC</a:t>
            </a:r>
            <a:r>
              <a:rPr lang="zh-CN" altLang="zh-CN" sz="2400" b="0" i="0" u="none" dirty="0">
                <a:solidFill>
                  <a:srgbClr val="000000"/>
                </a:solidFill>
                <a:effectLst/>
                <a:latin typeface="白正" pitchFamily="24"/>
                <a:ea typeface="宋体" pitchFamily="24"/>
              </a:rPr>
              <a:t>和</a:t>
            </a:r>
            <a:r>
              <a:rPr lang="en-US" altLang="zh-CN" sz="2400" b="0" i="1" u="none" dirty="0">
                <a:solidFill>
                  <a:srgbClr val="000000"/>
                </a:solidFill>
                <a:effectLst/>
                <a:latin typeface="Times New Roman" pitchFamily="24"/>
                <a:ea typeface="Times New Roman" pitchFamily="24"/>
              </a:rPr>
              <a:t>AC</a:t>
            </a:r>
            <a:r>
              <a:rPr lang="zh-CN" altLang="zh-CN" sz="2400" b="0" i="0" u="none" dirty="0">
                <a:solidFill>
                  <a:srgbClr val="000000"/>
                </a:solidFill>
                <a:effectLst/>
                <a:latin typeface="白正" pitchFamily="24"/>
                <a:ea typeface="宋体" pitchFamily="24"/>
              </a:rPr>
              <a:t>边的中点，请添加一个条件</a:t>
            </a:r>
            <a:r>
              <a:rPr lang="zh-CN" altLang="zh-CN" sz="100" b="0" i="0" spc="-100" dirty="0">
                <a:solidFill>
                  <a:srgbClr val="FF0000"/>
                </a:solidFill>
                <a:effectLst/>
                <a:latin typeface="白正" pitchFamily="24"/>
                <a:ea typeface="宋体" pitchFamily="24"/>
              </a:rPr>
              <a:t> </a:t>
            </a:r>
            <a:r>
              <a:rPr lang="zh-CN" altLang="zh-CN" sz="2400" b="0" i="0" u="sng" dirty="0">
                <a:solidFill>
                  <a:srgbClr val="FF0000"/>
                </a:solidFill>
                <a:effectLst/>
                <a:uFill>
                  <a:solidFill>
                    <a:srgbClr val="000000"/>
                  </a:solidFill>
                </a:uFill>
                <a:latin typeface="白正" pitchFamily="24"/>
                <a:ea typeface="宋体" pitchFamily="24"/>
              </a:rPr>
              <a:t>　</a:t>
            </a:r>
            <a:r>
              <a:rPr lang="en-US" altLang="zh-CN" sz="2400" b="0" i="1" u="sng" dirty="0">
                <a:solidFill>
                  <a:srgbClr val="FF0000">
                    <a:alpha val="0"/>
                  </a:srgbClr>
                </a:solidFill>
                <a:effectLst/>
                <a:uFill>
                  <a:solidFill>
                    <a:srgbClr val="000000"/>
                  </a:solidFill>
                </a:uFill>
                <a:latin typeface="Times New Roman" pitchFamily="24"/>
                <a:ea typeface="Times New Roman" pitchFamily="24"/>
              </a:rPr>
              <a:t>AB</a:t>
            </a:r>
            <a:r>
              <a:rPr lang="en-US" altLang="zh-CN" sz="2400" b="0" i="0" u="sng" dirty="0">
                <a:solidFill>
                  <a:srgbClr val="FF0000">
                    <a:alpha val="0"/>
                  </a:srgbClr>
                </a:solidFill>
                <a:effectLst/>
                <a:uFill>
                  <a:solidFill>
                    <a:srgbClr val="000000"/>
                  </a:solidFill>
                </a:uFill>
                <a:latin typeface="宋体" pitchFamily="24"/>
                <a:ea typeface="宋体" pitchFamily="24"/>
              </a:rPr>
              <a:t>⊥</a:t>
            </a:r>
            <a:r>
              <a:rPr lang="en-US" altLang="zh-CN" sz="2400" b="0" i="1" u="sng" dirty="0">
                <a:solidFill>
                  <a:srgbClr val="FF0000">
                    <a:alpha val="0"/>
                  </a:srgbClr>
                </a:solidFill>
                <a:effectLst/>
                <a:uFill>
                  <a:solidFill>
                    <a:srgbClr val="000000"/>
                  </a:solidFill>
                </a:uFill>
                <a:latin typeface="Times New Roman" pitchFamily="24"/>
                <a:ea typeface="Times New Roman" pitchFamily="24"/>
              </a:rPr>
              <a:t>BC</a:t>
            </a:r>
            <a:r>
              <a:rPr lang="zh-CN" altLang="zh-CN" sz="2400" b="0" i="0" u="sng" dirty="0">
                <a:solidFill>
                  <a:srgbClr val="FF0000">
                    <a:alpha val="0"/>
                  </a:srgbClr>
                </a:solidFill>
                <a:effectLst/>
                <a:uFill>
                  <a:solidFill>
                    <a:srgbClr val="000000"/>
                  </a:solidFill>
                </a:uFill>
                <a:latin typeface="白正" pitchFamily="24"/>
                <a:ea typeface="宋体" pitchFamily="24"/>
              </a:rPr>
              <a:t>　</a:t>
            </a:r>
            <a:r>
              <a:rPr lang="zh-CN" altLang="zh-CN" sz="100" b="0" i="0" spc="-100" dirty="0">
                <a:noFill/>
                <a:effectLst/>
                <a:latin typeface="白正" pitchFamily="24"/>
                <a:ea typeface="宋体" pitchFamily="24"/>
              </a:rPr>
              <a:t>⁠</a:t>
            </a:r>
            <a:r>
              <a:rPr lang="zh-CN" altLang="zh-CN" sz="2400" b="0" i="0" u="none" dirty="0">
                <a:solidFill>
                  <a:srgbClr val="000000"/>
                </a:solidFill>
                <a:effectLst/>
                <a:latin typeface="白正" pitchFamily="24"/>
                <a:ea typeface="宋体" pitchFamily="24"/>
              </a:rPr>
              <a:t>，使四边形</a:t>
            </a:r>
            <a:r>
              <a:rPr lang="en-US" altLang="zh-CN" sz="2400" b="0" i="1" u="none" dirty="0">
                <a:solidFill>
                  <a:srgbClr val="000000"/>
                </a:solidFill>
                <a:effectLst/>
                <a:latin typeface="Times New Roman" pitchFamily="24"/>
                <a:ea typeface="Times New Roman" pitchFamily="24"/>
              </a:rPr>
              <a:t>BEFD</a:t>
            </a:r>
            <a:r>
              <a:rPr lang="zh-CN" altLang="zh-CN" sz="2400" b="0" i="0" u="none" dirty="0">
                <a:solidFill>
                  <a:srgbClr val="000000"/>
                </a:solidFill>
                <a:effectLst/>
                <a:latin typeface="白正" pitchFamily="24"/>
                <a:ea typeface="宋体" pitchFamily="24"/>
              </a:rPr>
              <a:t>为矩形</a:t>
            </a:r>
            <a:r>
              <a:rPr lang="en-US" altLang="zh-CN" sz="2400" b="0" i="0" u="none" dirty="0">
                <a:solidFill>
                  <a:srgbClr val="000000"/>
                </a:solidFill>
                <a:effectLst/>
                <a:latin typeface="Times New Roman" pitchFamily="24"/>
                <a:ea typeface="Times New Roman" pitchFamily="24"/>
              </a:rPr>
              <a:t>.</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填一个即可</a:t>
            </a:r>
            <a:r>
              <a:rPr lang="zh-CN" altLang="zh-CN" sz="2400" b="0" i="0" u="none" dirty="0">
                <a:solidFill>
                  <a:srgbClr val="000000"/>
                </a:solidFill>
                <a:effectLst/>
                <a:latin typeface="宋体" pitchFamily="24"/>
                <a:ea typeface="宋体" pitchFamily="24"/>
              </a:rPr>
              <a:t>）</a:t>
            </a:r>
          </a:p>
        </p:txBody>
      </p:sp>
      <p:pic>
        <p:nvPicPr>
          <p:cNvPr id="12095" name="yt_image_12095" title="H_116.64">
            <a:extLst>
              <a:ext uri="">
                <a16:creationId xmlns="" xmlns:a14="http://schemas.microsoft.com/office/drawing/2010/main" xmlns:a16="http://schemas.microsoft.com/office/drawing/2014/main" id="{5351258F-BC95-41E6-9372-C2FE361B0291}"/>
              </a:ext>
            </a:extLst>
          </p:cNvPr>
          <p:cNvPicPr>
            <a:picLocks noChangeAspect="1" noChangeArrowheads="1"/>
          </p:cNvPicPr>
          <p:nvPr/>
        </p:nvPicPr>
        <p:blipFill>
          <a:blip r:embed="rId3" cstate="print"/>
          <a:srcRect/>
          <a:stretch>
            <a:fillRect/>
          </a:stretch>
        </p:blipFill>
        <p:spPr bwMode="auto">
          <a:xfrm>
            <a:off x="5437328" y="3676703"/>
            <a:ext cx="1317342" cy="1481328"/>
          </a:xfrm>
          <a:prstGeom prst="rect">
            <a:avLst/>
          </a:prstGeom>
          <a:noFill/>
          <a:extLst>
            <a:ext uri="{909E8E84-426E-40DD-AFC4-6F175D3DCCD1}">
              <a14:hiddenFill xmlns:a14="http://schemas.microsoft.com/office/drawing/2010/main">
                <a:solidFill>
                  <a:srgbClr val="FFFFFF"/>
                </a:solidFill>
              </a14:hiddenFill>
            </a:ext>
          </a:extLst>
        </p:spPr>
      </p:pic>
      <p:pic>
        <p:nvPicPr>
          <p:cNvPr id="3" name="yt_shape_1700218600660" title="H_28.801733">
            <a:extLst>
              <a:ext uri="{FF2B5EF4-FFF2-40B4-BE49-F238E27FC236}">
                <a16:creationId xmlns:a16="http://schemas.microsoft.com/office/drawing/2014/main" id="{B5ADC89A-BA0F-25D5-5109-A86C449C23C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0000" y="2102271"/>
            <a:ext cx="1355917" cy="365782"/>
          </a:xfrm>
          <a:prstGeom prst="rect">
            <a:avLst/>
          </a:prstGeom>
        </p:spPr>
      </p:pic>
      <p:sp>
        <p:nvSpPr>
          <p:cNvPr id="2" name="文本框 1">
            <a:extLst>
              <a:ext uri="{FF2B5EF4-FFF2-40B4-BE49-F238E27FC236}">
                <a16:creationId xmlns:a16="http://schemas.microsoft.com/office/drawing/2014/main" id="{FF3C739A-BF65-7381-5863-15BDBCF81147}"/>
              </a:ext>
            </a:extLst>
          </p:cNvPr>
          <p:cNvSpPr txBox="1"/>
          <p:nvPr/>
        </p:nvSpPr>
        <p:spPr>
          <a:xfrm>
            <a:off x="1059709" y="2993586"/>
            <a:ext cx="1550099" cy="517983"/>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AB</a:t>
            </a:r>
            <a:r>
              <a:rPr kumimoji="0" lang="en-US"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BC</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097" name="yt_shape_12097"/>
          <p:cNvSpPr txBox="1"/>
          <p:nvPr/>
        </p:nvSpPr>
        <p:spPr>
          <a:xfrm>
            <a:off x="540120" y="1669129"/>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楷体" pitchFamily="24"/>
              </a:rPr>
              <a:t>云南师大实验中学月考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如图，在</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ABC</a:t>
            </a:r>
            <a:r>
              <a:rPr lang="zh-CN" altLang="zh-CN" sz="2400" b="0" i="0" u="none">
                <a:solidFill>
                  <a:srgbClr val="000000"/>
                </a:solidFill>
                <a:effectLst/>
                <a:latin typeface="白正" pitchFamily="24"/>
                <a:ea typeface="宋体" pitchFamily="24"/>
              </a:rPr>
              <a:t>中，</a:t>
            </a:r>
            <a:r>
              <a:rPr lang="en-US" altLang="zh-CN" sz="2400" b="0" i="1" u="none">
                <a:solidFill>
                  <a:srgbClr val="000000"/>
                </a:solidFill>
                <a:effectLst/>
                <a:latin typeface="Times New Roman" pitchFamily="24"/>
                <a:ea typeface="Times New Roman" pitchFamily="24"/>
              </a:rPr>
              <a:t>AB</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AC</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AD</a:t>
            </a:r>
            <a:r>
              <a:rPr lang="zh-CN" altLang="zh-CN" sz="2400" b="0" i="0" u="none">
                <a:solidFill>
                  <a:srgbClr val="000000"/>
                </a:solidFill>
                <a:effectLst/>
                <a:latin typeface="白正" pitchFamily="24"/>
                <a:ea typeface="宋体" pitchFamily="24"/>
              </a:rPr>
              <a:t>是</a:t>
            </a:r>
            <a:r>
              <a:rPr lang="en-US" altLang="zh-CN" sz="2400" b="0" i="1" u="none">
                <a:solidFill>
                  <a:srgbClr val="000000"/>
                </a:solidFill>
                <a:effectLst/>
                <a:latin typeface="Times New Roman" pitchFamily="24"/>
                <a:ea typeface="Times New Roman" pitchFamily="24"/>
              </a:rPr>
              <a:t>BC</a:t>
            </a:r>
            <a:r>
              <a:rPr lang="zh-CN" altLang="zh-CN" sz="2400" b="0" i="0" u="none">
                <a:solidFill>
                  <a:srgbClr val="000000"/>
                </a:solidFill>
                <a:effectLst/>
                <a:latin typeface="白正" pitchFamily="24"/>
                <a:ea typeface="宋体" pitchFamily="24"/>
              </a:rPr>
              <a:t>边上的中线，四边形</a:t>
            </a:r>
            <a:r>
              <a:rPr lang="en-US" altLang="zh-CN" sz="2400" b="0" i="1" u="none">
                <a:solidFill>
                  <a:srgbClr val="000000"/>
                </a:solidFill>
                <a:effectLst/>
                <a:latin typeface="Times New Roman" pitchFamily="24"/>
                <a:ea typeface="Times New Roman" pitchFamily="24"/>
              </a:rPr>
              <a:t>ADBE</a:t>
            </a:r>
            <a:r>
              <a:rPr lang="zh-CN" altLang="zh-CN" sz="2400" b="0" i="0" u="none">
                <a:solidFill>
                  <a:srgbClr val="000000"/>
                </a:solidFill>
                <a:effectLst/>
                <a:latin typeface="白正" pitchFamily="24"/>
                <a:ea typeface="宋体" pitchFamily="24"/>
              </a:rPr>
              <a:t>是平行四边形，求证：四边形</a:t>
            </a:r>
            <a:r>
              <a:rPr lang="en-US" altLang="zh-CN" sz="2400" b="0" i="1" u="none">
                <a:solidFill>
                  <a:srgbClr val="000000"/>
                </a:solidFill>
                <a:effectLst/>
                <a:latin typeface="Times New Roman" pitchFamily="24"/>
                <a:ea typeface="Times New Roman" pitchFamily="24"/>
              </a:rPr>
              <a:t>ADBE</a:t>
            </a:r>
            <a:r>
              <a:rPr lang="zh-CN" altLang="zh-CN" sz="2400" b="0" i="0" u="none">
                <a:solidFill>
                  <a:srgbClr val="000000"/>
                </a:solidFill>
                <a:effectLst/>
                <a:latin typeface="白正" pitchFamily="24"/>
                <a:ea typeface="宋体" pitchFamily="24"/>
              </a:rPr>
              <a:t>是矩形</a:t>
            </a:r>
            <a:r>
              <a:rPr lang="en-US" altLang="zh-CN" sz="2400" b="0" i="0" u="none">
                <a:solidFill>
                  <a:srgbClr val="000000"/>
                </a:solidFill>
                <a:effectLst/>
                <a:latin typeface="Times New Roman" pitchFamily="24"/>
                <a:ea typeface="Times New Roman" pitchFamily="24"/>
              </a:rPr>
              <a:t>.</a:t>
            </a:r>
          </a:p>
        </p:txBody>
      </p:sp>
      <p:pic>
        <p:nvPicPr>
          <p:cNvPr id="12098" name="yt_image_12098" title="H_116.64">
            <a:extLst>
              <a:ext uri="">
                <a16:creationId xmlns="" xmlns:a14="http://schemas.microsoft.com/office/drawing/2010/main"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10416480" y="2780928"/>
            <a:ext cx="1298210" cy="1481328"/>
          </a:xfrm>
          <a:prstGeom prst="rect">
            <a:avLst/>
          </a:prstGeom>
          <a:noFill/>
          <a:extLst>
            <a:ext uri="{909E8E84-426E-40DD-AFC4-6F175D3DCCD1}">
              <a14:hiddenFill xmlns:a14="http://schemas.microsoft.com/office/drawing/2010/main">
                <a:solidFill>
                  <a:srgbClr val="FFFFFF"/>
                </a:solidFill>
              </a14:hiddenFill>
            </a:ext>
          </a:extLst>
        </p:spPr>
      </p:pic>
      <p:sp>
        <p:nvSpPr>
          <p:cNvPr id="12100" name="yt_shape_12100"/>
          <p:cNvSpPr txBox="1"/>
          <p:nvPr/>
        </p:nvSpPr>
        <p:spPr>
          <a:xfrm>
            <a:off x="540000" y="2798828"/>
            <a:ext cx="5572038" cy="2349041"/>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白正" pitchFamily="24"/>
                <a:ea typeface="楷体" pitchFamily="24"/>
              </a:rPr>
              <a:t>证明：</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AB</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AC</a:t>
            </a:r>
            <a:r>
              <a:rPr lang="zh-CN" altLang="zh-CN" sz="2400" b="0" i="0" u="none">
                <a:solidFill>
                  <a:srgbClr val="FF0000">
                    <a:alpha val="0"/>
                  </a:srgbClr>
                </a:solidFill>
                <a:effectLst/>
                <a:latin typeface="白正" pitchFamily="24"/>
                <a:ea typeface="楷体" pitchFamily="24"/>
              </a:rPr>
              <a:t>，</a:t>
            </a:r>
            <a:r>
              <a:rPr lang="en-US" altLang="zh-CN" sz="2400" b="0" i="1" u="none">
                <a:solidFill>
                  <a:srgbClr val="FF0000">
                    <a:alpha val="0"/>
                  </a:srgbClr>
                </a:solidFill>
                <a:effectLst/>
                <a:latin typeface="Times New Roman" pitchFamily="24"/>
                <a:ea typeface="Times New Roman" pitchFamily="24"/>
              </a:rPr>
              <a:t>AD</a:t>
            </a:r>
            <a:r>
              <a:rPr lang="zh-CN" altLang="zh-CN" sz="2400" b="0" i="0" u="none">
                <a:solidFill>
                  <a:srgbClr val="FF0000">
                    <a:alpha val="0"/>
                  </a:srgbClr>
                </a:solidFill>
                <a:effectLst/>
                <a:latin typeface="白正" pitchFamily="24"/>
                <a:ea typeface="楷体" pitchFamily="24"/>
              </a:rPr>
              <a:t>是</a:t>
            </a:r>
            <a:r>
              <a:rPr lang="en-US" altLang="zh-CN" sz="2400" b="0" i="1" u="none">
                <a:solidFill>
                  <a:srgbClr val="FF0000">
                    <a:alpha val="0"/>
                  </a:srgbClr>
                </a:solidFill>
                <a:effectLst/>
                <a:latin typeface="Times New Roman" pitchFamily="24"/>
                <a:ea typeface="Times New Roman" pitchFamily="24"/>
              </a:rPr>
              <a:t>BC</a:t>
            </a:r>
            <a:r>
              <a:rPr lang="zh-CN" altLang="zh-CN" sz="2400" b="0" i="0" u="none">
                <a:solidFill>
                  <a:srgbClr val="FF0000">
                    <a:alpha val="0"/>
                  </a:srgbClr>
                </a:solidFill>
                <a:effectLst/>
                <a:latin typeface="白正" pitchFamily="24"/>
                <a:ea typeface="楷体" pitchFamily="24"/>
              </a:rPr>
              <a:t>边上的中线，</a:t>
            </a:r>
            <a:r>
              <a:rPr lang="zh-CN" altLang="zh-CN" sz="100" b="0" i="0" u="none" spc="-100">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AD</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BC</a:t>
            </a:r>
            <a:r>
              <a:rPr lang="zh-CN" altLang="zh-CN" sz="2400" b="0" i="0" u="none">
                <a:solidFill>
                  <a:srgbClr val="FF0000">
                    <a:alpha val="0"/>
                  </a:srgbClr>
                </a:solidFill>
                <a:effectLst/>
                <a:latin typeface="白正" pitchFamily="24"/>
                <a:ea typeface="楷体" pitchFamily="24"/>
              </a:rPr>
              <a:t>，</a:t>
            </a:r>
            <a:r>
              <a:rPr lang="zh-CN" altLang="zh-CN" sz="100" b="0" i="0" u="none" spc="-100">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ADB</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90°.</a:t>
            </a:r>
            <a:r>
              <a:rPr lang="zh-CN" altLang="zh-CN" sz="100" b="0" i="0" u="none" spc="-100">
                <a:noFill/>
                <a:effectLst/>
                <a:latin typeface="白正"/>
                <a:ea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楷体" pitchFamily="24"/>
              </a:rPr>
              <a:t>又</a:t>
            </a: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四边形</a:t>
            </a:r>
            <a:r>
              <a:rPr lang="en-US" altLang="zh-CN" sz="2400" b="0" i="1" u="none">
                <a:solidFill>
                  <a:srgbClr val="FF0000">
                    <a:alpha val="0"/>
                  </a:srgbClr>
                </a:solidFill>
                <a:effectLst/>
                <a:latin typeface="Times New Roman" pitchFamily="24"/>
                <a:ea typeface="Times New Roman" pitchFamily="24"/>
              </a:rPr>
              <a:t>ADBE</a:t>
            </a:r>
            <a:r>
              <a:rPr lang="zh-CN" altLang="zh-CN" sz="2400" b="0" i="0" u="none">
                <a:solidFill>
                  <a:srgbClr val="FF0000">
                    <a:alpha val="0"/>
                  </a:srgbClr>
                </a:solidFill>
                <a:effectLst/>
                <a:latin typeface="白正" pitchFamily="24"/>
                <a:ea typeface="楷体" pitchFamily="24"/>
              </a:rPr>
              <a:t>是平行四边形，</a:t>
            </a:r>
            <a:r>
              <a:rPr lang="zh-CN" altLang="zh-CN" sz="100" b="0" i="0" u="none" spc="-100">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四边形</a:t>
            </a:r>
            <a:r>
              <a:rPr lang="en-US" altLang="zh-CN" sz="2400" b="0" i="1" u="none">
                <a:solidFill>
                  <a:srgbClr val="FF0000">
                    <a:alpha val="0"/>
                  </a:srgbClr>
                </a:solidFill>
                <a:effectLst/>
                <a:latin typeface="Times New Roman" pitchFamily="24"/>
                <a:ea typeface="Times New Roman" pitchFamily="24"/>
              </a:rPr>
              <a:t>ADBE</a:t>
            </a:r>
            <a:r>
              <a:rPr lang="zh-CN" altLang="zh-CN" sz="2400" b="0" i="0" u="none">
                <a:solidFill>
                  <a:srgbClr val="FF0000">
                    <a:alpha val="0"/>
                  </a:srgbClr>
                </a:solidFill>
                <a:effectLst/>
                <a:latin typeface="白正" pitchFamily="24"/>
                <a:ea typeface="楷体" pitchFamily="24"/>
              </a:rPr>
              <a:t>是矩形</a:t>
            </a:r>
            <a:r>
              <a:rPr lang="en-US" altLang="zh-CN" sz="2400" b="0" i="0" u="none">
                <a:solidFill>
                  <a:srgbClr val="FF0000">
                    <a:alpha val="0"/>
                  </a:srgbClr>
                </a:solidFill>
                <a:effectLst/>
                <a:latin typeface="Times New Roman" pitchFamily="24"/>
                <a:ea typeface="Times New Roman" pitchFamily="24"/>
              </a:rPr>
              <a:t>.</a:t>
            </a:r>
            <a:r>
              <a:rPr lang="zh-CN" altLang="zh-CN" sz="100" b="0" i="0" u="none" spc="-100">
                <a:noFill/>
                <a:effectLst/>
                <a:latin typeface="白正"/>
                <a:ea typeface="宋体"/>
              </a:rPr>
              <a:t>⁠</a:t>
            </a:r>
          </a:p>
        </p:txBody>
      </p:sp>
      <p:sp>
        <p:nvSpPr>
          <p:cNvPr id="2" name="文本框 1">
            <a:extLst>
              <a:ext uri="{FF2B5EF4-FFF2-40B4-BE49-F238E27FC236}">
                <a16:creationId xmlns:a16="http://schemas.microsoft.com/office/drawing/2014/main" id="{E9227EC7-6073-F326-DBE5-AB91995C2544}"/>
              </a:ext>
            </a:extLst>
          </p:cNvPr>
          <p:cNvSpPr txBox="1"/>
          <p:nvPr/>
        </p:nvSpPr>
        <p:spPr>
          <a:xfrm>
            <a:off x="449989" y="2752022"/>
            <a:ext cx="569823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证明：</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AC</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AD</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是</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BC</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边上的中线，</a:t>
            </a:r>
            <a:endParaRPr lang="zh-CN" altLang="en-US">
              <a:solidFill>
                <a:srgbClr val="FF0000"/>
              </a:solidFill>
            </a:endParaRPr>
          </a:p>
        </p:txBody>
      </p:sp>
      <p:sp>
        <p:nvSpPr>
          <p:cNvPr id="3" name="文本框 2">
            <a:extLst>
              <a:ext uri="{FF2B5EF4-FFF2-40B4-BE49-F238E27FC236}">
                <a16:creationId xmlns:a16="http://schemas.microsoft.com/office/drawing/2014/main" id="{6A2EB9C1-B1F5-3773-A2ED-DD0EBF300E89}"/>
              </a:ext>
            </a:extLst>
          </p:cNvPr>
          <p:cNvSpPr txBox="1"/>
          <p:nvPr/>
        </p:nvSpPr>
        <p:spPr>
          <a:xfrm>
            <a:off x="449989" y="3227510"/>
            <a:ext cx="1889824"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AD</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BC</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4" name="文本框 3">
            <a:extLst>
              <a:ext uri="{FF2B5EF4-FFF2-40B4-BE49-F238E27FC236}">
                <a16:creationId xmlns:a16="http://schemas.microsoft.com/office/drawing/2014/main" id="{137039D9-F06F-B44F-641D-80EFD62020DF}"/>
              </a:ext>
            </a:extLst>
          </p:cNvPr>
          <p:cNvSpPr txBox="1"/>
          <p:nvPr/>
        </p:nvSpPr>
        <p:spPr>
          <a:xfrm>
            <a:off x="449989" y="3702998"/>
            <a:ext cx="218986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ADB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90°.</a:t>
            </a:r>
            <a:endParaRPr lang="zh-CN" altLang="en-US">
              <a:solidFill>
                <a:srgbClr val="FF0000"/>
              </a:solidFill>
            </a:endParaRPr>
          </a:p>
        </p:txBody>
      </p:sp>
      <p:sp>
        <p:nvSpPr>
          <p:cNvPr id="5" name="文本框 4">
            <a:extLst>
              <a:ext uri="{FF2B5EF4-FFF2-40B4-BE49-F238E27FC236}">
                <a16:creationId xmlns:a16="http://schemas.microsoft.com/office/drawing/2014/main" id="{BAA1AA09-A679-737F-F1F7-907B03C31D0E}"/>
              </a:ext>
            </a:extLst>
          </p:cNvPr>
          <p:cNvSpPr txBox="1"/>
          <p:nvPr/>
        </p:nvSpPr>
        <p:spPr>
          <a:xfrm>
            <a:off x="449989" y="4178486"/>
            <a:ext cx="461556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又</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四边形</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ADBE</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是平行四边形，</a:t>
            </a:r>
            <a:endParaRPr lang="zh-CN" altLang="en-US">
              <a:solidFill>
                <a:srgbClr val="FF0000"/>
              </a:solidFill>
            </a:endParaRPr>
          </a:p>
        </p:txBody>
      </p:sp>
      <p:sp>
        <p:nvSpPr>
          <p:cNvPr id="6" name="文本框 5">
            <a:extLst>
              <a:ext uri="{FF2B5EF4-FFF2-40B4-BE49-F238E27FC236}">
                <a16:creationId xmlns:a16="http://schemas.microsoft.com/office/drawing/2014/main" id="{D4213F6E-9CDF-5DF5-2A73-2770C54FB732}"/>
              </a:ext>
            </a:extLst>
          </p:cNvPr>
          <p:cNvSpPr txBox="1"/>
          <p:nvPr/>
        </p:nvSpPr>
        <p:spPr>
          <a:xfrm>
            <a:off x="449989" y="4653975"/>
            <a:ext cx="3167761"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四边形</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ADBE</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是矩形</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101" name="yt_shape_12101"/>
          <p:cNvSpPr txBox="1"/>
          <p:nvPr/>
        </p:nvSpPr>
        <p:spPr>
          <a:xfrm>
            <a:off x="540000" y="807417"/>
            <a:ext cx="5985613" cy="453522"/>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2500">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1900" b="0" i="0" u="none">
                <a:solidFill>
                  <a:srgbClr val="1EE3CF"/>
                </a:solidFill>
                <a:effectLst/>
                <a:latin typeface="Times New Roman" pitchFamily="19"/>
                <a:ea typeface="宋体" pitchFamily="19"/>
                <a:sym typeface=""/>
              </a:rPr>
              <a:t> </a:t>
            </a:r>
            <a:r>
              <a:rPr lang="zh-CN" altLang="zh-CN" sz="2400" b="0" i="0" u="none" spc="-2400">
                <a:no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白正" pitchFamily="24"/>
                <a:ea typeface="黑体" pitchFamily="24"/>
              </a:rPr>
              <a:t>对角线相等的平行四边形是矩形</a:t>
            </a:r>
          </a:p>
        </p:txBody>
      </p:sp>
      <p:sp>
        <p:nvSpPr>
          <p:cNvPr id="12102" name="yt_shape_12102"/>
          <p:cNvSpPr txBox="1"/>
          <p:nvPr/>
        </p:nvSpPr>
        <p:spPr>
          <a:xfrm>
            <a:off x="540000" y="1311727"/>
            <a:ext cx="9864880"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楷体" pitchFamily="24"/>
              </a:rPr>
              <a:t>陕西省中考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在下列条件中，能够判定</a:t>
            </a:r>
            <a:r>
              <a:rPr lang="en-US" altLang="zh-CN" sz="2400" b="0" i="0" u="none">
                <a:solidFill>
                  <a:srgbClr val="000000"/>
                </a:solidFill>
                <a:effectLst/>
                <a:latin typeface="Times New Roman" pitchFamily="24"/>
                <a:ea typeface="Times New Roman" pitchFamily="24"/>
              </a:rPr>
              <a:t>▱</a:t>
            </a:r>
            <a:r>
              <a:rPr lang="en-US" altLang="zh-CN" sz="2400" b="0" i="1" u="none">
                <a:solidFill>
                  <a:srgbClr val="000000"/>
                </a:solidFill>
                <a:effectLst/>
                <a:latin typeface="Times New Roman" pitchFamily="24"/>
                <a:ea typeface="Times New Roman" pitchFamily="24"/>
              </a:rPr>
              <a:t>ABCD</a:t>
            </a:r>
            <a:r>
              <a:rPr lang="zh-CN" altLang="zh-CN" sz="2400" b="0" i="0" u="none">
                <a:solidFill>
                  <a:srgbClr val="000000"/>
                </a:solidFill>
                <a:effectLst/>
                <a:latin typeface="白正" pitchFamily="24"/>
                <a:ea typeface="宋体" pitchFamily="24"/>
              </a:rPr>
              <a:t>为矩形的是</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D</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2103" name="yt_table_12103"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109194932"/>
              </p:ext>
            </p:extLst>
          </p:nvPr>
        </p:nvGraphicFramePr>
        <p:xfrm>
          <a:off x="540000" y="1791030"/>
          <a:ext cx="10634029" cy="475488"/>
        </p:xfrm>
        <a:graphic>
          <a:graphicData uri="http://schemas.openxmlformats.org/drawingml/2006/table">
            <a:tbl>
              <a:tblPr/>
              <a:tblGrid>
                <a:gridCol w="2895918">
                  <a:extLst>
                    <a:ext uri="{9D8B030D-6E8A-4147-A177-3AD203B41FA5}">
                      <a16:colId xmlns:a16="http://schemas.microsoft.com/office/drawing/2014/main" val="10299"/>
                    </a:ext>
                  </a:extLst>
                </a:gridCol>
                <a:gridCol w="2895918">
                  <a:extLst>
                    <a:ext uri="{9D8B030D-6E8A-4147-A177-3AD203B41FA5}">
                      <a16:colId xmlns:a16="http://schemas.microsoft.com/office/drawing/2014/main" val="10300"/>
                    </a:ext>
                  </a:extLst>
                </a:gridCol>
                <a:gridCol w="2860993">
                  <a:extLst>
                    <a:ext uri="{9D8B030D-6E8A-4147-A177-3AD203B41FA5}">
                      <a16:colId xmlns:a16="http://schemas.microsoft.com/office/drawing/2014/main" val="10301"/>
                    </a:ext>
                  </a:extLst>
                </a:gridCol>
                <a:gridCol w="1981200">
                  <a:extLst>
                    <a:ext uri="{9D8B030D-6E8A-4147-A177-3AD203B41FA5}">
                      <a16:colId xmlns:a16="http://schemas.microsoft.com/office/drawing/2014/main" val="10302"/>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a:t>
                      </a:r>
                      <a:r>
                        <a:rPr lang="en-US" altLang="zh-CN" sz="2400" b="0" i="1" u="none">
                          <a:solidFill>
                            <a:srgbClr val="000000"/>
                          </a:solidFill>
                          <a:effectLst/>
                          <a:latin typeface="Times New Roman" pitchFamily="24"/>
                          <a:ea typeface="Times New Roman" pitchFamily="24"/>
                        </a:rPr>
                        <a:t>AB</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AD</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a:t>
                      </a:r>
                      <a:r>
                        <a:rPr lang="en-US" altLang="zh-CN" sz="2400" b="0" i="1" u="none">
                          <a:solidFill>
                            <a:srgbClr val="000000"/>
                          </a:solidFill>
                          <a:effectLst/>
                          <a:latin typeface="Times New Roman" pitchFamily="24"/>
                          <a:ea typeface="Times New Roman" pitchFamily="24"/>
                        </a:rPr>
                        <a:t>AC</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BD</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a:t>
                      </a:r>
                      <a:r>
                        <a:rPr lang="en-US" altLang="zh-CN" sz="2400" b="0" i="1" u="none">
                          <a:solidFill>
                            <a:srgbClr val="000000"/>
                          </a:solidFill>
                          <a:effectLst/>
                          <a:latin typeface="Times New Roman" pitchFamily="24"/>
                          <a:ea typeface="Times New Roman" pitchFamily="24"/>
                        </a:rPr>
                        <a:t>AB</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AC</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a:t>
                      </a:r>
                      <a:r>
                        <a:rPr lang="en-US" altLang="zh-CN" sz="2400" b="0" i="1" u="none">
                          <a:solidFill>
                            <a:srgbClr val="000000"/>
                          </a:solidFill>
                          <a:effectLst/>
                          <a:latin typeface="Times New Roman" pitchFamily="24"/>
                          <a:ea typeface="Times New Roman" pitchFamily="24"/>
                        </a:rPr>
                        <a:t>AC</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BD</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79"/>
                  </a:ext>
                </a:extLst>
              </a:tr>
            </a:tbl>
          </a:graphicData>
        </a:graphic>
      </p:graphicFrame>
      <p:sp>
        <p:nvSpPr>
          <p:cNvPr id="12105" name="yt_shape_12105"/>
          <p:cNvSpPr txBox="1"/>
          <p:nvPr/>
        </p:nvSpPr>
        <p:spPr>
          <a:xfrm>
            <a:off x="540120" y="2317201"/>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楷体" pitchFamily="24"/>
              </a:rPr>
              <a:t>教材第</a:t>
            </a:r>
            <a:r>
              <a:rPr lang="en-US" altLang="zh-CN" sz="2400" b="0" i="0" u="none">
                <a:solidFill>
                  <a:srgbClr val="000000"/>
                </a:solidFill>
                <a:effectLst/>
                <a:latin typeface="Times New Roman" pitchFamily="24"/>
                <a:ea typeface="Times New Roman" pitchFamily="24"/>
              </a:rPr>
              <a:t>60</a:t>
            </a:r>
            <a:r>
              <a:rPr lang="zh-CN" altLang="zh-CN" sz="2400" b="0" i="0" u="none">
                <a:solidFill>
                  <a:srgbClr val="000000"/>
                </a:solidFill>
                <a:effectLst/>
                <a:latin typeface="白正" pitchFamily="24"/>
                <a:ea typeface="楷体" pitchFamily="24"/>
              </a:rPr>
              <a:t>页第</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白正" pitchFamily="24"/>
                <a:ea typeface="楷体" pitchFamily="24"/>
              </a:rPr>
              <a:t>题变式</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如图，四边形</a:t>
            </a:r>
            <a:r>
              <a:rPr lang="en-US" altLang="zh-CN" sz="2400" b="0" i="1" u="none">
                <a:solidFill>
                  <a:srgbClr val="000000"/>
                </a:solidFill>
                <a:effectLst/>
                <a:latin typeface="Times New Roman" pitchFamily="24"/>
                <a:ea typeface="Times New Roman" pitchFamily="24"/>
              </a:rPr>
              <a:t>ABCD</a:t>
            </a:r>
            <a:r>
              <a:rPr lang="zh-CN" altLang="zh-CN" sz="2400" b="0" i="0" u="none">
                <a:solidFill>
                  <a:srgbClr val="000000"/>
                </a:solidFill>
                <a:effectLst/>
                <a:latin typeface="白正" pitchFamily="24"/>
                <a:ea typeface="宋体" pitchFamily="24"/>
              </a:rPr>
              <a:t>中，</a:t>
            </a:r>
            <a:r>
              <a:rPr lang="en-US" altLang="zh-CN" sz="2400" b="0" i="1" u="none">
                <a:solidFill>
                  <a:srgbClr val="000000"/>
                </a:solidFill>
                <a:effectLst/>
                <a:latin typeface="Times New Roman" pitchFamily="24"/>
                <a:ea typeface="Times New Roman" pitchFamily="24"/>
              </a:rPr>
              <a:t>AB</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CD</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AD</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BC</a:t>
            </a:r>
            <a:r>
              <a:rPr lang="zh-CN" altLang="zh-CN" sz="2400" b="0" i="0" u="none">
                <a:solidFill>
                  <a:srgbClr val="000000"/>
                </a:solidFill>
                <a:effectLst/>
                <a:latin typeface="白正" pitchFamily="24"/>
                <a:ea typeface="宋体" pitchFamily="24"/>
              </a:rPr>
              <a:t>，对角线</a:t>
            </a:r>
            <a:r>
              <a:rPr lang="en-US" altLang="zh-CN" sz="2400" b="0" i="1" u="none">
                <a:solidFill>
                  <a:srgbClr val="000000"/>
                </a:solidFill>
                <a:effectLst/>
                <a:latin typeface="Times New Roman" pitchFamily="24"/>
                <a:ea typeface="Times New Roman" pitchFamily="24"/>
              </a:rPr>
              <a:t>AC</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BD</a:t>
            </a:r>
            <a:r>
              <a:rPr lang="zh-CN" altLang="zh-CN" sz="2400" b="0" i="0" u="none">
                <a:solidFill>
                  <a:srgbClr val="000000"/>
                </a:solidFill>
                <a:effectLst/>
                <a:latin typeface="白正" pitchFamily="24"/>
                <a:ea typeface="宋体" pitchFamily="24"/>
              </a:rPr>
              <a:t>相交于点</a:t>
            </a:r>
            <a:r>
              <a:rPr lang="en-US" altLang="zh-CN" sz="2400" b="0" i="1" u="none">
                <a:solidFill>
                  <a:srgbClr val="000000"/>
                </a:solidFill>
                <a:effectLst/>
                <a:latin typeface="Times New Roman" pitchFamily="24"/>
                <a:ea typeface="Times New Roman" pitchFamily="24"/>
              </a:rPr>
              <a:t>O</a:t>
            </a:r>
            <a:r>
              <a:rPr lang="zh-CN" altLang="zh-CN" sz="2400" b="0" i="0" u="none">
                <a:solidFill>
                  <a:srgbClr val="000000"/>
                </a:solidFill>
                <a:effectLst/>
                <a:latin typeface="白正" pitchFamily="24"/>
                <a:ea typeface="宋体" pitchFamily="24"/>
              </a:rPr>
              <a:t>，且</a:t>
            </a:r>
            <a:r>
              <a:rPr lang="en-US" altLang="zh-CN" sz="2400" b="0" i="1" u="none">
                <a:solidFill>
                  <a:srgbClr val="000000"/>
                </a:solidFill>
                <a:effectLst/>
                <a:latin typeface="Times New Roman" pitchFamily="24"/>
                <a:ea typeface="Times New Roman" pitchFamily="24"/>
              </a:rPr>
              <a:t>OA</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OD</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求证：四边形</a:t>
            </a:r>
            <a:r>
              <a:rPr lang="en-US" altLang="zh-CN" sz="2400" b="0" i="1" u="none">
                <a:solidFill>
                  <a:srgbClr val="000000"/>
                </a:solidFill>
                <a:effectLst/>
                <a:latin typeface="Times New Roman" pitchFamily="24"/>
                <a:ea typeface="Times New Roman" pitchFamily="24"/>
              </a:rPr>
              <a:t>ABCD</a:t>
            </a:r>
            <a:r>
              <a:rPr lang="zh-CN" altLang="zh-CN" sz="2400" b="0" i="0" u="none">
                <a:solidFill>
                  <a:srgbClr val="000000"/>
                </a:solidFill>
                <a:effectLst/>
                <a:latin typeface="白正" pitchFamily="24"/>
                <a:ea typeface="宋体" pitchFamily="24"/>
              </a:rPr>
              <a:t>是矩形</a:t>
            </a:r>
            <a:r>
              <a:rPr lang="en-US" altLang="zh-CN" sz="2400" b="0" i="0" u="none">
                <a:solidFill>
                  <a:srgbClr val="000000"/>
                </a:solidFill>
                <a:effectLst/>
                <a:latin typeface="Times New Roman" pitchFamily="24"/>
                <a:ea typeface="Times New Roman" pitchFamily="24"/>
              </a:rPr>
              <a:t>.</a:t>
            </a:r>
          </a:p>
        </p:txBody>
      </p:sp>
      <p:pic>
        <p:nvPicPr>
          <p:cNvPr id="12106" name="yt_image_12106" title="H_105.75">
            <a:extLst>
              <a:ext uri="">
                <a16:creationId xmlns="" xmlns:a14="http://schemas.microsoft.com/office/drawing/2010/main" xmlns:a16="http://schemas.microsoft.com/office/drawing/2014/main" xmlns:p14="http://schemas.microsoft.com/office/powerpoint/2010/main" id="{5351258F-BC95-41E6-9372-C2FE361B0291}"/>
              </a:ext>
            </a:extLst>
          </p:cNvPr>
          <p:cNvPicPr>
            <a:picLocks noChangeAspect="1" noChangeArrowheads="1"/>
          </p:cNvPicPr>
          <p:nvPr/>
        </p:nvPicPr>
        <p:blipFill>
          <a:blip r:embed="rId2" cstate="print"/>
          <a:srcRect/>
          <a:stretch>
            <a:fillRect/>
          </a:stretch>
        </p:blipFill>
        <p:spPr bwMode="auto">
          <a:xfrm>
            <a:off x="9789949" y="3429000"/>
            <a:ext cx="1849723" cy="1343025"/>
          </a:xfrm>
          <a:prstGeom prst="rect">
            <a:avLst/>
          </a:prstGeom>
          <a:noFill/>
          <a:extLst>
            <a:ext uri="{909E8E84-426E-40DD-AFC4-6F175D3DCCD1}">
              <a14:hiddenFill xmlns:a14="http://schemas.microsoft.com/office/drawing/2010/main">
                <a:solidFill>
                  <a:srgbClr val="FFFFFF"/>
                </a:solidFill>
              </a14:hiddenFill>
            </a:ext>
          </a:extLst>
        </p:spPr>
      </p:pic>
      <p:pic>
        <p:nvPicPr>
          <p:cNvPr id="3" name="yt_shape_1700218600727" title="H_28.801733">
            <a:extLst>
              <a:ext uri="{FF2B5EF4-FFF2-40B4-BE49-F238E27FC236}">
                <a16:creationId xmlns:a16="http://schemas.microsoft.com/office/drawing/2014/main" id="{AD64F2E0-8AD8-6A38-F101-69AED0A2695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849094"/>
            <a:ext cx="1355917" cy="365782"/>
          </a:xfrm>
          <a:prstGeom prst="rect">
            <a:avLst/>
          </a:prstGeom>
        </p:spPr>
      </p:pic>
      <p:sp>
        <p:nvSpPr>
          <p:cNvPr id="2" name="文本框 1">
            <a:extLst>
              <a:ext uri="{FF2B5EF4-FFF2-40B4-BE49-F238E27FC236}">
                <a16:creationId xmlns:a16="http://schemas.microsoft.com/office/drawing/2014/main" id="{71E72779-48A4-18F0-9111-B05D5A3248D4}"/>
              </a:ext>
            </a:extLst>
          </p:cNvPr>
          <p:cNvSpPr txBox="1"/>
          <p:nvPr/>
        </p:nvSpPr>
        <p:spPr>
          <a:xfrm>
            <a:off x="9389201" y="1264921"/>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D</a:t>
            </a:r>
            <a:endParaRPr lang="zh-CN" altLang="en-US">
              <a:solidFill>
                <a:srgbClr val="FF0000"/>
              </a:solidFill>
            </a:endParaRPr>
          </a:p>
        </p:txBody>
      </p:sp>
      <p:sp>
        <p:nvSpPr>
          <p:cNvPr id="9" name="yt_shape_12108"/>
          <p:cNvSpPr txBox="1"/>
          <p:nvPr/>
        </p:nvSpPr>
        <p:spPr>
          <a:xfrm>
            <a:off x="540000" y="3225848"/>
            <a:ext cx="3957815" cy="3309304"/>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白正" pitchFamily="24"/>
                <a:ea typeface="楷体" pitchFamily="24"/>
              </a:rPr>
              <a:t>证明：在四边形</a:t>
            </a:r>
            <a:r>
              <a:rPr lang="en-US" altLang="zh-CN" sz="2400" b="0" i="1" u="none">
                <a:solidFill>
                  <a:srgbClr val="FF0000">
                    <a:alpha val="0"/>
                  </a:srgbClr>
                </a:solidFill>
                <a:effectLst/>
                <a:latin typeface="Times New Roman" pitchFamily="24"/>
                <a:ea typeface="Times New Roman" pitchFamily="24"/>
              </a:rPr>
              <a:t>ABCD</a:t>
            </a:r>
            <a:r>
              <a:rPr lang="zh-CN" altLang="zh-CN" sz="2400" b="0" i="0" u="none">
                <a:solidFill>
                  <a:srgbClr val="FF0000">
                    <a:alpha val="0"/>
                  </a:srgbClr>
                </a:solidFill>
                <a:effectLst/>
                <a:latin typeface="白正" pitchFamily="24"/>
                <a:ea typeface="楷体" pitchFamily="24"/>
              </a:rPr>
              <a:t>中，</a:t>
            </a:r>
            <a:r>
              <a:rPr lang="zh-CN" altLang="zh-CN" sz="100" b="0" i="0" u="none" spc="-100">
                <a:noFill/>
                <a:effectLst/>
                <a:latin typeface="白正"/>
                <a:ea typeface="宋体"/>
              </a:rPr>
              <a:t>⁠</a:t>
            </a:r>
          </a:p>
          <a:p>
            <a:pPr algn="l" eaLnBrk="1" latinLnBrk="0" hangingPunct="0">
              <a:lnSpc>
                <a:spcPct val="129999"/>
              </a:lnSpc>
            </a:pPr>
            <a:r>
              <a:rPr lang="en-US" altLang="zh-CN" sz="2400" b="0" i="1" u="none">
                <a:solidFill>
                  <a:srgbClr val="FF0000">
                    <a:alpha val="0"/>
                  </a:srgbClr>
                </a:solidFill>
                <a:effectLst/>
                <a:latin typeface="Times New Roman" pitchFamily="24"/>
                <a:ea typeface="Times New Roman" pitchFamily="24"/>
              </a:rPr>
              <a:t>AB</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CD</a:t>
            </a:r>
            <a:r>
              <a:rPr lang="zh-CN" altLang="zh-CN" sz="2400" b="0" i="0" u="none">
                <a:solidFill>
                  <a:srgbClr val="FF0000">
                    <a:alpha val="0"/>
                  </a:srgbClr>
                </a:solidFill>
                <a:effectLst/>
                <a:latin typeface="白正" pitchFamily="24"/>
                <a:ea typeface="楷体" pitchFamily="24"/>
              </a:rPr>
              <a:t>，</a:t>
            </a:r>
            <a:r>
              <a:rPr lang="en-US" altLang="zh-CN" sz="2400" b="0" i="1" u="none">
                <a:solidFill>
                  <a:srgbClr val="FF0000">
                    <a:alpha val="0"/>
                  </a:srgbClr>
                </a:solidFill>
                <a:effectLst/>
                <a:latin typeface="Times New Roman" pitchFamily="24"/>
                <a:ea typeface="Times New Roman" pitchFamily="24"/>
              </a:rPr>
              <a:t>AD</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BC</a:t>
            </a:r>
            <a:r>
              <a:rPr lang="zh-CN" altLang="zh-CN" sz="2400" b="0" i="0" u="none">
                <a:solidFill>
                  <a:srgbClr val="FF0000">
                    <a:alpha val="0"/>
                  </a:srgbClr>
                </a:solidFill>
                <a:effectLst/>
                <a:latin typeface="白正" pitchFamily="24"/>
                <a:ea typeface="楷体" pitchFamily="24"/>
              </a:rPr>
              <a:t>，</a:t>
            </a:r>
            <a:r>
              <a:rPr lang="zh-CN" altLang="zh-CN" sz="100" b="0" i="0" u="none" spc="-100">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四边形</a:t>
            </a:r>
            <a:r>
              <a:rPr lang="en-US" altLang="zh-CN" sz="2400" b="0" i="1" u="none">
                <a:solidFill>
                  <a:srgbClr val="FF0000">
                    <a:alpha val="0"/>
                  </a:srgbClr>
                </a:solidFill>
                <a:effectLst/>
                <a:latin typeface="Times New Roman" pitchFamily="24"/>
                <a:ea typeface="Times New Roman" pitchFamily="24"/>
              </a:rPr>
              <a:t>ABCD</a:t>
            </a:r>
            <a:r>
              <a:rPr lang="zh-CN" altLang="zh-CN" sz="2400" b="0" i="0" u="none">
                <a:solidFill>
                  <a:srgbClr val="FF0000">
                    <a:alpha val="0"/>
                  </a:srgbClr>
                </a:solidFill>
                <a:effectLst/>
                <a:latin typeface="白正" pitchFamily="24"/>
                <a:ea typeface="楷体" pitchFamily="24"/>
              </a:rPr>
              <a:t>是平行四边形</a:t>
            </a:r>
            <a:r>
              <a:rPr lang="en-US" altLang="zh-CN" sz="2400" b="0" i="0" u="none">
                <a:solidFill>
                  <a:srgbClr val="FF0000">
                    <a:alpha val="0"/>
                  </a:srgbClr>
                </a:solidFill>
                <a:effectLst/>
                <a:latin typeface="Times New Roman" pitchFamily="24"/>
                <a:ea typeface="Times New Roman" pitchFamily="24"/>
              </a:rPr>
              <a:t>.</a:t>
            </a:r>
            <a:r>
              <a:rPr lang="zh-CN" altLang="zh-CN" sz="100" b="0" i="0" u="none" spc="-100">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AC</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en-US" altLang="zh-CN" sz="2400" b="0" i="1" u="none">
                <a:solidFill>
                  <a:srgbClr val="FF0000">
                    <a:alpha val="0"/>
                  </a:srgbClr>
                </a:solidFill>
                <a:effectLst/>
                <a:latin typeface="Times New Roman" pitchFamily="24"/>
                <a:ea typeface="Times New Roman" pitchFamily="24"/>
              </a:rPr>
              <a:t>OA</a:t>
            </a:r>
            <a:r>
              <a:rPr lang="zh-CN" altLang="zh-CN" sz="2400" b="0" i="0" u="none">
                <a:solidFill>
                  <a:srgbClr val="FF0000">
                    <a:alpha val="0"/>
                  </a:srgbClr>
                </a:solidFill>
                <a:effectLst/>
                <a:latin typeface="白正" pitchFamily="24"/>
                <a:ea typeface="楷体" pitchFamily="24"/>
              </a:rPr>
              <a:t>，</a:t>
            </a:r>
            <a:r>
              <a:rPr lang="en-US" altLang="zh-CN" sz="2400" b="0" i="1" u="none">
                <a:solidFill>
                  <a:srgbClr val="FF0000">
                    <a:alpha val="0"/>
                  </a:srgbClr>
                </a:solidFill>
                <a:effectLst/>
                <a:latin typeface="Times New Roman" pitchFamily="24"/>
                <a:ea typeface="Times New Roman" pitchFamily="24"/>
              </a:rPr>
              <a:t>BD</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en-US" altLang="zh-CN" sz="2400" b="0" i="1" u="none">
                <a:solidFill>
                  <a:srgbClr val="FF0000">
                    <a:alpha val="0"/>
                  </a:srgbClr>
                </a:solidFill>
                <a:effectLst/>
                <a:latin typeface="Times New Roman" pitchFamily="24"/>
                <a:ea typeface="Times New Roman" pitchFamily="24"/>
              </a:rPr>
              <a:t>OD</a:t>
            </a:r>
            <a:r>
              <a:rPr lang="en-US" altLang="zh-CN" sz="2400" b="0" i="0" u="none">
                <a:solidFill>
                  <a:srgbClr val="FF0000">
                    <a:alpha val="0"/>
                  </a:srgbClr>
                </a:solidFill>
                <a:effectLst/>
                <a:latin typeface="Times New Roman" pitchFamily="24"/>
                <a:ea typeface="Times New Roman" pitchFamily="24"/>
              </a:rPr>
              <a:t>.</a:t>
            </a:r>
            <a:r>
              <a:rPr lang="zh-CN" altLang="zh-CN" sz="100" b="0" i="0" u="none" spc="-100">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OA</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OD</a:t>
            </a:r>
            <a:r>
              <a:rPr lang="zh-CN" altLang="zh-CN" sz="2400" b="0" i="0" u="none">
                <a:solidFill>
                  <a:srgbClr val="FF0000">
                    <a:alpha val="0"/>
                  </a:srgbClr>
                </a:solidFill>
                <a:effectLst/>
                <a:latin typeface="白正" pitchFamily="24"/>
                <a:ea typeface="楷体" pitchFamily="24"/>
              </a:rPr>
              <a:t>，</a:t>
            </a:r>
            <a:r>
              <a:rPr lang="zh-CN" altLang="zh-CN" sz="100" b="0" i="0" u="none" spc="-100">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AC</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BD</a:t>
            </a:r>
            <a:r>
              <a:rPr lang="en-US" altLang="zh-CN" sz="2400" b="0" i="0" u="none">
                <a:solidFill>
                  <a:srgbClr val="FF0000">
                    <a:alpha val="0"/>
                  </a:srgbClr>
                </a:solidFill>
                <a:effectLst/>
                <a:latin typeface="Times New Roman" pitchFamily="24"/>
                <a:ea typeface="Times New Roman" pitchFamily="24"/>
              </a:rPr>
              <a:t>.</a:t>
            </a:r>
            <a:r>
              <a:rPr lang="zh-CN" altLang="zh-CN" sz="100" b="0" i="0" u="none" spc="-100">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四边形</a:t>
            </a:r>
            <a:r>
              <a:rPr lang="en-US" altLang="zh-CN" sz="2400" b="0" i="1" u="none">
                <a:solidFill>
                  <a:srgbClr val="FF0000">
                    <a:alpha val="0"/>
                  </a:srgbClr>
                </a:solidFill>
                <a:effectLst/>
                <a:latin typeface="Times New Roman" pitchFamily="24"/>
                <a:ea typeface="Times New Roman" pitchFamily="24"/>
              </a:rPr>
              <a:t>ABCD</a:t>
            </a:r>
            <a:r>
              <a:rPr lang="zh-CN" altLang="zh-CN" sz="2400" b="0" i="0" u="none">
                <a:solidFill>
                  <a:srgbClr val="FF0000">
                    <a:alpha val="0"/>
                  </a:srgbClr>
                </a:solidFill>
                <a:effectLst/>
                <a:latin typeface="白正" pitchFamily="24"/>
                <a:ea typeface="楷体" pitchFamily="24"/>
              </a:rPr>
              <a:t>是矩形</a:t>
            </a:r>
            <a:r>
              <a:rPr lang="en-US" altLang="zh-CN" sz="2400" b="0" i="0" u="none">
                <a:solidFill>
                  <a:srgbClr val="FF0000">
                    <a:alpha val="0"/>
                  </a:srgbClr>
                </a:solidFill>
                <a:effectLst/>
                <a:latin typeface="Times New Roman" pitchFamily="24"/>
                <a:ea typeface="Times New Roman" pitchFamily="24"/>
              </a:rPr>
              <a:t>.</a:t>
            </a:r>
            <a:r>
              <a:rPr lang="zh-CN" altLang="zh-CN" sz="100" b="0" i="0" u="none" spc="-100">
                <a:noFill/>
                <a:effectLst/>
                <a:latin typeface="白正"/>
                <a:ea typeface="宋体"/>
              </a:rPr>
              <a:t>⁠</a:t>
            </a:r>
          </a:p>
        </p:txBody>
      </p:sp>
      <p:sp>
        <p:nvSpPr>
          <p:cNvPr id="10" name="文本框 9">
            <a:extLst>
              <a:ext uri="{FF2B5EF4-FFF2-40B4-BE49-F238E27FC236}">
                <a16:creationId xmlns:a16="http://schemas.microsoft.com/office/drawing/2014/main" id="{3FFA8255-EEE0-7CD1-B13E-72004E082014}"/>
              </a:ext>
            </a:extLst>
          </p:cNvPr>
          <p:cNvSpPr txBox="1"/>
          <p:nvPr/>
        </p:nvSpPr>
        <p:spPr>
          <a:xfrm>
            <a:off x="449989" y="3179042"/>
            <a:ext cx="371862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证明：在四边形</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ABCD</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中，</a:t>
            </a:r>
            <a:endParaRPr lang="zh-CN" altLang="en-US">
              <a:solidFill>
                <a:srgbClr val="FF0000"/>
              </a:solidFill>
            </a:endParaRPr>
          </a:p>
        </p:txBody>
      </p:sp>
      <p:sp>
        <p:nvSpPr>
          <p:cNvPr id="11" name="文本框 10">
            <a:extLst>
              <a:ext uri="{FF2B5EF4-FFF2-40B4-BE49-F238E27FC236}">
                <a16:creationId xmlns:a16="http://schemas.microsoft.com/office/drawing/2014/main" id="{B1464270-4C8A-CDB4-5A18-6F4D2106E27A}"/>
              </a:ext>
            </a:extLst>
          </p:cNvPr>
          <p:cNvSpPr txBox="1"/>
          <p:nvPr/>
        </p:nvSpPr>
        <p:spPr>
          <a:xfrm>
            <a:off x="449989" y="3654530"/>
            <a:ext cx="2989961" cy="569100"/>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CD</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AD</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BC</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12" name="文本框 11">
            <a:extLst>
              <a:ext uri="{FF2B5EF4-FFF2-40B4-BE49-F238E27FC236}">
                <a16:creationId xmlns:a16="http://schemas.microsoft.com/office/drawing/2014/main" id="{783468DC-6FD4-9429-E599-4EFB87C1E518}"/>
              </a:ext>
            </a:extLst>
          </p:cNvPr>
          <p:cNvSpPr txBox="1"/>
          <p:nvPr/>
        </p:nvSpPr>
        <p:spPr>
          <a:xfrm>
            <a:off x="449989" y="4130018"/>
            <a:ext cx="4099623"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四边形</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ABCD</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是平行四边形</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13" name="文本框 12">
            <a:extLst>
              <a:ext uri="{FF2B5EF4-FFF2-40B4-BE49-F238E27FC236}">
                <a16:creationId xmlns:a16="http://schemas.microsoft.com/office/drawing/2014/main" id="{96BE9E4C-E121-8F00-A52D-471E1BB5E66F}"/>
              </a:ext>
            </a:extLst>
          </p:cNvPr>
          <p:cNvSpPr txBox="1"/>
          <p:nvPr/>
        </p:nvSpPr>
        <p:spPr>
          <a:xfrm>
            <a:off x="449989" y="4605506"/>
            <a:ext cx="3423348"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AC</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OA</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BD</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OD</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14" name="文本框 13">
            <a:extLst>
              <a:ext uri="{FF2B5EF4-FFF2-40B4-BE49-F238E27FC236}">
                <a16:creationId xmlns:a16="http://schemas.microsoft.com/office/drawing/2014/main" id="{32D0C8B0-F8F1-0DED-FC24-028E18A8BE08}"/>
              </a:ext>
            </a:extLst>
          </p:cNvPr>
          <p:cNvSpPr txBox="1"/>
          <p:nvPr/>
        </p:nvSpPr>
        <p:spPr>
          <a:xfrm>
            <a:off x="449989" y="5080994"/>
            <a:ext cx="194221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OA</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OD</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15" name="文本框 14">
            <a:extLst>
              <a:ext uri="{FF2B5EF4-FFF2-40B4-BE49-F238E27FC236}">
                <a16:creationId xmlns:a16="http://schemas.microsoft.com/office/drawing/2014/main" id="{2024C01D-AE0B-D104-6AD4-579DE6D72148}"/>
              </a:ext>
            </a:extLst>
          </p:cNvPr>
          <p:cNvSpPr txBox="1"/>
          <p:nvPr/>
        </p:nvSpPr>
        <p:spPr>
          <a:xfrm>
            <a:off x="449989" y="5556482"/>
            <a:ext cx="1661223"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AC</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BD</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16" name="文本框 15">
            <a:extLst>
              <a:ext uri="{FF2B5EF4-FFF2-40B4-BE49-F238E27FC236}">
                <a16:creationId xmlns:a16="http://schemas.microsoft.com/office/drawing/2014/main" id="{3A9F7256-1610-D900-109F-545898507706}"/>
              </a:ext>
            </a:extLst>
          </p:cNvPr>
          <p:cNvSpPr txBox="1"/>
          <p:nvPr/>
        </p:nvSpPr>
        <p:spPr>
          <a:xfrm>
            <a:off x="449989" y="6031970"/>
            <a:ext cx="3185224"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四边形</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ABCD</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是矩形</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Effect transition="in" filter="blinds(horizontal)">
                                      <p:cBhvr>
                                        <p:cTn id="12" dur="500"/>
                                        <p:tgtEl>
                                          <p:spTgt spid="1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xEl>
                                              <p:pRg st="0" end="0"/>
                                            </p:txEl>
                                          </p:spTgt>
                                        </p:tgtEl>
                                        <p:attrNameLst>
                                          <p:attrName>style.visibility</p:attrName>
                                        </p:attrNameLst>
                                      </p:cBhvr>
                                      <p:to>
                                        <p:strVal val="visible"/>
                                      </p:to>
                                    </p:set>
                                    <p:animEffect transition="in" filter="blinds(horizontal)">
                                      <p:cBhvr>
                                        <p:cTn id="17" dur="500"/>
                                        <p:tgtEl>
                                          <p:spTgt spid="11">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
                                            <p:txEl>
                                              <p:pRg st="0" end="0"/>
                                            </p:txEl>
                                          </p:spTgt>
                                        </p:tgtEl>
                                        <p:attrNameLst>
                                          <p:attrName>style.visibility</p:attrName>
                                        </p:attrNameLst>
                                      </p:cBhvr>
                                      <p:to>
                                        <p:strVal val="visible"/>
                                      </p:to>
                                    </p:set>
                                    <p:animEffect transition="in" filter="blinds(horizontal)">
                                      <p:cBhvr>
                                        <p:cTn id="22" dur="500"/>
                                        <p:tgtEl>
                                          <p:spTgt spid="12">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3">
                                            <p:txEl>
                                              <p:pRg st="0" end="0"/>
                                            </p:txEl>
                                          </p:spTgt>
                                        </p:tgtEl>
                                        <p:attrNameLst>
                                          <p:attrName>style.visibility</p:attrName>
                                        </p:attrNameLst>
                                      </p:cBhvr>
                                      <p:to>
                                        <p:strVal val="visible"/>
                                      </p:to>
                                    </p:set>
                                    <p:animEffect transition="in" filter="blinds(horizontal)">
                                      <p:cBhvr>
                                        <p:cTn id="27" dur="500"/>
                                        <p:tgtEl>
                                          <p:spTgt spid="13">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4">
                                            <p:txEl>
                                              <p:pRg st="0" end="0"/>
                                            </p:txEl>
                                          </p:spTgt>
                                        </p:tgtEl>
                                        <p:attrNameLst>
                                          <p:attrName>style.visibility</p:attrName>
                                        </p:attrNameLst>
                                      </p:cBhvr>
                                      <p:to>
                                        <p:strVal val="visible"/>
                                      </p:to>
                                    </p:set>
                                    <p:animEffect transition="in" filter="blinds(horizontal)">
                                      <p:cBhvr>
                                        <p:cTn id="32" dur="500"/>
                                        <p:tgtEl>
                                          <p:spTgt spid="14">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5">
                                            <p:txEl>
                                              <p:pRg st="0" end="0"/>
                                            </p:txEl>
                                          </p:spTgt>
                                        </p:tgtEl>
                                        <p:attrNameLst>
                                          <p:attrName>style.visibility</p:attrName>
                                        </p:attrNameLst>
                                      </p:cBhvr>
                                      <p:to>
                                        <p:strVal val="visible"/>
                                      </p:to>
                                    </p:set>
                                    <p:animEffect transition="in" filter="blinds(horizontal)">
                                      <p:cBhvr>
                                        <p:cTn id="37" dur="500"/>
                                        <p:tgtEl>
                                          <p:spTgt spid="15">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6">
                                            <p:txEl>
                                              <p:pRg st="0" end="0"/>
                                            </p:txEl>
                                          </p:spTgt>
                                        </p:tgtEl>
                                        <p:attrNameLst>
                                          <p:attrName>style.visibility</p:attrName>
                                        </p:attrNameLst>
                                      </p:cBhvr>
                                      <p:to>
                                        <p:strVal val="visible"/>
                                      </p:to>
                                    </p:set>
                                    <p:animEffect transition="in" filter="blinds(horizontal)">
                                      <p:cBhvr>
                                        <p:cTn id="42"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10" grpId="0" build="allAtOnce"/>
      <p:bldP spid="11" grpId="0" build="allAtOnce"/>
      <p:bldP spid="12" grpId="0" build="allAtOnce"/>
      <p:bldP spid="13" grpId="0" build="allAtOnce"/>
      <p:bldP spid="14" grpId="0" build="allAtOnce"/>
      <p:bldP spid="15" grpId="0" build="allAtOnce"/>
      <p:bldP spid="16"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109" name="yt_shape_12109"/>
          <p:cNvSpPr txBox="1"/>
          <p:nvPr/>
        </p:nvSpPr>
        <p:spPr>
          <a:xfrm>
            <a:off x="540000" y="1312202"/>
            <a:ext cx="5985613" cy="453522"/>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2500">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1900" b="0" i="0" u="none">
                <a:solidFill>
                  <a:srgbClr val="1EE3CF"/>
                </a:solidFill>
                <a:effectLst/>
                <a:latin typeface="Times New Roman" pitchFamily="19"/>
                <a:ea typeface="宋体" pitchFamily="19"/>
                <a:sym typeface=""/>
              </a:rPr>
              <a:t> </a:t>
            </a:r>
            <a:r>
              <a:rPr lang="zh-CN" altLang="zh-CN" sz="2400" b="0" i="0" u="none" spc="-2400">
                <a:no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白正" pitchFamily="24"/>
                <a:ea typeface="黑体" pitchFamily="24"/>
              </a:rPr>
              <a:t>有三个角是直角的四边形是矩形</a:t>
            </a:r>
          </a:p>
        </p:txBody>
      </p:sp>
      <mc:AlternateContent xmlns:mc="http://schemas.openxmlformats.org/markup-compatibility/2006" xmlns:a14="http://schemas.microsoft.com/office/drawing/2010/main">
        <mc:Choice Requires="a14">
          <p:sp>
            <p:nvSpPr>
              <p:cNvPr id="12110" name="yt_shape_12110"/>
              <p:cNvSpPr txBox="1"/>
              <p:nvPr/>
            </p:nvSpPr>
            <p:spPr>
              <a:xfrm>
                <a:off x="540119" y="1816512"/>
                <a:ext cx="11111999" cy="955390"/>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白正" pitchFamily="24"/>
                    <a:ea typeface="宋体" pitchFamily="24"/>
                  </a:rPr>
                  <a:t>点</a:t>
                </a:r>
                <a:r>
                  <a:rPr lang="en-US" altLang="zh-CN" sz="2400" b="0" i="1" u="none">
                    <a:solidFill>
                      <a:srgbClr val="000000"/>
                    </a:solidFill>
                    <a:effectLst/>
                    <a:latin typeface="Times New Roman" pitchFamily="24"/>
                    <a:ea typeface="Times New Roman" pitchFamily="24"/>
                  </a:rPr>
                  <a:t>D</a:t>
                </a:r>
                <a:r>
                  <a:rPr lang="zh-CN" altLang="zh-CN" sz="2400" b="0" i="0" u="none">
                    <a:solidFill>
                      <a:srgbClr val="000000"/>
                    </a:solidFill>
                    <a:effectLst/>
                    <a:latin typeface="白正" pitchFamily="24"/>
                    <a:ea typeface="宋体" pitchFamily="24"/>
                  </a:rPr>
                  <a:t>是等腰</a:t>
                </a:r>
                <a:r>
                  <a:rPr lang="en-US" altLang="zh-CN" sz="2400" b="0" i="0" u="none">
                    <a:solidFill>
                      <a:srgbClr val="000000"/>
                    </a:solidFill>
                    <a:effectLst/>
                    <a:latin typeface="Times New Roman" pitchFamily="24"/>
                    <a:ea typeface="Times New Roman" pitchFamily="24"/>
                  </a:rPr>
                  <a:t>Rt</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ABC</a:t>
                </a:r>
                <a:r>
                  <a:rPr lang="zh-CN" altLang="zh-CN" sz="2400" b="0" i="0" u="none">
                    <a:solidFill>
                      <a:srgbClr val="000000"/>
                    </a:solidFill>
                    <a:effectLst/>
                    <a:latin typeface="白正" pitchFamily="24"/>
                    <a:ea typeface="宋体" pitchFamily="24"/>
                  </a:rPr>
                  <a:t>斜边</a:t>
                </a:r>
                <a:r>
                  <a:rPr lang="en-US" altLang="zh-CN" sz="2400" b="0" i="1" u="none">
                    <a:solidFill>
                      <a:srgbClr val="000000"/>
                    </a:solidFill>
                    <a:effectLst/>
                    <a:latin typeface="Times New Roman" pitchFamily="24"/>
                    <a:ea typeface="Times New Roman" pitchFamily="24"/>
                  </a:rPr>
                  <a:t>BC</a:t>
                </a:r>
                <a:r>
                  <a:rPr lang="zh-CN" altLang="zh-CN" sz="2400" b="0" i="0" u="none">
                    <a:solidFill>
                      <a:srgbClr val="000000"/>
                    </a:solidFill>
                    <a:effectLst/>
                    <a:latin typeface="白正" pitchFamily="24"/>
                    <a:ea typeface="宋体" pitchFamily="24"/>
                  </a:rPr>
                  <a:t>上一点，</a:t>
                </a:r>
                <a:r>
                  <a:rPr lang="en-US" altLang="zh-CN" sz="2400" b="0" i="1" u="none">
                    <a:solidFill>
                      <a:srgbClr val="000000"/>
                    </a:solidFill>
                    <a:effectLst/>
                    <a:latin typeface="Times New Roman" pitchFamily="24"/>
                    <a:ea typeface="Times New Roman" pitchFamily="24"/>
                  </a:rPr>
                  <a:t>DE</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AB</a:t>
                </a:r>
                <a:r>
                  <a:rPr lang="zh-CN" altLang="zh-CN" sz="2400" b="0" i="0" u="none">
                    <a:solidFill>
                      <a:srgbClr val="000000"/>
                    </a:solidFill>
                    <a:effectLst/>
                    <a:latin typeface="白正" pitchFamily="24"/>
                    <a:ea typeface="宋体" pitchFamily="24"/>
                  </a:rPr>
                  <a:t>于点</a:t>
                </a:r>
                <a:r>
                  <a:rPr lang="en-US" altLang="zh-CN" sz="2400" b="0" i="1" u="none">
                    <a:solidFill>
                      <a:srgbClr val="000000"/>
                    </a:solidFill>
                    <a:effectLst/>
                    <a:latin typeface="Times New Roman" pitchFamily="24"/>
                    <a:ea typeface="Times New Roman" pitchFamily="24"/>
                  </a:rPr>
                  <a:t>E</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DF</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AC</a:t>
                </a:r>
                <a:r>
                  <a:rPr lang="zh-CN" altLang="zh-CN" sz="2400" b="0" i="0" u="none">
                    <a:solidFill>
                      <a:srgbClr val="000000"/>
                    </a:solidFill>
                    <a:effectLst/>
                    <a:latin typeface="白正" pitchFamily="24"/>
                    <a:ea typeface="宋体" pitchFamily="24"/>
                  </a:rPr>
                  <a:t>于点</a:t>
                </a:r>
                <a:r>
                  <a:rPr lang="en-US" altLang="zh-CN" sz="2400" b="0" i="1" u="none">
                    <a:solidFill>
                      <a:srgbClr val="000000"/>
                    </a:solidFill>
                    <a:effectLst/>
                    <a:latin typeface="Times New Roman" pitchFamily="24"/>
                    <a:ea typeface="Times New Roman" pitchFamily="24"/>
                  </a:rPr>
                  <a:t>F</a:t>
                </a:r>
                <a:r>
                  <a:rPr lang="zh-CN" altLang="zh-CN" sz="2400" b="0" i="0" u="none">
                    <a:solidFill>
                      <a:srgbClr val="000000"/>
                    </a:solidFill>
                    <a:effectLst/>
                    <a:latin typeface="白正" pitchFamily="24"/>
                    <a:ea typeface="宋体" pitchFamily="24"/>
                  </a:rPr>
                  <a:t>，若</a:t>
                </a:r>
                <a:r>
                  <a:rPr lang="en-US" altLang="zh-CN" sz="2400" b="0" i="1" u="none">
                    <a:solidFill>
                      <a:srgbClr val="000000"/>
                    </a:solidFill>
                    <a:effectLst/>
                    <a:latin typeface="Times New Roman" pitchFamily="24"/>
                    <a:ea typeface="Times New Roman" pitchFamily="24"/>
                  </a:rPr>
                  <a:t>BC</a:t>
                </a:r>
                <a:r>
                  <a:rPr lang="zh-CN" altLang="zh-CN" sz="2400" b="0" i="0" u="none">
                    <a:solidFill>
                      <a:srgbClr val="000000"/>
                    </a:solidFill>
                    <a:effectLst/>
                    <a:latin typeface="宋体" pitchFamily="24"/>
                    <a:ea typeface="宋体" pitchFamily="24"/>
                  </a:rPr>
                  <a:t>＝</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48" charset="0"/>
                          </a:rPr>
                        </m:ctrlPr>
                      </m:radPr>
                      <m:deg/>
                      <m:e>
                        <m:r>
                          <a:rPr lang="en-US" altLang="zh-CN" sz="2400" b="0" i="1">
                            <a:solidFill>
                              <a:srgbClr val="010000"/>
                            </a:solidFill>
                            <a:effectLst/>
                            <a:latin typeface="Cambria Math" panose="02040503050406030204" pitchFamily="48" charset="0"/>
                            <a:ea typeface="Cambria Math" panose="02040503050406030204" pitchFamily="48" charset="0"/>
                          </a:rPr>
                          <m:t>2</m:t>
                        </m:r>
                      </m:e>
                    </m:rad>
                  </m:oMath>
                </a14:m>
                <a:r>
                  <a:rPr lang="zh-CN" altLang="zh-CN" sz="2400" b="0" i="0" u="none">
                    <a:solidFill>
                      <a:srgbClr val="000000"/>
                    </a:solidFill>
                    <a:effectLst/>
                    <a:latin typeface="白正" pitchFamily="24"/>
                    <a:ea typeface="宋体" pitchFamily="24"/>
                  </a:rPr>
                  <a:t>，则四边形</a:t>
                </a:r>
                <a:r>
                  <a:rPr lang="en-US" altLang="zh-CN" sz="2400" b="0" i="1" u="none">
                    <a:solidFill>
                      <a:srgbClr val="000000"/>
                    </a:solidFill>
                    <a:effectLst/>
                    <a:latin typeface="Times New Roman" pitchFamily="24"/>
                    <a:ea typeface="Times New Roman" pitchFamily="24"/>
                  </a:rPr>
                  <a:t>AEDF</a:t>
                </a:r>
                <a:r>
                  <a:rPr lang="zh-CN" altLang="zh-CN" sz="2400" b="0" i="0" u="none">
                    <a:solidFill>
                      <a:srgbClr val="000000"/>
                    </a:solidFill>
                    <a:effectLst/>
                    <a:latin typeface="白正" pitchFamily="24"/>
                    <a:ea typeface="宋体" pitchFamily="24"/>
                  </a:rPr>
                  <a:t>的周长为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B</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mc:Choice>
        <mc:Fallback xmlns="" xmlns:a16="http://schemas.microsoft.com/office/drawing/2014/main" xmlns:p14="http://schemas.microsoft.com/office/powerpoint/2010/main" xmlns:m="http://schemas.openxmlformats.org/officeDocument/2006/math">
          <p:sp>
            <p:nvSpPr>
              <p:cNvPr id="12110" name="yt_shape_12110" descr="{&quot;rangeId&quot;:12,&quot;hasSerialNum&quot;:1,&quot;mathAnswerShape&quot;:1}"/>
              <p:cNvSpPr txBox="1">
                <a:spLocks noRot="1" noChangeAspect="1" noMove="1" noResize="1" noEditPoints="1" noAdjustHandles="1" noChangeArrowheads="1" noChangeShapeType="1" noTextEdit="1"/>
              </p:cNvSpPr>
              <p:nvPr/>
            </p:nvSpPr>
            <p:spPr>
              <a:xfrm>
                <a:off x="540119" y="1816512"/>
                <a:ext cx="11111999" cy="955390"/>
              </a:xfrm>
              <a:prstGeom prst="rect">
                <a:avLst/>
              </a:prstGeom>
              <a:blipFill>
                <a:blip r:embed="rId2"/>
                <a:stretch>
                  <a:fillRect l="-1701" t="-2548" r="-1701" b="-1847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12112" name="yt_table_12112" title="H_36.39">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899120527"/>
                  </p:ext>
                </p:extLst>
              </p:nvPr>
            </p:nvGraphicFramePr>
            <p:xfrm>
              <a:off x="540000" y="2822690"/>
              <a:ext cx="7263893" cy="462153"/>
            </p:xfrm>
            <a:graphic>
              <a:graphicData uri="http://schemas.openxmlformats.org/drawingml/2006/table">
                <a:tbl>
                  <a:tblPr/>
                  <a:tblGrid>
                    <a:gridCol w="1965643">
                      <a:extLst>
                        <a:ext uri="{9D8B030D-6E8A-4147-A177-3AD203B41FA5}">
                          <a16:colId xmlns:a16="http://schemas.microsoft.com/office/drawing/2014/main" val="10303"/>
                        </a:ext>
                      </a:extLst>
                    </a:gridCol>
                    <a:gridCol w="1948180">
                      <a:extLst>
                        <a:ext uri="{9D8B030D-6E8A-4147-A177-3AD203B41FA5}">
                          <a16:colId xmlns:a16="http://schemas.microsoft.com/office/drawing/2014/main" val="10304"/>
                        </a:ext>
                      </a:extLst>
                    </a:gridCol>
                    <a:gridCol w="1948180">
                      <a:extLst>
                        <a:ext uri="{9D8B030D-6E8A-4147-A177-3AD203B41FA5}">
                          <a16:colId xmlns:a16="http://schemas.microsoft.com/office/drawing/2014/main" val="10305"/>
                        </a:ext>
                      </a:extLst>
                    </a:gridCol>
                    <a:gridCol w="1401890">
                      <a:extLst>
                        <a:ext uri="{9D8B030D-6E8A-4147-A177-3AD203B41FA5}">
                          <a16:colId xmlns:a16="http://schemas.microsoft.com/office/drawing/2014/main" val="10306"/>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A.1</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B.2</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C.3</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D.2</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48" charset="0"/>
                                    </a:rPr>
                                  </m:ctrlPr>
                                </m:radPr>
                                <m:deg/>
                                <m:e>
                                  <m:r>
                                    <a:rPr lang="en-US" altLang="zh-CN" sz="2400" b="0" i="1">
                                      <a:solidFill>
                                        <a:srgbClr val="010000"/>
                                      </a:solidFill>
                                      <a:effectLst/>
                                      <a:latin typeface="Cambria Math" panose="02040503050406030204" pitchFamily="48" charset="0"/>
                                      <a:ea typeface="Cambria Math" panose="02040503050406030204" pitchFamily="48" charset="0"/>
                                    </a:rPr>
                                    <m:t>2</m:t>
                                  </m:r>
                                </m:e>
                              </m:rad>
                            </m:oMath>
                          </a14:m>
                          <a:endParaRPr lang="en-US" altLang="zh-CN" sz="2400" b="0" i="0" u="none">
                            <a:solidFill>
                              <a:srgbClr val="000000"/>
                            </a:solidFill>
                            <a:effectLst/>
                            <a:latin typeface="Times New Roman" pitchFamily="24"/>
                            <a:ea typeface="Times New Roman" pitchFamily="24"/>
                          </a:endParaRP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80"/>
                      </a:ext>
                    </a:extLst>
                  </a:tr>
                </a:tbl>
              </a:graphicData>
            </a:graphic>
          </p:graphicFrame>
        </mc:Choice>
        <mc:Fallback xmlns="" xmlns:m="http://schemas.openxmlformats.org/officeDocument/2006/math" xmlns:p14="http://schemas.microsoft.com/office/powerpoint/2010/main" xmlns:a16="http://schemas.microsoft.com/office/drawing/2014/main">
          <p:graphicFrame>
            <p:nvGraphicFramePr>
              <p:cNvPr id="12112" name="yt_table_12112" descr="{&quot;rangeId&quot;:12,&quot;type&quot;:&quot;Option&quot;}" title="H_36.39">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899120527"/>
                  </p:ext>
                </p:extLst>
              </p:nvPr>
            </p:nvGraphicFramePr>
            <p:xfrm>
              <a:off x="540000" y="2410488"/>
              <a:ext cx="7263893" cy="462153"/>
            </p:xfrm>
            <a:graphic>
              <a:graphicData uri="http://schemas.openxmlformats.org/drawingml/2006/table">
                <a:tbl>
                  <a:tblPr/>
                  <a:tblGrid>
                    <a:gridCol w="1965643">
                      <a:extLst>
                        <a:ext uri="{9D8B030D-6E8A-4147-A177-3AD203B41FA5}">
                          <a16:colId xmlns:a16="http://schemas.microsoft.com/office/drawing/2014/main" val="10303"/>
                        </a:ext>
                      </a:extLst>
                    </a:gridCol>
                    <a:gridCol w="1948180">
                      <a:extLst>
                        <a:ext uri="{9D8B030D-6E8A-4147-A177-3AD203B41FA5}">
                          <a16:colId xmlns:a16="http://schemas.microsoft.com/office/drawing/2014/main" val="10304"/>
                        </a:ext>
                      </a:extLst>
                    </a:gridCol>
                    <a:gridCol w="1948180">
                      <a:extLst>
                        <a:ext uri="{9D8B030D-6E8A-4147-A177-3AD203B41FA5}">
                          <a16:colId xmlns:a16="http://schemas.microsoft.com/office/drawing/2014/main" val="10305"/>
                        </a:ext>
                      </a:extLst>
                    </a:gridCol>
                    <a:gridCol w="1401890">
                      <a:extLst>
                        <a:ext uri="{9D8B030D-6E8A-4147-A177-3AD203B41FA5}">
                          <a16:colId xmlns:a16="http://schemas.microsoft.com/office/drawing/2014/main" val="10306"/>
                        </a:ext>
                      </a:extLst>
                    </a:gridCol>
                  </a:tblGrid>
                  <a:tr h="462153">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A.1</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B.2</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C.3</a:t>
                          </a:r>
                        </a:p>
                      </a:txBody>
                      <a:tcPr marL="0" marR="0" marT="0" marB="0" anchor="ctr">
                        <a:lnL w="9522" cmpd="sng">
                          <a:noFill/>
                        </a:lnL>
                        <a:lnR w="9522" cmpd="sng">
                          <a:noFill/>
                        </a:lnR>
                        <a:lnT w="9522" cmpd="sng">
                          <a:noFill/>
                        </a:lnT>
                        <a:lnB w="9522" cmpd="sng">
                          <a:noFill/>
                        </a:lnB>
                      </a:tcPr>
                    </a:tc>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l="-418696" t="-1299" b="-38961"/>
                          </a:stretch>
                        </a:blipFill>
                      </a:tcPr>
                    </a:tc>
                    <a:extLst>
                      <a:ext uri="{0D108BD9-81ED-4DB2-BD59-A6C34878D82A}">
                        <a16:rowId xmlns:a16="http://schemas.microsoft.com/office/drawing/2014/main" val="10180"/>
                      </a:ext>
                    </a:extLst>
                  </a:tr>
                </a:tbl>
              </a:graphicData>
            </a:graphic>
          </p:graphicFrame>
        </mc:Fallback>
      </mc:AlternateContent>
      <p:sp>
        <p:nvSpPr>
          <p:cNvPr id="12113" name="yt_shape_12113"/>
          <p:cNvSpPr txBox="1"/>
          <p:nvPr/>
        </p:nvSpPr>
        <p:spPr>
          <a:xfrm>
            <a:off x="540120" y="3335529"/>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6.</a:t>
            </a:r>
            <a:r>
              <a:rPr lang="zh-CN" altLang="zh-CN" sz="2400" b="0" i="0" u="none">
                <a:solidFill>
                  <a:srgbClr val="000000"/>
                </a:solidFill>
                <a:effectLst/>
                <a:latin typeface="白正" pitchFamily="24"/>
                <a:ea typeface="宋体" pitchFamily="24"/>
              </a:rPr>
              <a:t>如图，直角</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AOB</a:t>
            </a:r>
            <a:r>
              <a:rPr lang="zh-CN" altLang="zh-CN" sz="2400" b="0" i="0" u="none">
                <a:solidFill>
                  <a:srgbClr val="000000"/>
                </a:solidFill>
                <a:effectLst/>
                <a:latin typeface="白正" pitchFamily="24"/>
                <a:ea typeface="宋体" pitchFamily="24"/>
              </a:rPr>
              <a:t>内的任意一点</a:t>
            </a:r>
            <a:r>
              <a:rPr lang="en-US" altLang="zh-CN" sz="2400" b="0" i="1" u="none">
                <a:solidFill>
                  <a:srgbClr val="000000"/>
                </a:solidFill>
                <a:effectLst/>
                <a:latin typeface="Times New Roman" pitchFamily="24"/>
                <a:ea typeface="Times New Roman" pitchFamily="24"/>
              </a:rPr>
              <a:t>P</a:t>
            </a:r>
            <a:r>
              <a:rPr lang="zh-CN" altLang="zh-CN" sz="2400" b="0" i="0" u="none">
                <a:solidFill>
                  <a:srgbClr val="000000"/>
                </a:solidFill>
                <a:effectLst/>
                <a:latin typeface="白正" pitchFamily="24"/>
                <a:ea typeface="宋体" pitchFamily="24"/>
              </a:rPr>
              <a:t>到这个角的两边的距离之和为</a:t>
            </a:r>
            <a:r>
              <a:rPr lang="en-US" altLang="zh-CN" sz="2400" b="0" i="0" u="none">
                <a:solidFill>
                  <a:srgbClr val="000000"/>
                </a:solidFill>
                <a:effectLst/>
                <a:latin typeface="Times New Roman" pitchFamily="24"/>
                <a:ea typeface="Times New Roman" pitchFamily="24"/>
              </a:rPr>
              <a:t>16</a:t>
            </a:r>
            <a:r>
              <a:rPr lang="zh-CN" altLang="zh-CN" sz="2400" b="0" i="0" u="none">
                <a:solidFill>
                  <a:srgbClr val="000000"/>
                </a:solidFill>
                <a:effectLst/>
                <a:latin typeface="白正" pitchFamily="24"/>
                <a:ea typeface="宋体" pitchFamily="24"/>
              </a:rPr>
              <a:t>，则图中四边形的周长为</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32</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a:t>
            </a:r>
          </a:p>
        </p:txBody>
      </p:sp>
      <p:pic>
        <p:nvPicPr>
          <p:cNvPr id="12114" name="yt_image_12114" title="H_114.84">
            <a:extLst>
              <a:ext uri="">
                <a16:creationId xmlns="" xmlns:a14="http://schemas.microsoft.com/office/drawing/2010/main" xmlns:a16="http://schemas.microsoft.com/office/drawing/2014/main" xmlns:p14="http://schemas.microsoft.com/office/powerpoint/2010/main" xmlns:m="http://schemas.openxmlformats.org/officeDocument/2006/math" xmlns:mc="http://schemas.openxmlformats.org/markup-compatibility/2006" id="{5351258F-BC95-41E6-9372-C2FE361B0291}"/>
              </a:ext>
            </a:extLst>
          </p:cNvPr>
          <p:cNvPicPr>
            <a:picLocks noChangeAspect="1" noChangeArrowheads="1"/>
          </p:cNvPicPr>
          <p:nvPr/>
        </p:nvPicPr>
        <p:blipFill>
          <a:blip r:embed="rId4" cstate="print"/>
          <a:srcRect/>
          <a:stretch>
            <a:fillRect/>
          </a:stretch>
        </p:blipFill>
        <p:spPr bwMode="auto">
          <a:xfrm>
            <a:off x="5072347" y="4447328"/>
            <a:ext cx="2047305" cy="1458468"/>
          </a:xfrm>
          <a:prstGeom prst="rect">
            <a:avLst/>
          </a:prstGeom>
          <a:noFill/>
          <a:extLst>
            <a:ext uri="{909E8E84-426E-40DD-AFC4-6F175D3DCCD1}">
              <a14:hiddenFill xmlns:a14="http://schemas.microsoft.com/office/drawing/2010/main">
                <a:solidFill>
                  <a:srgbClr val="FFFFFF"/>
                </a:solidFill>
              </a14:hiddenFill>
            </a:ext>
          </a:extLst>
        </p:spPr>
      </p:pic>
      <p:pic>
        <p:nvPicPr>
          <p:cNvPr id="3" name="yt_shape_1700218600790" title="H_28.801733">
            <a:extLst>
              <a:ext uri="{FF2B5EF4-FFF2-40B4-BE49-F238E27FC236}">
                <a16:creationId xmlns:a16="http://schemas.microsoft.com/office/drawing/2014/main" id="{954AC941-DD18-3BA0-0377-D6FE6797DA8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0000" y="1353879"/>
            <a:ext cx="1355917" cy="365782"/>
          </a:xfrm>
          <a:prstGeom prst="rect">
            <a:avLst/>
          </a:prstGeom>
        </p:spPr>
      </p:pic>
      <p:sp>
        <p:nvSpPr>
          <p:cNvPr id="2" name="文本框 1">
            <a:extLst>
              <a:ext uri="{FF2B5EF4-FFF2-40B4-BE49-F238E27FC236}">
                <a16:creationId xmlns:a16="http://schemas.microsoft.com/office/drawing/2014/main" id="{8B3E77CF-313D-6592-C9DD-70877072E7B7}"/>
              </a:ext>
            </a:extLst>
          </p:cNvPr>
          <p:cNvSpPr txBox="1"/>
          <p:nvPr/>
        </p:nvSpPr>
        <p:spPr>
          <a:xfrm>
            <a:off x="4275983" y="2291486"/>
            <a:ext cx="383286" cy="517982"/>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B</a:t>
            </a:r>
            <a:endParaRPr lang="zh-CN" altLang="en-US">
              <a:solidFill>
                <a:srgbClr val="FF0000"/>
              </a:solidFill>
            </a:endParaRPr>
          </a:p>
        </p:txBody>
      </p:sp>
      <p:sp>
        <p:nvSpPr>
          <p:cNvPr id="4" name="文本框 3">
            <a:extLst>
              <a:ext uri="{FF2B5EF4-FFF2-40B4-BE49-F238E27FC236}">
                <a16:creationId xmlns:a16="http://schemas.microsoft.com/office/drawing/2014/main" id="{2EA7BF3B-02A7-3780-F8E4-AD104B2B26BF}"/>
              </a:ext>
            </a:extLst>
          </p:cNvPr>
          <p:cNvSpPr txBox="1"/>
          <p:nvPr/>
        </p:nvSpPr>
        <p:spPr>
          <a:xfrm>
            <a:off x="1974109" y="3764211"/>
            <a:ext cx="7896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32</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116" name="yt_shape_12116"/>
          <p:cNvSpPr txBox="1"/>
          <p:nvPr/>
        </p:nvSpPr>
        <p:spPr>
          <a:xfrm>
            <a:off x="540000" y="1485124"/>
            <a:ext cx="6601166" cy="453522"/>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2500">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1900" b="0" i="0" u="none">
                <a:solidFill>
                  <a:srgbClr val="1EE3CF"/>
                </a:solidFill>
                <a:effectLst/>
                <a:latin typeface="Times New Roman" pitchFamily="19"/>
                <a:ea typeface="宋体" pitchFamily="19"/>
                <a:sym typeface=""/>
              </a:rPr>
              <a:t> </a:t>
            </a:r>
            <a:r>
              <a:rPr lang="zh-CN" altLang="zh-CN" sz="2400" b="0" i="0" u="none" spc="-2400">
                <a:no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白正" pitchFamily="24"/>
                <a:ea typeface="黑体" pitchFamily="24"/>
              </a:rPr>
              <a:t>不能准确运用矩形的判定方法而致错</a:t>
            </a:r>
          </a:p>
        </p:txBody>
      </p:sp>
      <p:sp>
        <p:nvSpPr>
          <p:cNvPr id="12117" name="yt_shape_12117"/>
          <p:cNvSpPr txBox="1"/>
          <p:nvPr/>
        </p:nvSpPr>
        <p:spPr>
          <a:xfrm>
            <a:off x="540120" y="1989434"/>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7.</a:t>
            </a:r>
            <a:r>
              <a:rPr lang="zh-CN" altLang="zh-CN" sz="2400" b="0" i="0" u="none">
                <a:solidFill>
                  <a:srgbClr val="000000"/>
                </a:solidFill>
                <a:effectLst/>
                <a:latin typeface="白正" pitchFamily="24"/>
                <a:ea typeface="宋体" pitchFamily="24"/>
              </a:rPr>
              <a:t>如图，四边形</a:t>
            </a:r>
            <a:r>
              <a:rPr lang="en-US" altLang="zh-CN" sz="2400" b="0" i="1" u="none">
                <a:solidFill>
                  <a:srgbClr val="000000"/>
                </a:solidFill>
                <a:effectLst/>
                <a:latin typeface="Times New Roman" pitchFamily="24"/>
                <a:ea typeface="Times New Roman" pitchFamily="24"/>
              </a:rPr>
              <a:t>ABCD</a:t>
            </a:r>
            <a:r>
              <a:rPr lang="zh-CN" altLang="zh-CN" sz="2400" b="0" i="0" u="none">
                <a:solidFill>
                  <a:srgbClr val="000000"/>
                </a:solidFill>
                <a:effectLst/>
                <a:latin typeface="白正" pitchFamily="24"/>
                <a:ea typeface="宋体" pitchFamily="24"/>
              </a:rPr>
              <a:t>的对角线</a:t>
            </a:r>
            <a:r>
              <a:rPr lang="en-US" altLang="zh-CN" sz="2400" b="0" i="1" u="none">
                <a:solidFill>
                  <a:srgbClr val="000000"/>
                </a:solidFill>
                <a:effectLst/>
                <a:latin typeface="Times New Roman" pitchFamily="24"/>
                <a:ea typeface="Times New Roman" pitchFamily="24"/>
              </a:rPr>
              <a:t>AC</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BD</a:t>
            </a:r>
            <a:r>
              <a:rPr lang="zh-CN" altLang="zh-CN" sz="2400" b="0" i="0" u="none">
                <a:solidFill>
                  <a:srgbClr val="000000"/>
                </a:solidFill>
                <a:effectLst/>
                <a:latin typeface="白正" pitchFamily="24"/>
                <a:ea typeface="宋体" pitchFamily="24"/>
              </a:rPr>
              <a:t>相交于点</a:t>
            </a:r>
            <a:r>
              <a:rPr lang="en-US" altLang="zh-CN" sz="2400" b="0" i="1" u="none">
                <a:solidFill>
                  <a:srgbClr val="000000"/>
                </a:solidFill>
                <a:effectLst/>
                <a:latin typeface="Times New Roman" pitchFamily="24"/>
                <a:ea typeface="Times New Roman" pitchFamily="24"/>
              </a:rPr>
              <a:t>O</a:t>
            </a:r>
            <a:r>
              <a:rPr lang="zh-CN" altLang="zh-CN" sz="2400" b="0" i="0" u="none">
                <a:solidFill>
                  <a:srgbClr val="000000"/>
                </a:solidFill>
                <a:effectLst/>
                <a:latin typeface="白正" pitchFamily="24"/>
                <a:ea typeface="宋体" pitchFamily="24"/>
              </a:rPr>
              <a:t>，已知下列</a:t>
            </a:r>
            <a:r>
              <a:rPr lang="en-US" altLang="zh-CN" sz="2400" b="0" i="0" u="none">
                <a:solidFill>
                  <a:srgbClr val="000000"/>
                </a:solidFill>
                <a:effectLst/>
                <a:latin typeface="Times New Roman" pitchFamily="24"/>
                <a:ea typeface="Times New Roman" pitchFamily="24"/>
              </a:rPr>
              <a:t>6</a:t>
            </a:r>
            <a:r>
              <a:rPr lang="zh-CN" altLang="zh-CN" sz="2400" b="0" i="0" u="none">
                <a:solidFill>
                  <a:srgbClr val="000000"/>
                </a:solidFill>
                <a:effectLst/>
                <a:latin typeface="白正" pitchFamily="24"/>
                <a:ea typeface="宋体" pitchFamily="24"/>
              </a:rPr>
              <a:t>个条件：</a:t>
            </a:r>
            <a:r>
              <a:rPr lang="en-US" altLang="zh-CN" sz="2400" b="0" i="0" u="none">
                <a:solidFill>
                  <a:srgbClr val="000000"/>
                </a:solidFill>
                <a:effectLst/>
                <a:latin typeface="宋体" pitchFamily="24"/>
                <a:ea typeface="宋体" pitchFamily="24"/>
              </a:rPr>
              <a:t>①</a:t>
            </a:r>
            <a:r>
              <a:rPr lang="en-US" altLang="zh-CN" sz="2400" b="0" i="1" u="none">
                <a:solidFill>
                  <a:srgbClr val="000000"/>
                </a:solidFill>
                <a:effectLst/>
                <a:latin typeface="Times New Roman" pitchFamily="24"/>
                <a:ea typeface="Times New Roman" pitchFamily="24"/>
              </a:rPr>
              <a:t>AB</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DC</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宋体" pitchFamily="24"/>
                <a:ea typeface="宋体" pitchFamily="24"/>
              </a:rPr>
              <a:t>②</a:t>
            </a:r>
            <a:r>
              <a:rPr lang="en-US" altLang="zh-CN" sz="2400" b="0" i="1" u="none">
                <a:solidFill>
                  <a:srgbClr val="000000"/>
                </a:solidFill>
                <a:effectLst/>
                <a:latin typeface="Times New Roman" pitchFamily="24"/>
                <a:ea typeface="Times New Roman" pitchFamily="24"/>
              </a:rPr>
              <a:t>AB</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DC</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宋体" pitchFamily="24"/>
                <a:ea typeface="宋体" pitchFamily="24"/>
              </a:rPr>
              <a:t>③</a:t>
            </a:r>
            <a:r>
              <a:rPr lang="en-US" altLang="zh-CN" sz="2400" b="0" i="1" u="none">
                <a:solidFill>
                  <a:srgbClr val="000000"/>
                </a:solidFill>
                <a:effectLst/>
                <a:latin typeface="Times New Roman" pitchFamily="24"/>
                <a:ea typeface="Times New Roman" pitchFamily="24"/>
              </a:rPr>
              <a:t>AC</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BD</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宋体" pitchFamily="24"/>
                <a:ea typeface="宋体" pitchFamily="24"/>
              </a:rPr>
              <a:t>④∠</a:t>
            </a:r>
            <a:r>
              <a:rPr lang="en-US" altLang="zh-CN" sz="2400" b="0" i="1" u="none">
                <a:solidFill>
                  <a:srgbClr val="000000"/>
                </a:solidFill>
                <a:effectLst/>
                <a:latin typeface="Times New Roman" pitchFamily="24"/>
                <a:ea typeface="Times New Roman" pitchFamily="24"/>
              </a:rPr>
              <a:t>ABC</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90°</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宋体" pitchFamily="24"/>
                <a:ea typeface="宋体" pitchFamily="24"/>
              </a:rPr>
              <a:t>⑤</a:t>
            </a:r>
            <a:r>
              <a:rPr lang="en-US" altLang="zh-CN" sz="2400" b="0" i="1" u="none">
                <a:solidFill>
                  <a:srgbClr val="000000"/>
                </a:solidFill>
                <a:effectLst/>
                <a:latin typeface="Times New Roman" pitchFamily="24"/>
                <a:ea typeface="Times New Roman" pitchFamily="24"/>
              </a:rPr>
              <a:t>OA</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OC</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宋体" pitchFamily="24"/>
                <a:ea typeface="宋体" pitchFamily="24"/>
              </a:rPr>
              <a:t>⑥</a:t>
            </a:r>
            <a:r>
              <a:rPr lang="en-US" altLang="zh-CN" sz="2400" b="0" i="1" u="none">
                <a:solidFill>
                  <a:srgbClr val="000000"/>
                </a:solidFill>
                <a:effectLst/>
                <a:latin typeface="Times New Roman" pitchFamily="24"/>
                <a:ea typeface="Times New Roman" pitchFamily="24"/>
              </a:rPr>
              <a:t>OB</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OD</a:t>
            </a:r>
            <a:r>
              <a:rPr lang="zh-CN" altLang="zh-CN" sz="2400" b="0" i="0" u="none">
                <a:solidFill>
                  <a:srgbClr val="000000"/>
                </a:solidFill>
                <a:effectLst/>
                <a:latin typeface="白正" pitchFamily="24"/>
                <a:ea typeface="宋体" pitchFamily="24"/>
              </a:rPr>
              <a:t>，则不能使四边形</a:t>
            </a:r>
            <a:r>
              <a:rPr lang="en-US" altLang="zh-CN" sz="2400" b="0" i="1" u="none">
                <a:solidFill>
                  <a:srgbClr val="000000"/>
                </a:solidFill>
                <a:effectLst/>
                <a:latin typeface="Times New Roman" pitchFamily="24"/>
                <a:ea typeface="Times New Roman" pitchFamily="24"/>
              </a:rPr>
              <a:t>ABCD</a:t>
            </a:r>
            <a:r>
              <a:rPr lang="zh-CN" altLang="zh-CN" sz="2400" b="0" i="0" u="none">
                <a:solidFill>
                  <a:srgbClr val="000000"/>
                </a:solidFill>
                <a:effectLst/>
                <a:latin typeface="白正" pitchFamily="24"/>
                <a:ea typeface="宋体" pitchFamily="24"/>
              </a:rPr>
              <a:t>成为矩形的是</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C</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2119" name="yt_table_12119_skip"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08748533"/>
              </p:ext>
            </p:extLst>
          </p:nvPr>
        </p:nvGraphicFramePr>
        <p:xfrm>
          <a:off x="540000" y="3429000"/>
          <a:ext cx="4675506" cy="950976"/>
        </p:xfrm>
        <a:graphic>
          <a:graphicData uri="http://schemas.openxmlformats.org/drawingml/2006/table">
            <a:tbl>
              <a:tblPr/>
              <a:tblGrid>
                <a:gridCol w="2803843">
                  <a:extLst>
                    <a:ext uri="{9D8B030D-6E8A-4147-A177-3AD203B41FA5}">
                      <a16:colId xmlns:a16="http://schemas.microsoft.com/office/drawing/2014/main" val="10307"/>
                    </a:ext>
                  </a:extLst>
                </a:gridCol>
                <a:gridCol w="1871663">
                  <a:extLst>
                    <a:ext uri="{9D8B030D-6E8A-4147-A177-3AD203B41FA5}">
                      <a16:colId xmlns:a16="http://schemas.microsoft.com/office/drawing/2014/main" val="10308"/>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a:t>
                      </a:r>
                      <a:r>
                        <a:rPr lang="en-US" altLang="zh-CN" sz="2400" b="0" i="0" u="none">
                          <a:solidFill>
                            <a:srgbClr val="000000"/>
                          </a:solidFill>
                          <a:effectLst/>
                          <a:latin typeface="宋体" pitchFamily="24"/>
                          <a:ea typeface="宋体" pitchFamily="24"/>
                        </a:rPr>
                        <a:t>①②③</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a:t>
                      </a:r>
                      <a:r>
                        <a:rPr lang="en-US" altLang="zh-CN" sz="2400" b="0" i="0" u="none">
                          <a:solidFill>
                            <a:srgbClr val="000000"/>
                          </a:solidFill>
                          <a:effectLst/>
                          <a:latin typeface="宋体" pitchFamily="24"/>
                          <a:ea typeface="宋体" pitchFamily="24"/>
                        </a:rPr>
                        <a:t>②③④</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81"/>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a:t>
                      </a:r>
                      <a:r>
                        <a:rPr lang="en-US" altLang="zh-CN" sz="2400" b="0" i="0" u="none">
                          <a:solidFill>
                            <a:srgbClr val="000000"/>
                          </a:solidFill>
                          <a:effectLst/>
                          <a:latin typeface="宋体" pitchFamily="24"/>
                          <a:ea typeface="宋体" pitchFamily="24"/>
                        </a:rPr>
                        <a:t>②⑤⑥</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a:t>
                      </a:r>
                      <a:r>
                        <a:rPr lang="en-US" altLang="zh-CN" sz="2400" b="0" i="0" u="none">
                          <a:solidFill>
                            <a:srgbClr val="000000"/>
                          </a:solidFill>
                          <a:effectLst/>
                          <a:latin typeface="宋体" pitchFamily="24"/>
                          <a:ea typeface="宋体" pitchFamily="24"/>
                        </a:rPr>
                        <a:t>④⑤⑥</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82"/>
                  </a:ext>
                </a:extLst>
              </a:tr>
            </a:tbl>
          </a:graphicData>
        </a:graphic>
      </p:graphicFrame>
      <p:pic>
        <p:nvPicPr>
          <p:cNvPr id="12118" name="yt_image_12118_skip" title="H_105.75">
            <a:extLst>
              <a:ext uri="">
                <a16:creationId xmlns="" xmlns:mc="http://schemas.openxmlformats.org/markup-compatibility/2006" xmlns:a14="http://schemas.microsoft.com/office/drawing/2010/main" xmlns:p14="http://schemas.microsoft.com/office/powerpoint/2010/main"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9728182" y="3429000"/>
            <a:ext cx="1921725" cy="1343025"/>
          </a:xfrm>
          <a:prstGeom prst="rect">
            <a:avLst/>
          </a:prstGeom>
          <a:noFill/>
          <a:extLst>
            <a:ext uri="{909E8E84-426E-40DD-AFC4-6F175D3DCCD1}">
              <a14:hiddenFill xmlns:a14="http://schemas.microsoft.com/office/drawing/2010/main">
                <a:solidFill>
                  <a:srgbClr val="FFFFFF"/>
                </a:solidFill>
              </a14:hiddenFill>
            </a:ext>
          </a:extLst>
        </p:spPr>
      </p:pic>
      <p:pic>
        <p:nvPicPr>
          <p:cNvPr id="3" name="yt_shape_1700218600850" title="H_28.801733">
            <a:extLst>
              <a:ext uri="{FF2B5EF4-FFF2-40B4-BE49-F238E27FC236}">
                <a16:creationId xmlns:a16="http://schemas.microsoft.com/office/drawing/2014/main" id="{B5464B4A-D96C-0312-375E-E93214B129E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1526801"/>
            <a:ext cx="1355917" cy="365782"/>
          </a:xfrm>
          <a:prstGeom prst="rect">
            <a:avLst/>
          </a:prstGeom>
        </p:spPr>
      </p:pic>
      <p:sp>
        <p:nvSpPr>
          <p:cNvPr id="2" name="文本框 1">
            <a:extLst>
              <a:ext uri="{FF2B5EF4-FFF2-40B4-BE49-F238E27FC236}">
                <a16:creationId xmlns:a16="http://schemas.microsoft.com/office/drawing/2014/main" id="{9B94BE34-9B40-9958-A236-6281899B30F4}"/>
              </a:ext>
            </a:extLst>
          </p:cNvPr>
          <p:cNvSpPr txBox="1"/>
          <p:nvPr/>
        </p:nvSpPr>
        <p:spPr>
          <a:xfrm>
            <a:off x="5512647" y="2893604"/>
            <a:ext cx="383285"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122" name="yt_shape_12122"/>
          <p:cNvSpPr txBox="1"/>
          <p:nvPr/>
        </p:nvSpPr>
        <p:spPr>
          <a:xfrm>
            <a:off x="540000" y="1121276"/>
            <a:ext cx="3966727" cy="588494"/>
          </a:xfrm>
          <a:prstGeom prst="rect">
            <a:avLst/>
          </a:prstGeom>
        </p:spPr>
        <p:txBody>
          <a:bodyPr vert="horz" wrap="none" lIns="0" tIns="0" rIns="0" bIns="0" rtlCol="0">
            <a:spAutoFit/>
          </a:bodyPr>
          <a:lstStyle/>
          <a:p>
            <a:pPr algn="l" eaLnBrk="1" latinLnBrk="0" hangingPunct="0">
              <a:lnSpc>
                <a:spcPct val="129999"/>
              </a:lnSpc>
            </a:pPr>
            <a:r>
              <a:rPr lang="en-US" altLang="zh-CN" sz="3200" b="0" i="0" u="none" spc="-3200">
                <a:solidFill>
                  <a:srgbClr val="1EE3CF"/>
                </a:solidFill>
                <a:effectLst/>
                <a:latin typeface="白正" pitchFamily="32"/>
                <a:ea typeface="宋体" pitchFamily="32"/>
              </a:rPr>
              <a:t> </a:t>
            </a:r>
            <a:r>
              <a:rPr lang="en-US" altLang="zh-CN" sz="3200" b="0" i="0" u="none" spc="30207">
                <a:solidFill>
                  <a:srgbClr val="1EE3CF"/>
                </a:solidFill>
                <a:effectLst/>
                <a:latin typeface="白正" pitchFamily="32"/>
                <a:ea typeface="宋体" pitchFamily="32"/>
              </a:rPr>
              <a:t> </a:t>
            </a:r>
          </a:p>
        </p:txBody>
      </p:sp>
      <p:pic>
        <p:nvPicPr>
          <p:cNvPr id="12121" name="yt_image_12121" title="H_50.49">
            <a:extLst>
              <a:ext uri="">
                <a16:creationId xmlns="" xmlns:a14="http://schemas.microsoft.com/office/drawing/2010/main"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540000" y="1121276"/>
            <a:ext cx="3937001" cy="641223"/>
          </a:xfrm>
          <a:prstGeom prst="rect">
            <a:avLst/>
          </a:prstGeom>
          <a:noFill/>
          <a:extLst>
            <a:ext uri="{909E8E84-426E-40DD-AFC4-6F175D3DCCD1}">
              <a14:hiddenFill xmlns:a14="http://schemas.microsoft.com/office/drawing/2010/main">
                <a:solidFill>
                  <a:srgbClr val="FFFFFF"/>
                </a:solidFill>
              </a14:hiddenFill>
            </a:ext>
          </a:extLst>
        </p:spPr>
      </p:pic>
      <p:sp>
        <p:nvSpPr>
          <p:cNvPr id="12124" name="yt_shape_12124"/>
          <p:cNvSpPr txBox="1"/>
          <p:nvPr/>
        </p:nvSpPr>
        <p:spPr>
          <a:xfrm>
            <a:off x="540120" y="1813145"/>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8.</a:t>
            </a:r>
            <a:r>
              <a:rPr lang="zh-CN" altLang="zh-CN" sz="2400" b="0" i="0" u="none">
                <a:solidFill>
                  <a:srgbClr val="000000"/>
                </a:solidFill>
                <a:effectLst/>
                <a:latin typeface="白正" pitchFamily="24"/>
                <a:ea typeface="宋体" pitchFamily="24"/>
              </a:rPr>
              <a:t>如图，在</a:t>
            </a:r>
            <a:r>
              <a:rPr lang="en-US" altLang="zh-CN" sz="2400" b="0" i="0" u="none">
                <a:solidFill>
                  <a:srgbClr val="000000"/>
                </a:solidFill>
                <a:effectLst/>
                <a:latin typeface="Times New Roman" pitchFamily="24"/>
                <a:ea typeface="Times New Roman" pitchFamily="24"/>
              </a:rPr>
              <a:t>▱</a:t>
            </a:r>
            <a:r>
              <a:rPr lang="en-US" altLang="zh-CN" sz="2400" b="0" i="1" u="none">
                <a:solidFill>
                  <a:srgbClr val="000000"/>
                </a:solidFill>
                <a:effectLst/>
                <a:latin typeface="Times New Roman" pitchFamily="24"/>
                <a:ea typeface="Times New Roman" pitchFamily="24"/>
              </a:rPr>
              <a:t>ABCD</a:t>
            </a:r>
            <a:r>
              <a:rPr lang="zh-CN" altLang="zh-CN" sz="2400" b="0" i="0" u="none">
                <a:solidFill>
                  <a:srgbClr val="000000"/>
                </a:solidFill>
                <a:effectLst/>
                <a:latin typeface="白正" pitchFamily="24"/>
                <a:ea typeface="宋体" pitchFamily="24"/>
              </a:rPr>
              <a:t>中，</a:t>
            </a:r>
            <a:r>
              <a:rPr lang="en-US" altLang="zh-CN" sz="2400" b="0" i="1" u="none">
                <a:solidFill>
                  <a:srgbClr val="000000"/>
                </a:solidFill>
                <a:effectLst/>
                <a:latin typeface="Times New Roman" pitchFamily="24"/>
                <a:ea typeface="Times New Roman" pitchFamily="24"/>
              </a:rPr>
              <a:t>AE</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BC</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CF</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AD</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E</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F</a:t>
            </a:r>
            <a:r>
              <a:rPr lang="zh-CN" altLang="zh-CN" sz="2400" b="0" i="0" u="none">
                <a:solidFill>
                  <a:srgbClr val="000000"/>
                </a:solidFill>
                <a:effectLst/>
                <a:latin typeface="白正" pitchFamily="24"/>
                <a:ea typeface="宋体" pitchFamily="24"/>
              </a:rPr>
              <a:t>分别为垂足</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求证：四边形</a:t>
            </a:r>
            <a:r>
              <a:rPr lang="en-US" altLang="zh-CN" sz="2400" b="0" i="1" u="none">
                <a:solidFill>
                  <a:srgbClr val="000000"/>
                </a:solidFill>
                <a:effectLst/>
                <a:latin typeface="Times New Roman" pitchFamily="24"/>
                <a:ea typeface="Times New Roman" pitchFamily="24"/>
              </a:rPr>
              <a:t>AECF</a:t>
            </a:r>
            <a:r>
              <a:rPr lang="zh-CN" altLang="zh-CN" sz="2400" b="0" i="0" u="none">
                <a:solidFill>
                  <a:srgbClr val="000000"/>
                </a:solidFill>
                <a:effectLst/>
                <a:latin typeface="白正" pitchFamily="24"/>
                <a:ea typeface="宋体" pitchFamily="24"/>
              </a:rPr>
              <a:t>是矩形</a:t>
            </a:r>
            <a:r>
              <a:rPr lang="en-US" altLang="zh-CN" sz="2400" b="0" i="0" u="none">
                <a:solidFill>
                  <a:srgbClr val="000000"/>
                </a:solidFill>
                <a:effectLst/>
                <a:latin typeface="Times New Roman" pitchFamily="24"/>
                <a:ea typeface="Times New Roman" pitchFamily="24"/>
              </a:rPr>
              <a:t>.</a:t>
            </a:r>
          </a:p>
        </p:txBody>
      </p:sp>
      <p:pic>
        <p:nvPicPr>
          <p:cNvPr id="12125" name="yt_image_12125" title="H_114.48">
            <a:extLst>
              <a:ext uri="">
                <a16:creationId xmlns="" xmlns:a14="http://schemas.microsoft.com/office/drawing/2010/main" xmlns:a16="http://schemas.microsoft.com/office/drawing/2014/main" id="{5351258F-BC95-41E6-9372-C2FE361B0291}"/>
              </a:ext>
            </a:extLst>
          </p:cNvPr>
          <p:cNvPicPr>
            <a:picLocks noChangeAspect="1" noChangeArrowheads="1"/>
          </p:cNvPicPr>
          <p:nvPr/>
        </p:nvPicPr>
        <p:blipFill>
          <a:blip r:embed="rId3" cstate="print"/>
          <a:srcRect/>
          <a:stretch>
            <a:fillRect/>
          </a:stretch>
        </p:blipFill>
        <p:spPr bwMode="auto">
          <a:xfrm>
            <a:off x="9761783" y="2924944"/>
            <a:ext cx="1890336" cy="1453896"/>
          </a:xfrm>
          <a:prstGeom prst="rect">
            <a:avLst/>
          </a:prstGeom>
          <a:noFill/>
          <a:extLst>
            <a:ext uri="{909E8E84-426E-40DD-AFC4-6F175D3DCCD1}">
              <a14:hiddenFill xmlns:a14="http://schemas.microsoft.com/office/drawing/2010/main">
                <a:solidFill>
                  <a:srgbClr val="FFFFFF"/>
                </a:solidFill>
              </a14:hiddenFill>
            </a:ext>
          </a:extLst>
        </p:spPr>
      </p:pic>
      <p:sp>
        <p:nvSpPr>
          <p:cNvPr id="6" name="yt_shape_12127"/>
          <p:cNvSpPr txBox="1"/>
          <p:nvPr/>
        </p:nvSpPr>
        <p:spPr>
          <a:xfrm>
            <a:off x="540000" y="2819244"/>
            <a:ext cx="5111977" cy="3309304"/>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白正" pitchFamily="24"/>
                <a:ea typeface="楷体" pitchFamily="24"/>
              </a:rPr>
              <a:t>证明：</a:t>
            </a: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四边形</a:t>
            </a:r>
            <a:r>
              <a:rPr lang="en-US" altLang="zh-CN" sz="2400" b="0" i="1" u="none">
                <a:solidFill>
                  <a:srgbClr val="FF0000">
                    <a:alpha val="0"/>
                  </a:srgbClr>
                </a:solidFill>
                <a:effectLst/>
                <a:latin typeface="Times New Roman" pitchFamily="24"/>
                <a:ea typeface="Times New Roman" pitchFamily="24"/>
              </a:rPr>
              <a:t>ABCD</a:t>
            </a:r>
            <a:r>
              <a:rPr lang="zh-CN" altLang="zh-CN" sz="2400" b="0" i="0" u="none">
                <a:solidFill>
                  <a:srgbClr val="FF0000">
                    <a:alpha val="0"/>
                  </a:srgbClr>
                </a:solidFill>
                <a:effectLst/>
                <a:latin typeface="白正" pitchFamily="24"/>
                <a:ea typeface="楷体" pitchFamily="24"/>
              </a:rPr>
              <a:t>是平行四边形，</a:t>
            </a:r>
            <a:r>
              <a:rPr lang="zh-CN" altLang="zh-CN" sz="100" b="0" i="0" u="none" spc="-100">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AD</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BC</a:t>
            </a:r>
            <a:r>
              <a:rPr lang="en-US" altLang="zh-CN" sz="2400" b="0" i="0" u="none">
                <a:solidFill>
                  <a:srgbClr val="FF0000">
                    <a:alpha val="0"/>
                  </a:srgbClr>
                </a:solidFill>
                <a:effectLst/>
                <a:latin typeface="Times New Roman" pitchFamily="24"/>
                <a:ea typeface="Times New Roman" pitchFamily="24"/>
              </a:rPr>
              <a:t>.</a:t>
            </a:r>
            <a:r>
              <a:rPr lang="zh-CN" altLang="zh-CN" sz="100" b="0" i="0" u="none" spc="-100">
                <a:noFill/>
                <a:effectLst/>
                <a:latin typeface="白正"/>
                <a:ea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楷体" pitchFamily="24"/>
              </a:rPr>
              <a:t>又</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AE</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BC</a:t>
            </a:r>
            <a:r>
              <a:rPr lang="zh-CN" altLang="zh-CN" sz="2400" b="0" i="0" u="none">
                <a:solidFill>
                  <a:srgbClr val="FF0000">
                    <a:alpha val="0"/>
                  </a:srgbClr>
                </a:solidFill>
                <a:effectLst/>
                <a:latin typeface="白正" pitchFamily="24"/>
                <a:ea typeface="楷体" pitchFamily="24"/>
              </a:rPr>
              <a:t>，</a:t>
            </a:r>
            <a:r>
              <a:rPr lang="en-US" altLang="zh-CN" sz="2400" b="0" i="1" u="none">
                <a:solidFill>
                  <a:srgbClr val="FF0000">
                    <a:alpha val="0"/>
                  </a:srgbClr>
                </a:solidFill>
                <a:effectLst/>
                <a:latin typeface="Times New Roman" pitchFamily="24"/>
                <a:ea typeface="Times New Roman" pitchFamily="24"/>
              </a:rPr>
              <a:t>CF</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AD</a:t>
            </a:r>
            <a:r>
              <a:rPr lang="zh-CN" altLang="zh-CN" sz="2400" b="0" i="0" u="none">
                <a:solidFill>
                  <a:srgbClr val="FF0000">
                    <a:alpha val="0"/>
                  </a:srgbClr>
                </a:solidFill>
                <a:effectLst/>
                <a:latin typeface="白正" pitchFamily="24"/>
                <a:ea typeface="楷体" pitchFamily="24"/>
              </a:rPr>
              <a:t>，</a:t>
            </a:r>
            <a:r>
              <a:rPr lang="zh-CN" altLang="zh-CN" sz="100" b="0" i="0" u="none" spc="-100">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AEC</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AFC</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90°</a:t>
            </a:r>
            <a:r>
              <a:rPr lang="zh-CN" altLang="zh-CN" sz="2400" b="0" i="0" u="none">
                <a:solidFill>
                  <a:srgbClr val="FF0000">
                    <a:alpha val="0"/>
                  </a:srgbClr>
                </a:solidFill>
                <a:effectLst/>
                <a:latin typeface="白正" pitchFamily="24"/>
                <a:ea typeface="楷体" pitchFamily="24"/>
              </a:rPr>
              <a:t>，</a:t>
            </a:r>
            <a:r>
              <a:rPr lang="zh-CN" altLang="zh-CN" sz="100" b="0" i="0" u="none" spc="-100">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EAF</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180°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AEC</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90°</a:t>
            </a:r>
            <a:r>
              <a:rPr lang="zh-CN" altLang="zh-CN" sz="2400" b="0" i="0" u="none">
                <a:solidFill>
                  <a:srgbClr val="FF0000">
                    <a:alpha val="0"/>
                  </a:srgbClr>
                </a:solidFill>
                <a:effectLst/>
                <a:latin typeface="白正" pitchFamily="24"/>
                <a:ea typeface="楷体" pitchFamily="24"/>
              </a:rPr>
              <a:t>，</a:t>
            </a:r>
            <a:r>
              <a:rPr lang="zh-CN" altLang="zh-CN" sz="100" b="0" i="0" u="none" spc="-100">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EAF</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AEC</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AFC</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90°</a:t>
            </a:r>
            <a:r>
              <a:rPr lang="zh-CN" altLang="zh-CN" sz="2400" b="0" i="0" u="none">
                <a:solidFill>
                  <a:srgbClr val="FF0000">
                    <a:alpha val="0"/>
                  </a:srgbClr>
                </a:solidFill>
                <a:effectLst/>
                <a:latin typeface="白正" pitchFamily="24"/>
                <a:ea typeface="楷体" pitchFamily="24"/>
              </a:rPr>
              <a:t>，</a:t>
            </a:r>
            <a:r>
              <a:rPr lang="zh-CN" altLang="zh-CN" sz="100" b="0" i="0" u="none" spc="-100">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四边形</a:t>
            </a:r>
            <a:r>
              <a:rPr lang="en-US" altLang="zh-CN" sz="2400" b="0" i="1" u="none">
                <a:solidFill>
                  <a:srgbClr val="FF0000">
                    <a:alpha val="0"/>
                  </a:srgbClr>
                </a:solidFill>
                <a:effectLst/>
                <a:latin typeface="Times New Roman" pitchFamily="24"/>
                <a:ea typeface="Times New Roman" pitchFamily="24"/>
              </a:rPr>
              <a:t>AECF</a:t>
            </a:r>
            <a:r>
              <a:rPr lang="zh-CN" altLang="zh-CN" sz="2400" b="0" i="0" u="none">
                <a:solidFill>
                  <a:srgbClr val="FF0000">
                    <a:alpha val="0"/>
                  </a:srgbClr>
                </a:solidFill>
                <a:effectLst/>
                <a:latin typeface="白正" pitchFamily="24"/>
                <a:ea typeface="楷体" pitchFamily="24"/>
              </a:rPr>
              <a:t>是矩形</a:t>
            </a:r>
            <a:r>
              <a:rPr lang="en-US" altLang="zh-CN" sz="2400" b="0" i="0" u="none">
                <a:solidFill>
                  <a:srgbClr val="FF0000">
                    <a:alpha val="0"/>
                  </a:srgbClr>
                </a:solidFill>
                <a:effectLst/>
                <a:latin typeface="Times New Roman" pitchFamily="24"/>
                <a:ea typeface="Times New Roman" pitchFamily="24"/>
              </a:rPr>
              <a:t>.</a:t>
            </a:r>
            <a:r>
              <a:rPr lang="zh-CN" altLang="zh-CN" sz="100" b="0" i="0" u="none" spc="-100">
                <a:noFill/>
                <a:effectLst/>
                <a:latin typeface="白正"/>
                <a:ea typeface="宋体"/>
              </a:rPr>
              <a:t>⁠</a:t>
            </a:r>
          </a:p>
        </p:txBody>
      </p:sp>
      <p:sp>
        <p:nvSpPr>
          <p:cNvPr id="7" name="文本框 6">
            <a:extLst>
              <a:ext uri="{FF2B5EF4-FFF2-40B4-BE49-F238E27FC236}">
                <a16:creationId xmlns:a16="http://schemas.microsoft.com/office/drawing/2014/main" id="{3AFD8E1B-173D-6CF5-AF71-1F75C7E41F41}"/>
              </a:ext>
            </a:extLst>
          </p:cNvPr>
          <p:cNvSpPr txBox="1"/>
          <p:nvPr/>
        </p:nvSpPr>
        <p:spPr>
          <a:xfrm>
            <a:off x="449989" y="2772438"/>
            <a:ext cx="524262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证明：</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四边形</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ABCD</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是平行四边形，</a:t>
            </a:r>
            <a:endParaRPr lang="zh-CN" altLang="en-US">
              <a:solidFill>
                <a:srgbClr val="FF0000"/>
              </a:solidFill>
            </a:endParaRPr>
          </a:p>
        </p:txBody>
      </p:sp>
      <p:sp>
        <p:nvSpPr>
          <p:cNvPr id="8" name="文本框 7">
            <a:extLst>
              <a:ext uri="{FF2B5EF4-FFF2-40B4-BE49-F238E27FC236}">
                <a16:creationId xmlns:a16="http://schemas.microsoft.com/office/drawing/2014/main" id="{77CCEEE5-F74D-43B4-5041-410FC40CB09C}"/>
              </a:ext>
            </a:extLst>
          </p:cNvPr>
          <p:cNvSpPr txBox="1"/>
          <p:nvPr/>
        </p:nvSpPr>
        <p:spPr>
          <a:xfrm>
            <a:off x="449989" y="3247926"/>
            <a:ext cx="1661223"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AD</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BC</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9" name="文本框 8">
            <a:extLst>
              <a:ext uri="{FF2B5EF4-FFF2-40B4-BE49-F238E27FC236}">
                <a16:creationId xmlns:a16="http://schemas.microsoft.com/office/drawing/2014/main" id="{A36DC871-53B9-C5E3-18A3-014C2E94575D}"/>
              </a:ext>
            </a:extLst>
          </p:cNvPr>
          <p:cNvSpPr txBox="1"/>
          <p:nvPr/>
        </p:nvSpPr>
        <p:spPr>
          <a:xfrm>
            <a:off x="449989" y="3723414"/>
            <a:ext cx="356463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又</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AE</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BC</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CF</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AD</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10" name="文本框 9">
            <a:extLst>
              <a:ext uri="{FF2B5EF4-FFF2-40B4-BE49-F238E27FC236}">
                <a16:creationId xmlns:a16="http://schemas.microsoft.com/office/drawing/2014/main" id="{51D950D6-0421-C319-2D39-BEE1CF21EDEF}"/>
              </a:ext>
            </a:extLst>
          </p:cNvPr>
          <p:cNvSpPr txBox="1"/>
          <p:nvPr/>
        </p:nvSpPr>
        <p:spPr>
          <a:xfrm>
            <a:off x="449989" y="4198902"/>
            <a:ext cx="3585273"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AEC</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AFC</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90°</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11" name="文本框 10">
            <a:extLst>
              <a:ext uri="{FF2B5EF4-FFF2-40B4-BE49-F238E27FC236}">
                <a16:creationId xmlns:a16="http://schemas.microsoft.com/office/drawing/2014/main" id="{C9BBCF08-87CC-6192-71B7-39FDBF5CB07E}"/>
              </a:ext>
            </a:extLst>
          </p:cNvPr>
          <p:cNvSpPr txBox="1"/>
          <p:nvPr/>
        </p:nvSpPr>
        <p:spPr>
          <a:xfrm>
            <a:off x="449989" y="4674390"/>
            <a:ext cx="4452048"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EAF</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180°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AEC</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90°</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12" name="文本框 11">
            <a:extLst>
              <a:ext uri="{FF2B5EF4-FFF2-40B4-BE49-F238E27FC236}">
                <a16:creationId xmlns:a16="http://schemas.microsoft.com/office/drawing/2014/main" id="{C9FD5F43-E900-0F0E-410D-0BC0657D24F7}"/>
              </a:ext>
            </a:extLst>
          </p:cNvPr>
          <p:cNvSpPr txBox="1"/>
          <p:nvPr/>
        </p:nvSpPr>
        <p:spPr>
          <a:xfrm>
            <a:off x="449989" y="5149878"/>
            <a:ext cx="47520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EAF</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AEC</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AFC</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90°</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13" name="文本框 12">
            <a:extLst>
              <a:ext uri="{FF2B5EF4-FFF2-40B4-BE49-F238E27FC236}">
                <a16:creationId xmlns:a16="http://schemas.microsoft.com/office/drawing/2014/main" id="{33EA06FE-FFD4-8488-33E1-8266940D37E7}"/>
              </a:ext>
            </a:extLst>
          </p:cNvPr>
          <p:cNvSpPr txBox="1"/>
          <p:nvPr/>
        </p:nvSpPr>
        <p:spPr>
          <a:xfrm>
            <a:off x="449989" y="5625366"/>
            <a:ext cx="3150299"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四边形</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AECF</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是矩形</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blinds(horizontal)">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blinds(horizontal)">
                                      <p:cBhvr>
                                        <p:cTn id="17" dur="500"/>
                                        <p:tgtEl>
                                          <p:spTgt spid="9">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xEl>
                                              <p:pRg st="0" end="0"/>
                                            </p:txEl>
                                          </p:spTgt>
                                        </p:tgtEl>
                                        <p:attrNameLst>
                                          <p:attrName>style.visibility</p:attrName>
                                        </p:attrNameLst>
                                      </p:cBhvr>
                                      <p:to>
                                        <p:strVal val="visible"/>
                                      </p:to>
                                    </p:set>
                                    <p:animEffect transition="in" filter="blinds(horizontal)">
                                      <p:cBhvr>
                                        <p:cTn id="22" dur="500"/>
                                        <p:tgtEl>
                                          <p:spTgt spid="10">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
                                            <p:txEl>
                                              <p:pRg st="0" end="0"/>
                                            </p:txEl>
                                          </p:spTgt>
                                        </p:tgtEl>
                                        <p:attrNameLst>
                                          <p:attrName>style.visibility</p:attrName>
                                        </p:attrNameLst>
                                      </p:cBhvr>
                                      <p:to>
                                        <p:strVal val="visible"/>
                                      </p:to>
                                    </p:set>
                                    <p:animEffect transition="in" filter="blinds(horizontal)">
                                      <p:cBhvr>
                                        <p:cTn id="27" dur="500"/>
                                        <p:tgtEl>
                                          <p:spTgt spid="11">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2">
                                            <p:txEl>
                                              <p:pRg st="0" end="0"/>
                                            </p:txEl>
                                          </p:spTgt>
                                        </p:tgtEl>
                                        <p:attrNameLst>
                                          <p:attrName>style.visibility</p:attrName>
                                        </p:attrNameLst>
                                      </p:cBhvr>
                                      <p:to>
                                        <p:strVal val="visible"/>
                                      </p:to>
                                    </p:set>
                                    <p:animEffect transition="in" filter="blinds(horizontal)">
                                      <p:cBhvr>
                                        <p:cTn id="32" dur="500"/>
                                        <p:tgtEl>
                                          <p:spTgt spid="12">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3">
                                            <p:txEl>
                                              <p:pRg st="0" end="0"/>
                                            </p:txEl>
                                          </p:spTgt>
                                        </p:tgtEl>
                                        <p:attrNameLst>
                                          <p:attrName>style.visibility</p:attrName>
                                        </p:attrNameLst>
                                      </p:cBhvr>
                                      <p:to>
                                        <p:strVal val="visible"/>
                                      </p:to>
                                    </p:set>
                                    <p:animEffect transition="in" filter="blinds(horizontal)">
                                      <p:cBhvr>
                                        <p:cTn id="37"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P spid="8" grpId="0" build="allAtOnce"/>
      <p:bldP spid="9" grpId="0" build="allAtOnce"/>
      <p:bldP spid="10" grpId="0" build="allAtOnce"/>
      <p:bldP spid="11" grpId="0" build="allAtOnce"/>
      <p:bldP spid="12" grpId="0" build="allAtOnce"/>
      <p:bldP spid="13" grpId="0" build="allAtOnce"/>
    </p:bldLst>
  </p:timing>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TotalTime>
  <Words>1741</Words>
  <Application>Microsoft Office PowerPoint</Application>
  <PresentationFormat>宽屏</PresentationFormat>
  <Paragraphs>156</Paragraphs>
  <Slides>13</Slides>
  <Notes>1</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13</vt:i4>
      </vt:variant>
    </vt:vector>
  </HeadingPairs>
  <TitlesOfParts>
    <vt:vector size="25" baseType="lpstr">
      <vt:lpstr>白正</vt:lpstr>
      <vt:lpstr>等线</vt:lpstr>
      <vt:lpstr>等线 Light</vt:lpstr>
      <vt:lpstr>黑体</vt:lpstr>
      <vt:lpstr>宋体</vt:lpstr>
      <vt:lpstr>微软雅黑</vt:lpstr>
      <vt:lpstr>Arial</vt:lpstr>
      <vt:lpstr>Calibri Light</vt:lpstr>
      <vt:lpstr>Cambria Math</vt:lpstr>
      <vt:lpstr>Times New Roman</vt:lpstr>
      <vt:lpstr>1_默认设计模板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EDY</cp:lastModifiedBy>
  <cp:revision>48</cp:revision>
  <dcterms:created xsi:type="dcterms:W3CDTF">2023-05-05T05:33:04Z</dcterms:created>
  <dcterms:modified xsi:type="dcterms:W3CDTF">2023-11-20T08:12:08Z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